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9"/>
  </p:notesMasterIdLst>
  <p:sldIdLst>
    <p:sldId id="272" r:id="rId2"/>
    <p:sldId id="257" r:id="rId3"/>
    <p:sldId id="259" r:id="rId4"/>
    <p:sldId id="258" r:id="rId5"/>
    <p:sldId id="260" r:id="rId6"/>
    <p:sldId id="261" r:id="rId7"/>
    <p:sldId id="268" r:id="rId8"/>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678" autoAdjust="0"/>
  </p:normalViewPr>
  <p:slideViewPr>
    <p:cSldViewPr snapToGrid="0">
      <p:cViewPr varScale="1">
        <p:scale>
          <a:sx n="50" d="100"/>
          <a:sy n="50" d="100"/>
        </p:scale>
        <p:origin x="461"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3" name="Shape 213"/>
          <p:cNvSpPr>
            <a:spLocks noGrp="1" noRot="1" noChangeAspect="1"/>
          </p:cNvSpPr>
          <p:nvPr>
            <p:ph type="sldImg"/>
          </p:nvPr>
        </p:nvSpPr>
        <p:spPr>
          <a:xfrm>
            <a:off x="1143000" y="685800"/>
            <a:ext cx="4572000" cy="3429000"/>
          </a:xfrm>
          <a:prstGeom prst="rect">
            <a:avLst/>
          </a:prstGeom>
        </p:spPr>
        <p:txBody>
          <a:bodyPr/>
          <a:lstStyle/>
          <a:p>
            <a:endParaRPr/>
          </a:p>
        </p:txBody>
      </p:sp>
      <p:sp>
        <p:nvSpPr>
          <p:cNvPr id="214" name="Shape 21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a:spLocks noGrp="1" noRot="1" noChangeAspect="1"/>
          </p:cNvSpPr>
          <p:nvPr>
            <p:ph type="sldImg"/>
          </p:nvPr>
        </p:nvSpPr>
        <p:spPr>
          <a:xfrm>
            <a:off x="381000" y="685800"/>
            <a:ext cx="6096000" cy="3429000"/>
          </a:xfrm>
          <a:prstGeom prst="rect">
            <a:avLst/>
          </a:prstGeom>
        </p:spPr>
        <p:txBody>
          <a:bodyPr/>
          <a:lstStyle/>
          <a:p>
            <a:endParaRPr/>
          </a:p>
        </p:txBody>
      </p:sp>
      <p:sp>
        <p:nvSpPr>
          <p:cNvPr id="244" name="Shape 244"/>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1500700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QI facilitators completed themselves based on knowledge/conversation, some forwarded and had practices complete-40/60 mix</a:t>
            </a:r>
          </a:p>
          <a:p>
            <a:r>
              <a:rPr lang="en-US" dirty="0"/>
              <a:t>OBGYN Practice data removed so data represents PCMH only</a:t>
            </a:r>
          </a:p>
          <a:p>
            <a:r>
              <a:rPr lang="en-US" dirty="0"/>
              <a:t>47% Hospital Owned, 31% independent, 22% FQHC</a:t>
            </a:r>
          </a:p>
          <a:p>
            <a:r>
              <a:rPr lang="en-US" dirty="0"/>
              <a:t>Most frequently, pediatric practices indicated that they are only screening a subset of their population for MH, Substance Use, and SDOH</a:t>
            </a:r>
          </a:p>
        </p:txBody>
      </p:sp>
      <p:sp>
        <p:nvSpPr>
          <p:cNvPr id="4" name="Slide Number Placeholder 3"/>
          <p:cNvSpPr>
            <a:spLocks noGrp="1"/>
          </p:cNvSpPr>
          <p:nvPr>
            <p:ph type="sldNum" sz="quarter" idx="5"/>
          </p:nvPr>
        </p:nvSpPr>
        <p:spPr/>
        <p:txBody>
          <a:bodyPr/>
          <a:lstStyle/>
          <a:p>
            <a:fld id="{62A99C04-D050-424A-838B-A26CAE80AAF0}" type="slidenum">
              <a:rPr lang="en-US" smtClean="0"/>
              <a:t>2</a:t>
            </a:fld>
            <a:endParaRPr lang="en-US"/>
          </a:p>
        </p:txBody>
      </p:sp>
    </p:spTree>
    <p:extLst>
      <p:ext uri="{BB962C8B-B14F-4D97-AF65-F5344CB8AC3E}">
        <p14:creationId xmlns:p14="http://schemas.microsoft.com/office/powerpoint/2010/main" val="122603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Other responses typically indicated that screening would occur at provider discretion; typical workflows would involve annual well visit, but the decreased rate of annual visits and increased needs of the population has resulted in some practices screening during sick visits or routine care</a:t>
            </a:r>
          </a:p>
          <a:p>
            <a:endParaRPr lang="en-US" dirty="0"/>
          </a:p>
          <a:p>
            <a:r>
              <a:rPr lang="en-US" dirty="0"/>
              <a:t>Answer guidelines were to check all that apply</a:t>
            </a:r>
          </a:p>
        </p:txBody>
      </p:sp>
      <p:sp>
        <p:nvSpPr>
          <p:cNvPr id="4" name="Slide Number Placeholder 3"/>
          <p:cNvSpPr>
            <a:spLocks noGrp="1"/>
          </p:cNvSpPr>
          <p:nvPr>
            <p:ph type="sldNum" sz="quarter" idx="5"/>
          </p:nvPr>
        </p:nvSpPr>
        <p:spPr/>
        <p:txBody>
          <a:bodyPr/>
          <a:lstStyle/>
          <a:p>
            <a:fld id="{62A99C04-D050-424A-838B-A26CAE80AAF0}" type="slidenum">
              <a:rPr lang="en-US" smtClean="0"/>
              <a:t>3</a:t>
            </a:fld>
            <a:endParaRPr lang="en-US"/>
          </a:p>
        </p:txBody>
      </p:sp>
    </p:spTree>
    <p:extLst>
      <p:ext uri="{BB962C8B-B14F-4D97-AF65-F5344CB8AC3E}">
        <p14:creationId xmlns:p14="http://schemas.microsoft.com/office/powerpoint/2010/main" val="3470763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Pregnancy Intention screening is a requirement of WHI participating practices, only a subset of PCMH practices participate in this initiative</a:t>
            </a:r>
          </a:p>
        </p:txBody>
      </p:sp>
      <p:sp>
        <p:nvSpPr>
          <p:cNvPr id="4" name="Slide Number Placeholder 3"/>
          <p:cNvSpPr>
            <a:spLocks noGrp="1"/>
          </p:cNvSpPr>
          <p:nvPr>
            <p:ph type="sldNum" sz="quarter" idx="5"/>
          </p:nvPr>
        </p:nvSpPr>
        <p:spPr/>
        <p:txBody>
          <a:bodyPr/>
          <a:lstStyle/>
          <a:p>
            <a:fld id="{62A99C04-D050-424A-838B-A26CAE80AAF0}" type="slidenum">
              <a:rPr lang="en-US" smtClean="0"/>
              <a:t>4</a:t>
            </a:fld>
            <a:endParaRPr lang="en-US"/>
          </a:p>
        </p:txBody>
      </p:sp>
    </p:spTree>
    <p:extLst>
      <p:ext uri="{BB962C8B-B14F-4D97-AF65-F5344CB8AC3E}">
        <p14:creationId xmlns:p14="http://schemas.microsoft.com/office/powerpoint/2010/main" val="3494023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Half of the practices that responded are conducting screenings and then keying or scanning into E.H.R</a:t>
            </a:r>
          </a:p>
          <a:p>
            <a:r>
              <a:rPr lang="en-US" dirty="0"/>
              <a:t>Electronic Screening Platform (n=2), CHADIS</a:t>
            </a:r>
          </a:p>
          <a:p>
            <a:r>
              <a:rPr lang="en-US" dirty="0"/>
              <a:t>Other – provider directly asks questions, or mix of paper and electronic</a:t>
            </a:r>
          </a:p>
          <a:p>
            <a:endParaRPr lang="en-US" dirty="0"/>
          </a:p>
          <a:p>
            <a:r>
              <a:rPr lang="en-US" dirty="0"/>
              <a:t>Best intent is electronic sent via portal but also catch in waiting room with paper</a:t>
            </a:r>
          </a:p>
        </p:txBody>
      </p:sp>
      <p:sp>
        <p:nvSpPr>
          <p:cNvPr id="4" name="Slide Number Placeholder 3"/>
          <p:cNvSpPr>
            <a:spLocks noGrp="1"/>
          </p:cNvSpPr>
          <p:nvPr>
            <p:ph type="sldNum" sz="quarter" idx="5"/>
          </p:nvPr>
        </p:nvSpPr>
        <p:spPr/>
        <p:txBody>
          <a:bodyPr/>
          <a:lstStyle/>
          <a:p>
            <a:fld id="{62A99C04-D050-424A-838B-A26CAE80AAF0}" type="slidenum">
              <a:rPr lang="en-US" smtClean="0"/>
              <a:t>5</a:t>
            </a:fld>
            <a:endParaRPr lang="en-US"/>
          </a:p>
        </p:txBody>
      </p:sp>
    </p:spTree>
    <p:extLst>
      <p:ext uri="{BB962C8B-B14F-4D97-AF65-F5344CB8AC3E}">
        <p14:creationId xmlns:p14="http://schemas.microsoft.com/office/powerpoint/2010/main" val="3728462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A99C04-D050-424A-838B-A26CAE80AAF0}" type="slidenum">
              <a:rPr lang="en-US" smtClean="0"/>
              <a:t>6</a:t>
            </a:fld>
            <a:endParaRPr lang="en-US"/>
          </a:p>
        </p:txBody>
      </p:sp>
    </p:spTree>
    <p:extLst>
      <p:ext uri="{BB962C8B-B14F-4D97-AF65-F5344CB8AC3E}">
        <p14:creationId xmlns:p14="http://schemas.microsoft.com/office/powerpoint/2010/main" val="3170320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prstGeom prst="rect">
            <a:avLst/>
          </a:prstGeom>
        </p:spPr>
        <p:txBody>
          <a:bodyPr/>
          <a:lstStyle/>
          <a:p>
            <a:r>
              <a:t>Title Text</a:t>
            </a:r>
          </a:p>
        </p:txBody>
      </p:sp>
      <p:sp>
        <p:nvSpPr>
          <p:cNvPr id="2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147" name="Picture 2" descr="Picture 2"/>
          <p:cNvPicPr>
            <a:picLocks noChangeAspect="1"/>
          </p:cNvPicPr>
          <p:nvPr/>
        </p:nvPicPr>
        <p:blipFill>
          <a:blip r:embed="rId2"/>
          <a:stretch>
            <a:fillRect/>
          </a:stretch>
        </p:blipFill>
        <p:spPr>
          <a:xfrm>
            <a:off x="9602444" y="6176964"/>
            <a:ext cx="2326033" cy="544513"/>
          </a:xfrm>
          <a:prstGeom prst="rect">
            <a:avLst/>
          </a:prstGeom>
          <a:ln w="12700">
            <a:miter lim="400000"/>
          </a:ln>
        </p:spPr>
      </p:pic>
      <p:sp>
        <p:nvSpPr>
          <p:cNvPr id="148" name="Rectangle 7"/>
          <p:cNvSpPr/>
          <p:nvPr/>
        </p:nvSpPr>
        <p:spPr>
          <a:xfrm>
            <a:off x="0" y="136523"/>
            <a:ext cx="12192000" cy="365126"/>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149" name="Title Text"/>
          <p:cNvSpPr txBox="1">
            <a:spLocks noGrp="1"/>
          </p:cNvSpPr>
          <p:nvPr>
            <p:ph type="title"/>
          </p:nvPr>
        </p:nvSpPr>
        <p:spPr>
          <a:xfrm>
            <a:off x="838200" y="635790"/>
            <a:ext cx="10515600" cy="1054899"/>
          </a:xfrm>
          <a:prstGeom prst="rect">
            <a:avLst/>
          </a:prstGeom>
        </p:spPr>
        <p:txBody>
          <a:bodyPr lIns="45719" tIns="45719" rIns="45719" bIns="45719"/>
          <a:lstStyle/>
          <a:p>
            <a:r>
              <a:t>Title Text</a:t>
            </a:r>
          </a:p>
        </p:txBody>
      </p:sp>
      <p:sp>
        <p:nvSpPr>
          <p:cNvPr id="150" name="Body Level One…"/>
          <p:cNvSpPr txBox="1">
            <a:spLocks noGrp="1"/>
          </p:cNvSpPr>
          <p:nvPr>
            <p:ph type="body" sz="half" idx="1"/>
          </p:nvPr>
        </p:nvSpPr>
        <p:spPr>
          <a:xfrm>
            <a:off x="838200" y="1825625"/>
            <a:ext cx="5181600" cy="4351338"/>
          </a:xfrm>
          <a:prstGeom prst="rect">
            <a:avLst/>
          </a:prstGeom>
        </p:spPr>
        <p:txBody>
          <a:bodyPr lIns="45719" tIns="45719" rIns="45719" bIns="45719"/>
          <a:lstStyle>
            <a:lvl3pPr marL="1234439" indent="-320039"/>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838200" y="6370310"/>
            <a:ext cx="258624" cy="248305"/>
          </a:xfrm>
          <a:prstGeom prst="rect">
            <a:avLst/>
          </a:prstGeom>
        </p:spPr>
        <p:txBody>
          <a:bodyPr lIns="45719" tIns="45719" rIns="45719" bIns="45719"/>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158" name="Rectangle 7"/>
          <p:cNvSpPr/>
          <p:nvPr/>
        </p:nvSpPr>
        <p:spPr>
          <a:xfrm>
            <a:off x="0" y="-4764"/>
            <a:ext cx="12192000" cy="544514"/>
          </a:xfrm>
          <a:prstGeom prst="rect">
            <a:avLst/>
          </a:prstGeom>
          <a:gradFill>
            <a:gsLst>
              <a:gs pos="0">
                <a:schemeClr val="accent6">
                  <a:satOff val="-3457"/>
                  <a:lumOff val="26078"/>
                </a:schemeClr>
              </a:gs>
              <a:gs pos="100000">
                <a:schemeClr val="accent6">
                  <a:lumOff val="-9568"/>
                </a:schemeClr>
              </a:gs>
            </a:gsLst>
            <a:lin ang="5400000"/>
          </a:gradFill>
          <a:ln w="12700">
            <a:miter lim="400000"/>
          </a:ln>
        </p:spPr>
        <p:txBody>
          <a:bodyPr lIns="45718" tIns="45718" rIns="45718" bIns="45718" anchor="ctr"/>
          <a:lstStyle/>
          <a:p>
            <a:pPr algn="ctr">
              <a:defRPr>
                <a:solidFill>
                  <a:srgbClr val="FFFFFF"/>
                </a:solidFill>
              </a:defRPr>
            </a:pPr>
            <a:endParaRPr/>
          </a:p>
        </p:txBody>
      </p:sp>
      <p:pic>
        <p:nvPicPr>
          <p:cNvPr id="159" name="Picture 2" descr="Picture 2"/>
          <p:cNvPicPr>
            <a:picLocks noChangeAspect="1"/>
          </p:cNvPicPr>
          <p:nvPr/>
        </p:nvPicPr>
        <p:blipFill>
          <a:blip r:embed="rId2"/>
          <a:stretch>
            <a:fillRect/>
          </a:stretch>
        </p:blipFill>
        <p:spPr>
          <a:xfrm>
            <a:off x="9602444" y="6176964"/>
            <a:ext cx="2326033" cy="544513"/>
          </a:xfrm>
          <a:prstGeom prst="rect">
            <a:avLst/>
          </a:prstGeom>
          <a:ln w="12700">
            <a:miter lim="400000"/>
          </a:ln>
        </p:spPr>
      </p:pic>
      <p:sp>
        <p:nvSpPr>
          <p:cNvPr id="160" name="Title Text"/>
          <p:cNvSpPr txBox="1">
            <a:spLocks noGrp="1"/>
          </p:cNvSpPr>
          <p:nvPr>
            <p:ph type="title"/>
          </p:nvPr>
        </p:nvSpPr>
        <p:spPr>
          <a:xfrm>
            <a:off x="839787" y="365125"/>
            <a:ext cx="10515601" cy="1325563"/>
          </a:xfrm>
          <a:prstGeom prst="rect">
            <a:avLst/>
          </a:prstGeom>
        </p:spPr>
        <p:txBody>
          <a:bodyPr lIns="45719" tIns="45719" rIns="45719" bIns="45719"/>
          <a:lstStyle/>
          <a:p>
            <a:r>
              <a:t>Title Text</a:t>
            </a:r>
          </a:p>
        </p:txBody>
      </p:sp>
      <p:sp>
        <p:nvSpPr>
          <p:cNvPr id="161" name="Body Level One…"/>
          <p:cNvSpPr txBox="1">
            <a:spLocks noGrp="1"/>
          </p:cNvSpPr>
          <p:nvPr>
            <p:ph type="body" sz="quarter" idx="1"/>
          </p:nvPr>
        </p:nvSpPr>
        <p:spPr>
          <a:xfrm>
            <a:off x="839787" y="1681163"/>
            <a:ext cx="5157789" cy="823913"/>
          </a:xfrm>
          <a:prstGeom prst="rect">
            <a:avLst/>
          </a:prstGeom>
        </p:spPr>
        <p:txBody>
          <a:bodyPr lIns="45719" tIns="45719" rIns="45719" bIns="45719" anchor="b"/>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62" name="Text Placeholder 4"/>
          <p:cNvSpPr>
            <a:spLocks noGrp="1"/>
          </p:cNvSpPr>
          <p:nvPr>
            <p:ph type="body" sz="quarter" idx="21"/>
          </p:nvPr>
        </p:nvSpPr>
        <p:spPr>
          <a:xfrm>
            <a:off x="6172200" y="1681163"/>
            <a:ext cx="5183188" cy="823913"/>
          </a:xfrm>
          <a:prstGeom prst="rect">
            <a:avLst/>
          </a:prstGeom>
        </p:spPr>
        <p:txBody>
          <a:bodyPr lIns="45719" tIns="45719" rIns="45719" bIns="45719" anchor="b"/>
          <a:lstStyle/>
          <a:p>
            <a:pPr marL="0" indent="0">
              <a:buSzTx/>
              <a:buFontTx/>
              <a:buNone/>
              <a:defRPr sz="2400"/>
            </a:pPr>
            <a:endParaRPr/>
          </a:p>
        </p:txBody>
      </p:sp>
      <p:sp>
        <p:nvSpPr>
          <p:cNvPr id="163" name="Slide Number"/>
          <p:cNvSpPr txBox="1">
            <a:spLocks noGrp="1"/>
          </p:cNvSpPr>
          <p:nvPr>
            <p:ph type="sldNum" sz="quarter" idx="2"/>
          </p:nvPr>
        </p:nvSpPr>
        <p:spPr>
          <a:xfrm>
            <a:off x="838200" y="6370310"/>
            <a:ext cx="258624" cy="248305"/>
          </a:xfrm>
          <a:prstGeom prst="rect">
            <a:avLst/>
          </a:prstGeom>
        </p:spPr>
        <p:txBody>
          <a:bodyPr lIns="45719" tIns="45719" rIns="45719" bIns="45719"/>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pic>
        <p:nvPicPr>
          <p:cNvPr id="181" name="Picture 2" descr="Picture 2"/>
          <p:cNvPicPr>
            <a:picLocks noChangeAspect="1"/>
          </p:cNvPicPr>
          <p:nvPr/>
        </p:nvPicPr>
        <p:blipFill>
          <a:blip r:embed="rId2"/>
          <a:stretch>
            <a:fillRect/>
          </a:stretch>
        </p:blipFill>
        <p:spPr>
          <a:xfrm>
            <a:off x="9602444" y="6176964"/>
            <a:ext cx="2326033" cy="544513"/>
          </a:xfrm>
          <a:prstGeom prst="rect">
            <a:avLst/>
          </a:prstGeom>
          <a:ln w="12700">
            <a:miter lim="400000"/>
          </a:ln>
        </p:spPr>
      </p:pic>
      <p:sp>
        <p:nvSpPr>
          <p:cNvPr id="182" name="Rectangle 7"/>
          <p:cNvSpPr/>
          <p:nvPr/>
        </p:nvSpPr>
        <p:spPr>
          <a:xfrm>
            <a:off x="0" y="136523"/>
            <a:ext cx="12192000" cy="365126"/>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183" name="Slide Number"/>
          <p:cNvSpPr txBox="1">
            <a:spLocks noGrp="1"/>
          </p:cNvSpPr>
          <p:nvPr>
            <p:ph type="sldNum" sz="quarter" idx="2"/>
          </p:nvPr>
        </p:nvSpPr>
        <p:spPr>
          <a:xfrm>
            <a:off x="838200" y="6370310"/>
            <a:ext cx="258624" cy="248305"/>
          </a:xfrm>
          <a:prstGeom prst="rect">
            <a:avLst/>
          </a:prstGeom>
        </p:spPr>
        <p:txBody>
          <a:bodyPr lIns="45719" tIns="45719" rIns="45719" bIns="45719"/>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190" name="Picture 2" descr="Picture 2"/>
          <p:cNvPicPr>
            <a:picLocks noChangeAspect="1"/>
          </p:cNvPicPr>
          <p:nvPr/>
        </p:nvPicPr>
        <p:blipFill>
          <a:blip r:embed="rId2"/>
          <a:stretch>
            <a:fillRect/>
          </a:stretch>
        </p:blipFill>
        <p:spPr>
          <a:xfrm>
            <a:off x="9602444" y="6176964"/>
            <a:ext cx="2326033" cy="544513"/>
          </a:xfrm>
          <a:prstGeom prst="rect">
            <a:avLst/>
          </a:prstGeom>
          <a:ln w="12700">
            <a:miter lim="400000"/>
          </a:ln>
        </p:spPr>
      </p:pic>
      <p:sp>
        <p:nvSpPr>
          <p:cNvPr id="191" name="Rectangle 7"/>
          <p:cNvSpPr/>
          <p:nvPr/>
        </p:nvSpPr>
        <p:spPr>
          <a:xfrm>
            <a:off x="0" y="136523"/>
            <a:ext cx="12192000" cy="365126"/>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192" name="Title Text"/>
          <p:cNvSpPr txBox="1">
            <a:spLocks noGrp="1"/>
          </p:cNvSpPr>
          <p:nvPr>
            <p:ph type="title"/>
          </p:nvPr>
        </p:nvSpPr>
        <p:spPr>
          <a:xfrm>
            <a:off x="839787" y="457200"/>
            <a:ext cx="3932239" cy="1600200"/>
          </a:xfrm>
          <a:prstGeom prst="rect">
            <a:avLst/>
          </a:prstGeom>
        </p:spPr>
        <p:txBody>
          <a:bodyPr lIns="45719" tIns="45719" rIns="45719" bIns="45719" anchor="b"/>
          <a:lstStyle>
            <a:lvl1pPr>
              <a:defRPr sz="3200"/>
            </a:lvl1pPr>
          </a:lstStyle>
          <a:p>
            <a:r>
              <a:t>Title Text</a:t>
            </a:r>
          </a:p>
        </p:txBody>
      </p:sp>
      <p:sp>
        <p:nvSpPr>
          <p:cNvPr id="193" name="Body Level One…"/>
          <p:cNvSpPr txBox="1">
            <a:spLocks noGrp="1"/>
          </p:cNvSpPr>
          <p:nvPr>
            <p:ph type="body" sz="half" idx="1"/>
          </p:nvPr>
        </p:nvSpPr>
        <p:spPr>
          <a:xfrm>
            <a:off x="5183187" y="987425"/>
            <a:ext cx="6172201" cy="4873625"/>
          </a:xfrm>
          <a:prstGeom prst="rect">
            <a:avLst/>
          </a:prstGeom>
        </p:spPr>
        <p:txBody>
          <a:bodyPr lIns="45719" tIns="45719" rIns="45719" bIns="45719"/>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194" name="Text Placeholder 3"/>
          <p:cNvSpPr>
            <a:spLocks noGrp="1"/>
          </p:cNvSpPr>
          <p:nvPr>
            <p:ph type="body" sz="quarter" idx="21"/>
          </p:nvPr>
        </p:nvSpPr>
        <p:spPr>
          <a:xfrm>
            <a:off x="839787" y="2057400"/>
            <a:ext cx="3932238" cy="3811588"/>
          </a:xfrm>
          <a:prstGeom prst="rect">
            <a:avLst/>
          </a:prstGeom>
        </p:spPr>
        <p:txBody>
          <a:bodyPr lIns="45719" tIns="45719" rIns="45719" bIns="45719"/>
          <a:lstStyle/>
          <a:p>
            <a:pPr marL="0" indent="0">
              <a:buSzTx/>
              <a:buFontTx/>
              <a:buNone/>
              <a:defRPr sz="1600"/>
            </a:pPr>
            <a:endParaRPr/>
          </a:p>
        </p:txBody>
      </p:sp>
      <p:sp>
        <p:nvSpPr>
          <p:cNvPr id="195" name="Slide Number"/>
          <p:cNvSpPr txBox="1">
            <a:spLocks noGrp="1"/>
          </p:cNvSpPr>
          <p:nvPr>
            <p:ph type="sldNum" sz="quarter" idx="2"/>
          </p:nvPr>
        </p:nvSpPr>
        <p:spPr>
          <a:xfrm>
            <a:off x="838200" y="6370310"/>
            <a:ext cx="258624" cy="248305"/>
          </a:xfrm>
          <a:prstGeom prst="rect">
            <a:avLst/>
          </a:prstGeom>
        </p:spPr>
        <p:txBody>
          <a:bodyPr lIns="45719" tIns="45719" rIns="45719" bIns="45719"/>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202" name="Picture 2" descr="Picture 2"/>
          <p:cNvPicPr>
            <a:picLocks noChangeAspect="1"/>
          </p:cNvPicPr>
          <p:nvPr/>
        </p:nvPicPr>
        <p:blipFill>
          <a:blip r:embed="rId2"/>
          <a:stretch>
            <a:fillRect/>
          </a:stretch>
        </p:blipFill>
        <p:spPr>
          <a:xfrm>
            <a:off x="9602444" y="6176964"/>
            <a:ext cx="2326033" cy="544513"/>
          </a:xfrm>
          <a:prstGeom prst="rect">
            <a:avLst/>
          </a:prstGeom>
          <a:ln w="12700">
            <a:miter lim="400000"/>
          </a:ln>
        </p:spPr>
      </p:pic>
      <p:sp>
        <p:nvSpPr>
          <p:cNvPr id="203" name="Rectangle 7"/>
          <p:cNvSpPr/>
          <p:nvPr/>
        </p:nvSpPr>
        <p:spPr>
          <a:xfrm>
            <a:off x="0" y="136523"/>
            <a:ext cx="12192000" cy="365126"/>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204" name="Title Text"/>
          <p:cNvSpPr txBox="1">
            <a:spLocks noGrp="1"/>
          </p:cNvSpPr>
          <p:nvPr>
            <p:ph type="title"/>
          </p:nvPr>
        </p:nvSpPr>
        <p:spPr>
          <a:xfrm>
            <a:off x="839787" y="457200"/>
            <a:ext cx="3932239" cy="1600200"/>
          </a:xfrm>
          <a:prstGeom prst="rect">
            <a:avLst/>
          </a:prstGeom>
        </p:spPr>
        <p:txBody>
          <a:bodyPr lIns="45719" tIns="45719" rIns="45719" bIns="45719" anchor="b"/>
          <a:lstStyle>
            <a:lvl1pPr>
              <a:defRPr sz="3200"/>
            </a:lvl1pPr>
          </a:lstStyle>
          <a:p>
            <a:r>
              <a:t>Title Text</a:t>
            </a:r>
          </a:p>
        </p:txBody>
      </p:sp>
      <p:sp>
        <p:nvSpPr>
          <p:cNvPr id="205" name="Picture Placeholder 2"/>
          <p:cNvSpPr>
            <a:spLocks noGrp="1"/>
          </p:cNvSpPr>
          <p:nvPr>
            <p:ph type="pic" sz="half" idx="21"/>
          </p:nvPr>
        </p:nvSpPr>
        <p:spPr>
          <a:xfrm>
            <a:off x="5183187" y="987425"/>
            <a:ext cx="6172201" cy="4873625"/>
          </a:xfrm>
          <a:prstGeom prst="rect">
            <a:avLst/>
          </a:prstGeom>
        </p:spPr>
        <p:txBody>
          <a:bodyPr lIns="91439" tIns="45719" rIns="91439" bIns="45719">
            <a:noAutofit/>
          </a:bodyPr>
          <a:lstStyle/>
          <a:p>
            <a:endParaRPr/>
          </a:p>
        </p:txBody>
      </p:sp>
      <p:sp>
        <p:nvSpPr>
          <p:cNvPr id="206" name="Body Level One…"/>
          <p:cNvSpPr txBox="1">
            <a:spLocks noGrp="1"/>
          </p:cNvSpPr>
          <p:nvPr>
            <p:ph type="body" sz="quarter" idx="1"/>
          </p:nvPr>
        </p:nvSpPr>
        <p:spPr>
          <a:xfrm>
            <a:off x="839787" y="2057400"/>
            <a:ext cx="3932239" cy="3811588"/>
          </a:xfrm>
          <a:prstGeom prst="rect">
            <a:avLst/>
          </a:prstGeom>
        </p:spPr>
        <p:txBody>
          <a:bodyPr lIns="45719" tIns="45719" rIns="45719" bIns="45719"/>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207" name="Slide Number"/>
          <p:cNvSpPr txBox="1">
            <a:spLocks noGrp="1"/>
          </p:cNvSpPr>
          <p:nvPr>
            <p:ph type="sldNum" sz="quarter" idx="2"/>
          </p:nvPr>
        </p:nvSpPr>
        <p:spPr>
          <a:xfrm>
            <a:off x="838200" y="6370310"/>
            <a:ext cx="258624" cy="248305"/>
          </a:xfrm>
          <a:prstGeom prst="rect">
            <a:avLst/>
          </a:prstGeom>
        </p:spPr>
        <p:txBody>
          <a:bodyPr lIns="45719" tIns="45719" rIns="45719" bIns="45719"/>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35" name="Picture 2" descr="Picture 2"/>
          <p:cNvPicPr>
            <a:picLocks noChangeAspect="1"/>
          </p:cNvPicPr>
          <p:nvPr/>
        </p:nvPicPr>
        <p:blipFill>
          <a:blip r:embed="rId2"/>
          <a:stretch>
            <a:fillRect/>
          </a:stretch>
        </p:blipFill>
        <p:spPr>
          <a:xfrm>
            <a:off x="9602444" y="6176964"/>
            <a:ext cx="2326034" cy="544514"/>
          </a:xfrm>
          <a:prstGeom prst="rect">
            <a:avLst/>
          </a:prstGeom>
          <a:ln w="12700">
            <a:miter lim="400000"/>
          </a:ln>
        </p:spPr>
      </p:pic>
      <p:sp>
        <p:nvSpPr>
          <p:cNvPr id="36" name="Rectangle 7"/>
          <p:cNvSpPr/>
          <p:nvPr/>
        </p:nvSpPr>
        <p:spPr>
          <a:xfrm>
            <a:off x="0" y="136522"/>
            <a:ext cx="12192000" cy="365128"/>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37"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8" name="Body Level One…"/>
          <p:cNvSpPr txBox="1">
            <a:spLocks noGrp="1"/>
          </p:cNvSpPr>
          <p:nvPr>
            <p:ph type="body" sz="quarter" idx="1"/>
          </p:nvPr>
        </p:nvSpPr>
        <p:spPr>
          <a:xfrm>
            <a:off x="831850" y="4589462"/>
            <a:ext cx="10515600" cy="1500189"/>
          </a:xfrm>
          <a:prstGeom prst="rect">
            <a:avLst/>
          </a:prstGeom>
        </p:spPr>
        <p:txBody>
          <a:bodyPr/>
          <a:lstStyle>
            <a:lvl1pPr marL="0" indent="0">
              <a:buSzTx/>
              <a:buFontTx/>
              <a:buNone/>
              <a:defRPr sz="2400">
                <a:solidFill>
                  <a:srgbClr val="888888"/>
                </a:solidFill>
              </a:defRPr>
            </a:lvl1pPr>
            <a:lvl2pPr marL="0" indent="0">
              <a:buSzTx/>
              <a:buFontTx/>
              <a:buNone/>
              <a:defRPr sz="2400">
                <a:solidFill>
                  <a:srgbClr val="888888"/>
                </a:solidFill>
              </a:defRPr>
            </a:lvl2pPr>
            <a:lvl3pPr marL="0" indent="0">
              <a:buSzTx/>
              <a:buFontTx/>
              <a:buNone/>
              <a:defRPr sz="2400">
                <a:solidFill>
                  <a:srgbClr val="888888"/>
                </a:solidFill>
              </a:defRPr>
            </a:lvl3pPr>
            <a:lvl4pPr marL="0" indent="0">
              <a:buSzTx/>
              <a:buFontTx/>
              <a:buNone/>
              <a:defRPr sz="2400">
                <a:solidFill>
                  <a:srgbClr val="888888"/>
                </a:solidFill>
              </a:defRPr>
            </a:lvl4pPr>
            <a:lvl5pPr marL="0" indent="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pic>
        <p:nvPicPr>
          <p:cNvPr id="46" name="Picture 2" descr="Picture 2"/>
          <p:cNvPicPr>
            <a:picLocks noChangeAspect="1"/>
          </p:cNvPicPr>
          <p:nvPr/>
        </p:nvPicPr>
        <p:blipFill>
          <a:blip r:embed="rId2"/>
          <a:stretch>
            <a:fillRect/>
          </a:stretch>
        </p:blipFill>
        <p:spPr>
          <a:xfrm>
            <a:off x="9602444" y="6176964"/>
            <a:ext cx="2326034" cy="544514"/>
          </a:xfrm>
          <a:prstGeom prst="rect">
            <a:avLst/>
          </a:prstGeom>
          <a:ln w="12700">
            <a:miter lim="400000"/>
          </a:ln>
        </p:spPr>
      </p:pic>
      <p:sp>
        <p:nvSpPr>
          <p:cNvPr id="47" name="Rectangle 7"/>
          <p:cNvSpPr/>
          <p:nvPr/>
        </p:nvSpPr>
        <p:spPr>
          <a:xfrm>
            <a:off x="0" y="136522"/>
            <a:ext cx="12192000" cy="365128"/>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48" name="Title Text"/>
          <p:cNvSpPr txBox="1">
            <a:spLocks noGrp="1"/>
          </p:cNvSpPr>
          <p:nvPr>
            <p:ph type="title"/>
          </p:nvPr>
        </p:nvSpPr>
        <p:spPr>
          <a:prstGeom prst="rect">
            <a:avLst/>
          </a:prstGeom>
        </p:spPr>
        <p:txBody>
          <a:bodyPr/>
          <a:lstStyle/>
          <a:p>
            <a:r>
              <a:t>Title Text</a:t>
            </a:r>
          </a:p>
        </p:txBody>
      </p:sp>
      <p:sp>
        <p:nvSpPr>
          <p:cNvPr id="4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pic>
        <p:nvPicPr>
          <p:cNvPr id="57" name="Picture 2" descr="Picture 2"/>
          <p:cNvPicPr>
            <a:picLocks noChangeAspect="1"/>
          </p:cNvPicPr>
          <p:nvPr/>
        </p:nvPicPr>
        <p:blipFill>
          <a:blip r:embed="rId2"/>
          <a:stretch>
            <a:fillRect/>
          </a:stretch>
        </p:blipFill>
        <p:spPr>
          <a:xfrm>
            <a:off x="9602444" y="6176964"/>
            <a:ext cx="2326034" cy="544514"/>
          </a:xfrm>
          <a:prstGeom prst="rect">
            <a:avLst/>
          </a:prstGeom>
          <a:ln w="12700">
            <a:miter lim="400000"/>
          </a:ln>
        </p:spPr>
      </p:pic>
      <p:sp>
        <p:nvSpPr>
          <p:cNvPr id="58" name="Rectangle 7"/>
          <p:cNvSpPr/>
          <p:nvPr/>
        </p:nvSpPr>
        <p:spPr>
          <a:xfrm>
            <a:off x="0" y="136522"/>
            <a:ext cx="12192000" cy="365128"/>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59"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60" name="Body Level One…"/>
          <p:cNvSpPr txBox="1">
            <a:spLocks noGrp="1"/>
          </p:cNvSpPr>
          <p:nvPr>
            <p:ph type="body" sz="quarter" idx="1"/>
          </p:nvPr>
        </p:nvSpPr>
        <p:spPr>
          <a:xfrm>
            <a:off x="839787" y="1681163"/>
            <a:ext cx="5157790" cy="823914"/>
          </a:xfrm>
          <a:prstGeom prst="rect">
            <a:avLst/>
          </a:prstGeom>
        </p:spPr>
        <p:txBody>
          <a:bodyPr anchor="b"/>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61" name="Text Placeholder 4"/>
          <p:cNvSpPr>
            <a:spLocks noGrp="1"/>
          </p:cNvSpPr>
          <p:nvPr>
            <p:ph type="body" sz="quarter" idx="21"/>
          </p:nvPr>
        </p:nvSpPr>
        <p:spPr>
          <a:xfrm>
            <a:off x="6172200" y="1681163"/>
            <a:ext cx="5183188" cy="823914"/>
          </a:xfrm>
          <a:prstGeom prst="rect">
            <a:avLst/>
          </a:prstGeom>
        </p:spPr>
        <p:txBody>
          <a:bodyPr anchor="b"/>
          <a:lstStyle/>
          <a:p>
            <a:endParaRP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pic>
        <p:nvPicPr>
          <p:cNvPr id="90" name="Picture 2" descr="Picture 2"/>
          <p:cNvPicPr>
            <a:picLocks noChangeAspect="1"/>
          </p:cNvPicPr>
          <p:nvPr/>
        </p:nvPicPr>
        <p:blipFill>
          <a:blip r:embed="rId2"/>
          <a:stretch>
            <a:fillRect/>
          </a:stretch>
        </p:blipFill>
        <p:spPr>
          <a:xfrm>
            <a:off x="9602444" y="6176964"/>
            <a:ext cx="2326034" cy="544514"/>
          </a:xfrm>
          <a:prstGeom prst="rect">
            <a:avLst/>
          </a:prstGeom>
          <a:ln w="12700">
            <a:miter lim="400000"/>
          </a:ln>
        </p:spPr>
      </p:pic>
      <p:sp>
        <p:nvSpPr>
          <p:cNvPr id="91" name="Rectangle 7"/>
          <p:cNvSpPr/>
          <p:nvPr/>
        </p:nvSpPr>
        <p:spPr>
          <a:xfrm>
            <a:off x="0" y="136522"/>
            <a:ext cx="12192000" cy="365128"/>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9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93" name="Body Level One…"/>
          <p:cNvSpPr txBox="1">
            <a:spLocks noGrp="1"/>
          </p:cNvSpPr>
          <p:nvPr>
            <p:ph type="body" sz="half" idx="1"/>
          </p:nvPr>
        </p:nvSpPr>
        <p:spPr>
          <a:xfrm>
            <a:off x="5183187" y="987425"/>
            <a:ext cx="6172202"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94" name="Text Placeholder 3"/>
          <p:cNvSpPr>
            <a:spLocks noGrp="1"/>
          </p:cNvSpPr>
          <p:nvPr>
            <p:ph type="body" sz="quarter" idx="21"/>
          </p:nvPr>
        </p:nvSpPr>
        <p:spPr>
          <a:xfrm>
            <a:off x="839787" y="2057400"/>
            <a:ext cx="3932238" cy="3811588"/>
          </a:xfrm>
          <a:prstGeom prst="rect">
            <a:avLst/>
          </a:prstGeom>
        </p:spPr>
        <p:txBody>
          <a:bodyPr/>
          <a:lstStyle/>
          <a:p>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pic>
        <p:nvPicPr>
          <p:cNvPr id="102" name="Picture 2" descr="Picture 2"/>
          <p:cNvPicPr>
            <a:picLocks noChangeAspect="1"/>
          </p:cNvPicPr>
          <p:nvPr/>
        </p:nvPicPr>
        <p:blipFill>
          <a:blip r:embed="rId2"/>
          <a:stretch>
            <a:fillRect/>
          </a:stretch>
        </p:blipFill>
        <p:spPr>
          <a:xfrm>
            <a:off x="9602444" y="6176964"/>
            <a:ext cx="2326034" cy="544514"/>
          </a:xfrm>
          <a:prstGeom prst="rect">
            <a:avLst/>
          </a:prstGeom>
          <a:ln w="12700">
            <a:miter lim="400000"/>
          </a:ln>
        </p:spPr>
      </p:pic>
      <p:sp>
        <p:nvSpPr>
          <p:cNvPr id="103" name="Rectangle 7"/>
          <p:cNvSpPr/>
          <p:nvPr/>
        </p:nvSpPr>
        <p:spPr>
          <a:xfrm>
            <a:off x="0" y="136522"/>
            <a:ext cx="12192000" cy="365128"/>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104"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105" name="Picture Placeholder 2"/>
          <p:cNvSpPr>
            <a:spLocks noGrp="1"/>
          </p:cNvSpPr>
          <p:nvPr>
            <p:ph type="pic" sz="half" idx="21"/>
          </p:nvPr>
        </p:nvSpPr>
        <p:spPr>
          <a:xfrm>
            <a:off x="5183187" y="987425"/>
            <a:ext cx="6172202" cy="4873625"/>
          </a:xfrm>
          <a:prstGeom prst="rect">
            <a:avLst/>
          </a:prstGeom>
        </p:spPr>
        <p:txBody>
          <a:bodyPr lIns="91439" tIns="45719" rIns="91439" bIns="45719">
            <a:noAutofit/>
          </a:bodyPr>
          <a:lstStyle/>
          <a:p>
            <a:endParaRPr/>
          </a:p>
        </p:txBody>
      </p:sp>
      <p:sp>
        <p:nvSpPr>
          <p:cNvPr id="106"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0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114" name="Picture 2" descr="Picture 2"/>
          <p:cNvPicPr>
            <a:picLocks noChangeAspect="1"/>
          </p:cNvPicPr>
          <p:nvPr/>
        </p:nvPicPr>
        <p:blipFill>
          <a:blip r:embed="rId2"/>
          <a:stretch>
            <a:fillRect/>
          </a:stretch>
        </p:blipFill>
        <p:spPr>
          <a:xfrm>
            <a:off x="9602444" y="6176964"/>
            <a:ext cx="2326033" cy="544513"/>
          </a:xfrm>
          <a:prstGeom prst="rect">
            <a:avLst/>
          </a:prstGeom>
          <a:ln w="12700">
            <a:miter lim="400000"/>
          </a:ln>
        </p:spPr>
      </p:pic>
      <p:sp>
        <p:nvSpPr>
          <p:cNvPr id="115" name="Rectangle 7"/>
          <p:cNvSpPr/>
          <p:nvPr/>
        </p:nvSpPr>
        <p:spPr>
          <a:xfrm>
            <a:off x="0" y="136523"/>
            <a:ext cx="12192000" cy="365126"/>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116" name="Title Text"/>
          <p:cNvSpPr txBox="1">
            <a:spLocks noGrp="1"/>
          </p:cNvSpPr>
          <p:nvPr>
            <p:ph type="title"/>
          </p:nvPr>
        </p:nvSpPr>
        <p:spPr>
          <a:xfrm>
            <a:off x="1524000" y="1122362"/>
            <a:ext cx="9144000" cy="2387601"/>
          </a:xfrm>
          <a:prstGeom prst="rect">
            <a:avLst/>
          </a:prstGeom>
        </p:spPr>
        <p:txBody>
          <a:bodyPr lIns="45719" tIns="45719" rIns="45719" bIns="45719" anchor="b"/>
          <a:lstStyle>
            <a:lvl1pPr algn="ctr">
              <a:defRPr sz="6000"/>
            </a:lvl1pPr>
          </a:lstStyle>
          <a:p>
            <a:r>
              <a:t>Title Text</a:t>
            </a:r>
          </a:p>
        </p:txBody>
      </p:sp>
      <p:sp>
        <p:nvSpPr>
          <p:cNvPr id="117" name="Body Level One…"/>
          <p:cNvSpPr txBox="1">
            <a:spLocks noGrp="1"/>
          </p:cNvSpPr>
          <p:nvPr>
            <p:ph type="body" sz="quarter" idx="1"/>
          </p:nvPr>
        </p:nvSpPr>
        <p:spPr>
          <a:xfrm>
            <a:off x="1524000" y="3602037"/>
            <a:ext cx="9144000" cy="1655763"/>
          </a:xfrm>
          <a:prstGeom prst="rect">
            <a:avLst/>
          </a:prstGeom>
        </p:spPr>
        <p:txBody>
          <a:bodyPr lIns="45719" tIns="45719" rIns="45719" bIns="45719"/>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18" name="Slide Number"/>
          <p:cNvSpPr txBox="1">
            <a:spLocks noGrp="1"/>
          </p:cNvSpPr>
          <p:nvPr>
            <p:ph type="sldNum" sz="quarter" idx="2"/>
          </p:nvPr>
        </p:nvSpPr>
        <p:spPr>
          <a:xfrm>
            <a:off x="87376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pic>
        <p:nvPicPr>
          <p:cNvPr id="125" name="Picture 2" descr="Picture 2"/>
          <p:cNvPicPr>
            <a:picLocks noChangeAspect="1"/>
          </p:cNvPicPr>
          <p:nvPr/>
        </p:nvPicPr>
        <p:blipFill>
          <a:blip r:embed="rId2"/>
          <a:stretch>
            <a:fillRect/>
          </a:stretch>
        </p:blipFill>
        <p:spPr>
          <a:xfrm>
            <a:off x="9602444" y="6176964"/>
            <a:ext cx="2326033" cy="544513"/>
          </a:xfrm>
          <a:prstGeom prst="rect">
            <a:avLst/>
          </a:prstGeom>
          <a:ln w="12700">
            <a:miter lim="400000"/>
          </a:ln>
        </p:spPr>
      </p:pic>
      <p:sp>
        <p:nvSpPr>
          <p:cNvPr id="126" name="Rectangle 7"/>
          <p:cNvSpPr/>
          <p:nvPr/>
        </p:nvSpPr>
        <p:spPr>
          <a:xfrm>
            <a:off x="0" y="136523"/>
            <a:ext cx="12192000" cy="365126"/>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127" name="Title Text"/>
          <p:cNvSpPr txBox="1">
            <a:spLocks noGrp="1"/>
          </p:cNvSpPr>
          <p:nvPr>
            <p:ph type="title"/>
          </p:nvPr>
        </p:nvSpPr>
        <p:spPr>
          <a:xfrm>
            <a:off x="838200" y="635790"/>
            <a:ext cx="10515600" cy="1054899"/>
          </a:xfrm>
          <a:prstGeom prst="rect">
            <a:avLst/>
          </a:prstGeom>
        </p:spPr>
        <p:txBody>
          <a:bodyPr lIns="45719" tIns="45719" rIns="45719" bIns="45719"/>
          <a:lstStyle/>
          <a:p>
            <a:r>
              <a:t>Title Text</a:t>
            </a:r>
          </a:p>
        </p:txBody>
      </p:sp>
      <p:sp>
        <p:nvSpPr>
          <p:cNvPr id="128" name="Body Level One…"/>
          <p:cNvSpPr txBox="1">
            <a:spLocks noGrp="1"/>
          </p:cNvSpPr>
          <p:nvPr>
            <p:ph type="body" idx="1"/>
          </p:nvPr>
        </p:nvSpPr>
        <p:spPr>
          <a:prstGeom prst="rect">
            <a:avLst/>
          </a:prstGeom>
        </p:spPr>
        <p:txBody>
          <a:bodyPr lIns="45719" tIns="45719" rIns="45719" bIns="45719"/>
          <a:lstStyle>
            <a:lvl3pPr marL="1234439" indent="-320039"/>
          </a:lstStyle>
          <a:p>
            <a:r>
              <a:t>Body Level One</a:t>
            </a:r>
          </a:p>
          <a:p>
            <a:pPr lvl="1"/>
            <a:r>
              <a:t>Body Level Two</a:t>
            </a:r>
          </a:p>
          <a:p>
            <a:pPr lvl="2"/>
            <a:r>
              <a:t>Body Level Three</a:t>
            </a:r>
          </a:p>
          <a:p>
            <a:pPr lvl="3"/>
            <a:r>
              <a:t>Body Level Four</a:t>
            </a:r>
          </a:p>
          <a:p>
            <a:pPr lvl="4"/>
            <a:r>
              <a:t>Body Level Five</a:t>
            </a:r>
          </a:p>
        </p:txBody>
      </p:sp>
      <p:sp>
        <p:nvSpPr>
          <p:cNvPr id="129" name="Slide Number"/>
          <p:cNvSpPr txBox="1">
            <a:spLocks noGrp="1"/>
          </p:cNvSpPr>
          <p:nvPr>
            <p:ph type="sldNum" sz="quarter" idx="2"/>
          </p:nvPr>
        </p:nvSpPr>
        <p:spPr>
          <a:xfrm>
            <a:off x="838200" y="6370310"/>
            <a:ext cx="258624" cy="248305"/>
          </a:xfrm>
          <a:prstGeom prst="rect">
            <a:avLst/>
          </a:prstGeom>
        </p:spPr>
        <p:txBody>
          <a:bodyPr lIns="45719" tIns="45719" rIns="45719" bIns="45719"/>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pic>
        <p:nvPicPr>
          <p:cNvPr id="136" name="Picture 2" descr="Picture 2"/>
          <p:cNvPicPr>
            <a:picLocks noChangeAspect="1"/>
          </p:cNvPicPr>
          <p:nvPr/>
        </p:nvPicPr>
        <p:blipFill>
          <a:blip r:embed="rId2"/>
          <a:stretch>
            <a:fillRect/>
          </a:stretch>
        </p:blipFill>
        <p:spPr>
          <a:xfrm>
            <a:off x="9602444" y="6176964"/>
            <a:ext cx="2326033" cy="544513"/>
          </a:xfrm>
          <a:prstGeom prst="rect">
            <a:avLst/>
          </a:prstGeom>
          <a:ln w="12700">
            <a:miter lim="400000"/>
          </a:ln>
        </p:spPr>
      </p:pic>
      <p:sp>
        <p:nvSpPr>
          <p:cNvPr id="137" name="Rectangle 7"/>
          <p:cNvSpPr/>
          <p:nvPr/>
        </p:nvSpPr>
        <p:spPr>
          <a:xfrm>
            <a:off x="0" y="136523"/>
            <a:ext cx="12192000" cy="365126"/>
          </a:xfrm>
          <a:prstGeom prst="rect">
            <a:avLst/>
          </a:prstGeom>
          <a:solidFill>
            <a:srgbClr val="007935">
              <a:alpha val="64999"/>
            </a:srgbClr>
          </a:solidFill>
          <a:ln w="12700">
            <a:miter lim="400000"/>
          </a:ln>
        </p:spPr>
        <p:txBody>
          <a:bodyPr lIns="45718" tIns="45718" rIns="45718" bIns="45718" anchor="ctr"/>
          <a:lstStyle/>
          <a:p>
            <a:pPr algn="ctr">
              <a:defRPr>
                <a:solidFill>
                  <a:srgbClr val="FFFFFF"/>
                </a:solidFill>
              </a:defRPr>
            </a:pPr>
            <a:endParaRPr/>
          </a:p>
        </p:txBody>
      </p:sp>
      <p:sp>
        <p:nvSpPr>
          <p:cNvPr id="138" name="Title Text"/>
          <p:cNvSpPr txBox="1">
            <a:spLocks noGrp="1"/>
          </p:cNvSpPr>
          <p:nvPr>
            <p:ph type="title"/>
          </p:nvPr>
        </p:nvSpPr>
        <p:spPr>
          <a:xfrm>
            <a:off x="831850" y="1709738"/>
            <a:ext cx="10515600" cy="2852737"/>
          </a:xfrm>
          <a:prstGeom prst="rect">
            <a:avLst/>
          </a:prstGeom>
        </p:spPr>
        <p:txBody>
          <a:bodyPr lIns="45719" tIns="45719" rIns="45719" bIns="45719" anchor="b"/>
          <a:lstStyle>
            <a:lvl1pPr>
              <a:defRPr sz="6000"/>
            </a:lvl1pPr>
          </a:lstStyle>
          <a:p>
            <a:r>
              <a:t>Title Text</a:t>
            </a:r>
          </a:p>
        </p:txBody>
      </p:sp>
      <p:sp>
        <p:nvSpPr>
          <p:cNvPr id="139" name="Body Level One…"/>
          <p:cNvSpPr txBox="1">
            <a:spLocks noGrp="1"/>
          </p:cNvSpPr>
          <p:nvPr>
            <p:ph type="body" sz="quarter" idx="1"/>
          </p:nvPr>
        </p:nvSpPr>
        <p:spPr>
          <a:xfrm>
            <a:off x="831850" y="4589462"/>
            <a:ext cx="10515600" cy="1500188"/>
          </a:xfrm>
          <a:prstGeom prst="rect">
            <a:avLst/>
          </a:prstGeom>
        </p:spPr>
        <p:txBody>
          <a:bodyPr lIns="45719" tIns="45719" rIns="45719" bIns="45719"/>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140" name="Slide Number"/>
          <p:cNvSpPr txBox="1">
            <a:spLocks noGrp="1"/>
          </p:cNvSpPr>
          <p:nvPr>
            <p:ph type="sldNum" sz="quarter" idx="2"/>
          </p:nvPr>
        </p:nvSpPr>
        <p:spPr>
          <a:xfrm>
            <a:off x="838200" y="6370310"/>
            <a:ext cx="258624" cy="248305"/>
          </a:xfrm>
          <a:prstGeom prst="rect">
            <a:avLst/>
          </a:prstGeom>
        </p:spPr>
        <p:txBody>
          <a:bodyPr lIns="45719" tIns="45719" rIns="45719" bIns="45719"/>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icture 2" descr="Picture 2"/>
          <p:cNvPicPr>
            <a:picLocks noChangeAspect="1"/>
          </p:cNvPicPr>
          <p:nvPr/>
        </p:nvPicPr>
        <p:blipFill>
          <a:blip r:embed="rId16"/>
          <a:stretch>
            <a:fillRect/>
          </a:stretch>
        </p:blipFill>
        <p:spPr>
          <a:xfrm>
            <a:off x="9602444" y="6176964"/>
            <a:ext cx="2326034" cy="544514"/>
          </a:xfrm>
          <a:prstGeom prst="rect">
            <a:avLst/>
          </a:prstGeom>
          <a:ln w="12700">
            <a:miter lim="400000"/>
          </a:ln>
        </p:spPr>
      </p:pic>
      <p:sp>
        <p:nvSpPr>
          <p:cNvPr id="3" name="Rectangle 7"/>
          <p:cNvSpPr/>
          <p:nvPr/>
        </p:nvSpPr>
        <p:spPr>
          <a:xfrm>
            <a:off x="0" y="-4764"/>
            <a:ext cx="12192000" cy="544514"/>
          </a:xfrm>
          <a:prstGeom prst="rect">
            <a:avLst/>
          </a:prstGeom>
          <a:gradFill>
            <a:gsLst>
              <a:gs pos="0">
                <a:schemeClr val="accent1">
                  <a:lumOff val="24117"/>
                </a:schemeClr>
              </a:gs>
              <a:gs pos="100000">
                <a:schemeClr val="accent1">
                  <a:satOff val="-3547"/>
                  <a:lumOff val="-10352"/>
                </a:schemeClr>
              </a:gs>
            </a:gsLst>
            <a:lin ang="5400000"/>
          </a:gradFill>
          <a:ln w="12700">
            <a:miter lim="400000"/>
          </a:ln>
        </p:spPr>
        <p:txBody>
          <a:bodyPr lIns="45718" tIns="45718" rIns="45718" bIns="45718" anchor="ctr"/>
          <a:lstStyle/>
          <a:p>
            <a:pPr algn="ctr">
              <a:defRPr>
                <a:solidFill>
                  <a:srgbClr val="FFFFFF"/>
                </a:solidFill>
              </a:defRPr>
            </a:pPr>
            <a:endParaRPr/>
          </a:p>
        </p:txBody>
      </p:sp>
      <p:sp>
        <p:nvSpPr>
          <p:cNvPr id="4" name="Title Text"/>
          <p:cNvSpPr txBox="1">
            <a:spLocks noGrp="1"/>
          </p:cNvSpPr>
          <p:nvPr>
            <p:ph type="title"/>
          </p:nvPr>
        </p:nvSpPr>
        <p:spPr>
          <a:xfrm>
            <a:off x="838200" y="635790"/>
            <a:ext cx="10515600" cy="1054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5"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pic>
        <p:nvPicPr>
          <p:cNvPr id="6" name="BlueprintforHealth.jpeg" descr="BlueprintforHealth.jpeg"/>
          <p:cNvPicPr>
            <a:picLocks noChangeAspect="1"/>
          </p:cNvPicPr>
          <p:nvPr/>
        </p:nvPicPr>
        <p:blipFill>
          <a:blip r:embed="rId17"/>
          <a:stretch>
            <a:fillRect/>
          </a:stretch>
        </p:blipFill>
        <p:spPr>
          <a:xfrm>
            <a:off x="293824" y="6221017"/>
            <a:ext cx="2200936" cy="456292"/>
          </a:xfrm>
          <a:prstGeom prst="rect">
            <a:avLst/>
          </a:prstGeom>
          <a:ln w="12700">
            <a:miter lim="400000"/>
          </a:ln>
        </p:spPr>
      </p:pic>
      <p:sp>
        <p:nvSpPr>
          <p:cNvPr id="7" name="Slide Number"/>
          <p:cNvSpPr txBox="1">
            <a:spLocks noGrp="1"/>
          </p:cNvSpPr>
          <p:nvPr>
            <p:ph type="sldNum" sz="quarter" idx="2"/>
          </p:nvPr>
        </p:nvSpPr>
        <p:spPr>
          <a:xfrm>
            <a:off x="838200" y="6370311"/>
            <a:ext cx="258622" cy="248303"/>
          </a:xfrm>
          <a:prstGeom prst="rect">
            <a:avLst/>
          </a:prstGeom>
          <a:ln w="12700">
            <a:miter lim="400000"/>
          </a:ln>
        </p:spPr>
        <p:txBody>
          <a:bodyPr wrap="none" lIns="45718" tIns="45718" rIns="45718" bIns="45718" anchor="ctr">
            <a:spAutoFit/>
          </a:bodyPr>
          <a:lstStyle>
            <a:lvl1pP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6" r:id="rId5"/>
    <p:sldLayoutId id="2147483657" r:id="rId6"/>
    <p:sldLayoutId id="2147483658" r:id="rId7"/>
    <p:sldLayoutId id="2147483659" r:id="rId8"/>
    <p:sldLayoutId id="2147483660" r:id="rId9"/>
    <p:sldLayoutId id="2147483661" r:id="rId10"/>
    <p:sldLayoutId id="2147483662" r:id="rId11"/>
    <p:sldLayoutId id="2147483664" r:id="rId12"/>
    <p:sldLayoutId id="2147483665" r:id="rId13"/>
    <p:sldLayoutId id="2147483666" r:id="rId14"/>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l"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erin.just@partner.vermont.gov" TargetMode="External"/><Relationship Id="rId2" Type="http://schemas.openxmlformats.org/officeDocument/2006/relationships/hyperlink" Target="mailto:Julie.parker@vermont.gov"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Text Placeholder 2"/>
          <p:cNvSpPr txBox="1">
            <a:spLocks noGrp="1"/>
          </p:cNvSpPr>
          <p:nvPr>
            <p:ph type="body" sz="quarter" idx="1"/>
          </p:nvPr>
        </p:nvSpPr>
        <p:spPr>
          <a:xfrm>
            <a:off x="1767840" y="3017520"/>
            <a:ext cx="8427720" cy="2290290"/>
          </a:xfrm>
          <a:prstGeom prst="rect">
            <a:avLst/>
          </a:prstGeom>
        </p:spPr>
        <p:txBody>
          <a:bodyPr>
            <a:normAutofit/>
          </a:bodyPr>
          <a:lstStyle/>
          <a:p>
            <a:pPr marL="0" indent="0" algn="ctr">
              <a:buNone/>
            </a:pPr>
            <a:r>
              <a:rPr lang="en-US" sz="4000" dirty="0"/>
              <a:t>Blueprint for Health QI Facilitation Network</a:t>
            </a:r>
          </a:p>
          <a:p>
            <a:pPr marL="0" indent="0" algn="ctr">
              <a:buNone/>
            </a:pPr>
            <a:r>
              <a:rPr lang="en-US" sz="4000" dirty="0"/>
              <a:t>July 2022</a:t>
            </a:r>
          </a:p>
        </p:txBody>
      </p:sp>
      <p:sp>
        <p:nvSpPr>
          <p:cNvPr id="242" name="–   –"/>
          <p:cNvSpPr txBox="1">
            <a:spLocks noGrp="1"/>
          </p:cNvSpPr>
          <p:nvPr>
            <p:ph type="sldNum" sz="quarter" idx="4294967295"/>
          </p:nvPr>
        </p:nvSpPr>
        <p:spPr>
          <a:xfrm>
            <a:off x="5847622" y="6433811"/>
            <a:ext cx="402093" cy="248303"/>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a:t>
            </a:fld>
            <a:endParaRPr/>
          </a:p>
        </p:txBody>
      </p:sp>
      <p:sp>
        <p:nvSpPr>
          <p:cNvPr id="3" name="Title 2">
            <a:extLst>
              <a:ext uri="{FF2B5EF4-FFF2-40B4-BE49-F238E27FC236}">
                <a16:creationId xmlns:a16="http://schemas.microsoft.com/office/drawing/2014/main" id="{676DE4E5-F76A-DC98-9203-CCBE1433168E}"/>
              </a:ext>
            </a:extLst>
          </p:cNvPr>
          <p:cNvSpPr>
            <a:spLocks noGrp="1"/>
          </p:cNvSpPr>
          <p:nvPr>
            <p:ph type="title"/>
          </p:nvPr>
        </p:nvSpPr>
        <p:spPr>
          <a:xfrm>
            <a:off x="2164080" y="1550190"/>
            <a:ext cx="7711440" cy="1054900"/>
          </a:xfrm>
        </p:spPr>
        <p:txBody>
          <a:bodyPr>
            <a:normAutofit fontScale="90000"/>
          </a:bodyPr>
          <a:lstStyle/>
          <a:p>
            <a:pPr algn="ctr"/>
            <a:r>
              <a:rPr lang="en-US" sz="6000" dirty="0"/>
              <a:t>PCMH Screening Snapshot</a:t>
            </a:r>
          </a:p>
        </p:txBody>
      </p:sp>
    </p:spTree>
    <p:extLst>
      <p:ext uri="{BB962C8B-B14F-4D97-AF65-F5344CB8AC3E}">
        <p14:creationId xmlns:p14="http://schemas.microsoft.com/office/powerpoint/2010/main" val="415096055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77AA1-B74F-9422-A047-AF755866D390}"/>
              </a:ext>
            </a:extLst>
          </p:cNvPr>
          <p:cNvSpPr>
            <a:spLocks noGrp="1"/>
          </p:cNvSpPr>
          <p:nvPr>
            <p:ph type="title"/>
          </p:nvPr>
        </p:nvSpPr>
        <p:spPr/>
        <p:txBody>
          <a:bodyPr/>
          <a:lstStyle/>
          <a:p>
            <a:r>
              <a:rPr lang="en-US" dirty="0"/>
              <a:t>PCMH Screening Field Survey</a:t>
            </a:r>
          </a:p>
        </p:txBody>
      </p:sp>
      <p:sp>
        <p:nvSpPr>
          <p:cNvPr id="3" name="Content Placeholder 2">
            <a:extLst>
              <a:ext uri="{FF2B5EF4-FFF2-40B4-BE49-F238E27FC236}">
                <a16:creationId xmlns:a16="http://schemas.microsoft.com/office/drawing/2014/main" id="{BDAD3179-92BA-1C84-AE79-3E54992DF9E7}"/>
              </a:ext>
            </a:extLst>
          </p:cNvPr>
          <p:cNvSpPr>
            <a:spLocks noGrp="1"/>
          </p:cNvSpPr>
          <p:nvPr>
            <p:ph idx="1"/>
          </p:nvPr>
        </p:nvSpPr>
        <p:spPr/>
        <p:txBody>
          <a:bodyPr/>
          <a:lstStyle/>
          <a:p>
            <a:r>
              <a:rPr lang="en-US" dirty="0"/>
              <a:t>9 questions total</a:t>
            </a:r>
          </a:p>
          <a:p>
            <a:r>
              <a:rPr lang="en-US" dirty="0"/>
              <a:t>Conducted early July 2022</a:t>
            </a:r>
          </a:p>
          <a:p>
            <a:r>
              <a:rPr lang="en-US" dirty="0"/>
              <a:t>73 (included) responses</a:t>
            </a:r>
          </a:p>
          <a:p>
            <a:r>
              <a:rPr lang="en-US" dirty="0"/>
              <a:t>47% Hospital Owned, 31% independent, 22% FQHC</a:t>
            </a:r>
          </a:p>
          <a:p>
            <a:r>
              <a:rPr lang="en-US" dirty="0"/>
              <a:t>Representation from 11 H.S.As</a:t>
            </a:r>
          </a:p>
          <a:p>
            <a:r>
              <a:rPr lang="en-US" dirty="0"/>
              <a:t>91.5% indicated that universal screening (all practice population) is occurring </a:t>
            </a:r>
          </a:p>
          <a:p>
            <a:endParaRPr lang="en-US" dirty="0"/>
          </a:p>
        </p:txBody>
      </p:sp>
    </p:spTree>
    <p:extLst>
      <p:ext uri="{BB962C8B-B14F-4D97-AF65-F5344CB8AC3E}">
        <p14:creationId xmlns:p14="http://schemas.microsoft.com/office/powerpoint/2010/main" val="347989506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8F45-2E32-47AE-7C99-04706FEEE486}"/>
              </a:ext>
            </a:extLst>
          </p:cNvPr>
          <p:cNvSpPr>
            <a:spLocks noGrp="1"/>
          </p:cNvSpPr>
          <p:nvPr>
            <p:ph type="title"/>
          </p:nvPr>
        </p:nvSpPr>
        <p:spPr/>
        <p:txBody>
          <a:bodyPr/>
          <a:lstStyle/>
          <a:p>
            <a:r>
              <a:rPr lang="en-US" dirty="0"/>
              <a:t>Timing of Screening</a:t>
            </a:r>
          </a:p>
        </p:txBody>
      </p:sp>
      <p:pic>
        <p:nvPicPr>
          <p:cNvPr id="1026" name="Picture 2" descr="Forms response chart. Question title: How frequently are patients screened? (Choose all that apply). Number of responses: 72 responses.">
            <a:extLst>
              <a:ext uri="{FF2B5EF4-FFF2-40B4-BE49-F238E27FC236}">
                <a16:creationId xmlns:a16="http://schemas.microsoft.com/office/drawing/2014/main" id="{0B0D8DDF-D801-8B4F-2633-7D83AFDB62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1550832"/>
            <a:ext cx="10896600" cy="4579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927479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Forms response chart. Question title: Which domains are screened? (Choose all that apply). Number of responses: 73 responses.">
            <a:extLst>
              <a:ext uri="{FF2B5EF4-FFF2-40B4-BE49-F238E27FC236}">
                <a16:creationId xmlns:a16="http://schemas.microsoft.com/office/drawing/2014/main" id="{9C9D1EBC-2092-F722-F8BE-C4D12663E9F7}"/>
              </a:ext>
              <a:ext uri="{C183D7F6-B498-43B3-948B-1728B52AA6E4}">
                <adec:decorative xmlns:adec="http://schemas.microsoft.com/office/drawing/2017/decorative" val="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62" y="531255"/>
            <a:ext cx="11811000" cy="553426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EC2F142C-9D96-421C-C90A-1C9961F880EF}"/>
              </a:ext>
            </a:extLst>
          </p:cNvPr>
          <p:cNvSpPr txBox="1"/>
          <p:nvPr/>
        </p:nvSpPr>
        <p:spPr>
          <a:xfrm flipH="1">
            <a:off x="3151365" y="5899044"/>
            <a:ext cx="5672594" cy="646331"/>
          </a:xfrm>
          <a:prstGeom prst="rect">
            <a:avLst/>
          </a:prstGeom>
          <a:noFill/>
        </p:spPr>
        <p:txBody>
          <a:bodyPr wrap="square" rtlCol="0">
            <a:spAutoFit/>
          </a:bodyPr>
          <a:lstStyle/>
          <a:p>
            <a:r>
              <a:rPr lang="en-US" i="1" dirty="0"/>
              <a:t>*One Key Question is a requirement of WHI participating practices; only a subset of PCMH practices participate </a:t>
            </a:r>
          </a:p>
        </p:txBody>
      </p:sp>
    </p:spTree>
    <p:extLst>
      <p:ext uri="{BB962C8B-B14F-4D97-AF65-F5344CB8AC3E}">
        <p14:creationId xmlns:p14="http://schemas.microsoft.com/office/powerpoint/2010/main" val="245901024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Forms response chart. Question title: How are screenings conducted?. Number of responses: 72 responses.">
            <a:extLst>
              <a:ext uri="{FF2B5EF4-FFF2-40B4-BE49-F238E27FC236}">
                <a16:creationId xmlns:a16="http://schemas.microsoft.com/office/drawing/2014/main" id="{E79F6909-339C-60A5-BF4C-0FA505ACA6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63600"/>
            <a:ext cx="12192000" cy="5129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006936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4B05F-0D96-4C9E-1072-006CFC8B33CB}"/>
              </a:ext>
            </a:extLst>
          </p:cNvPr>
          <p:cNvSpPr>
            <a:spLocks noGrp="1"/>
          </p:cNvSpPr>
          <p:nvPr>
            <p:ph type="title"/>
          </p:nvPr>
        </p:nvSpPr>
        <p:spPr/>
        <p:txBody>
          <a:bodyPr/>
          <a:lstStyle/>
          <a:p>
            <a:r>
              <a:rPr lang="en-US" dirty="0"/>
              <a:t>Current Unknowns</a:t>
            </a:r>
          </a:p>
        </p:txBody>
      </p:sp>
      <p:sp>
        <p:nvSpPr>
          <p:cNvPr id="3" name="Content Placeholder 2">
            <a:extLst>
              <a:ext uri="{FF2B5EF4-FFF2-40B4-BE49-F238E27FC236}">
                <a16:creationId xmlns:a16="http://schemas.microsoft.com/office/drawing/2014/main" id="{DDA7C972-D63F-089E-A58A-5EDF0D012DD9}"/>
              </a:ext>
            </a:extLst>
          </p:cNvPr>
          <p:cNvSpPr>
            <a:spLocks noGrp="1"/>
          </p:cNvSpPr>
          <p:nvPr>
            <p:ph idx="1"/>
          </p:nvPr>
        </p:nvSpPr>
        <p:spPr/>
        <p:txBody>
          <a:bodyPr>
            <a:normAutofit fontScale="92500" lnSpcReduction="20000"/>
          </a:bodyPr>
          <a:lstStyle/>
          <a:p>
            <a:r>
              <a:rPr lang="en-US" sz="1600" dirty="0"/>
              <a:t>Access</a:t>
            </a:r>
          </a:p>
          <a:p>
            <a:pPr lvl="1"/>
            <a:r>
              <a:rPr lang="en-US" sz="1600" dirty="0"/>
              <a:t>Vermonters not associated with a primary care practice</a:t>
            </a:r>
          </a:p>
          <a:p>
            <a:r>
              <a:rPr lang="en-US" sz="1600" dirty="0"/>
              <a:t>Screening</a:t>
            </a:r>
          </a:p>
          <a:p>
            <a:pPr lvl="1"/>
            <a:r>
              <a:rPr lang="en-US" sz="1600" dirty="0"/>
              <a:t>Which screening tools are typically used</a:t>
            </a:r>
          </a:p>
          <a:p>
            <a:pPr lvl="1"/>
            <a:r>
              <a:rPr lang="en-US" sz="1600" dirty="0"/>
              <a:t>Positivity rates</a:t>
            </a:r>
          </a:p>
          <a:p>
            <a:pPr lvl="1"/>
            <a:r>
              <a:rPr lang="en-US" sz="1600" dirty="0"/>
              <a:t>Screening practices in other settings (Emergency Departments, Mental Health Agencies, Schools, etc.)</a:t>
            </a:r>
          </a:p>
          <a:p>
            <a:r>
              <a:rPr lang="en-US" sz="1600" dirty="0"/>
              <a:t>Brief Intervention</a:t>
            </a:r>
          </a:p>
          <a:p>
            <a:pPr lvl="1"/>
            <a:r>
              <a:rPr lang="en-US" sz="1600" dirty="0"/>
              <a:t>Warm-hand off/same day intervention rates</a:t>
            </a:r>
          </a:p>
          <a:p>
            <a:pPr lvl="1"/>
            <a:r>
              <a:rPr lang="en-US" sz="1600" dirty="0"/>
              <a:t>Who provided intervention</a:t>
            </a:r>
          </a:p>
          <a:p>
            <a:pPr lvl="1"/>
            <a:r>
              <a:rPr lang="en-US" sz="1600" dirty="0"/>
              <a:t>Provision/duration of on-site short term mental health and substance use treatment following positive screen for clinically appropriate cases</a:t>
            </a:r>
          </a:p>
          <a:p>
            <a:pPr lvl="1"/>
            <a:r>
              <a:rPr lang="en-US" sz="1600" dirty="0"/>
              <a:t>Provision of care coordination services</a:t>
            </a:r>
          </a:p>
          <a:p>
            <a:r>
              <a:rPr lang="en-US" sz="1600" dirty="0"/>
              <a:t>Follow Up</a:t>
            </a:r>
          </a:p>
          <a:p>
            <a:pPr lvl="1"/>
            <a:r>
              <a:rPr lang="en-US" sz="1600" dirty="0"/>
              <a:t>Specialty and community referrals made</a:t>
            </a:r>
          </a:p>
          <a:p>
            <a:pPr lvl="1"/>
            <a:r>
              <a:rPr lang="en-US" sz="1600" dirty="0"/>
              <a:t>Referral loop closure</a:t>
            </a:r>
          </a:p>
        </p:txBody>
      </p:sp>
    </p:spTree>
    <p:extLst>
      <p:ext uri="{BB962C8B-B14F-4D97-AF65-F5344CB8AC3E}">
        <p14:creationId xmlns:p14="http://schemas.microsoft.com/office/powerpoint/2010/main" val="335313310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46D9F-FFC6-1F67-0516-52CC9A973732}"/>
              </a:ext>
            </a:extLst>
          </p:cNvPr>
          <p:cNvSpPr>
            <a:spLocks noGrp="1"/>
          </p:cNvSpPr>
          <p:nvPr>
            <p:ph type="title"/>
          </p:nvPr>
        </p:nvSpPr>
        <p:spPr/>
        <p:txBody>
          <a:bodyPr/>
          <a:lstStyle/>
          <a:p>
            <a:r>
              <a:rPr lang="en-US" dirty="0"/>
              <a:t>Questions </a:t>
            </a:r>
            <a:r>
              <a:rPr lang="en-US"/>
              <a:t>or feedback?</a:t>
            </a:r>
            <a:endParaRPr lang="en-US" dirty="0"/>
          </a:p>
        </p:txBody>
      </p:sp>
      <p:sp>
        <p:nvSpPr>
          <p:cNvPr id="3" name="Content Placeholder 2">
            <a:extLst>
              <a:ext uri="{FF2B5EF4-FFF2-40B4-BE49-F238E27FC236}">
                <a16:creationId xmlns:a16="http://schemas.microsoft.com/office/drawing/2014/main" id="{DC57648A-2E2F-0A16-EC55-B98ABB2959A5}"/>
              </a:ext>
            </a:extLst>
          </p:cNvPr>
          <p:cNvSpPr>
            <a:spLocks noGrp="1"/>
          </p:cNvSpPr>
          <p:nvPr>
            <p:ph idx="1"/>
          </p:nvPr>
        </p:nvSpPr>
        <p:spPr/>
        <p:txBody>
          <a:bodyPr/>
          <a:lstStyle/>
          <a:p>
            <a:r>
              <a:rPr lang="en-US" dirty="0"/>
              <a:t>Julie Parker, Assistant Director</a:t>
            </a:r>
          </a:p>
          <a:p>
            <a:pPr marL="457200" lvl="1" indent="0">
              <a:buNone/>
            </a:pPr>
            <a:r>
              <a:rPr lang="en-US" dirty="0"/>
              <a:t>	</a:t>
            </a:r>
            <a:r>
              <a:rPr lang="en-US" dirty="0">
                <a:hlinkClick r:id="rId2"/>
              </a:rPr>
              <a:t>Julie.parker@vermont.gov</a:t>
            </a:r>
            <a:endParaRPr lang="en-US" dirty="0"/>
          </a:p>
          <a:p>
            <a:pPr marL="457200" lvl="1" indent="0">
              <a:buNone/>
            </a:pPr>
            <a:endParaRPr lang="en-US" dirty="0"/>
          </a:p>
          <a:p>
            <a:r>
              <a:rPr lang="en-US" dirty="0"/>
              <a:t>Erin Just, Quality Improvement Coordinator</a:t>
            </a:r>
          </a:p>
          <a:p>
            <a:pPr marL="0" indent="0">
              <a:buNone/>
            </a:pPr>
            <a:r>
              <a:rPr lang="en-US" dirty="0"/>
              <a:t>	</a:t>
            </a:r>
            <a:r>
              <a:rPr lang="en-US" dirty="0">
                <a:hlinkClick r:id="rId3"/>
              </a:rPr>
              <a:t>erin.just@partner.vermont.gov</a:t>
            </a:r>
            <a:r>
              <a:rPr lang="en-US" dirty="0"/>
              <a:t> </a:t>
            </a:r>
          </a:p>
        </p:txBody>
      </p:sp>
    </p:spTree>
    <p:extLst>
      <p:ext uri="{BB962C8B-B14F-4D97-AF65-F5344CB8AC3E}">
        <p14:creationId xmlns:p14="http://schemas.microsoft.com/office/powerpoint/2010/main" val="1092883831"/>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Widescreen</PresentationFormat>
  <Paragraphs>52</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PCMH Screening Snapshot</vt:lpstr>
      <vt:lpstr>PCMH Screening Field Survey</vt:lpstr>
      <vt:lpstr>Timing of Screening</vt:lpstr>
      <vt:lpstr>PowerPoint Presentation</vt:lpstr>
      <vt:lpstr>PowerPoint Presentation</vt:lpstr>
      <vt:lpstr>Current Unknowns</vt:lpstr>
      <vt:lpstr>Questions or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2022-08-10T16:34:04Z</dcterms:modified>
</cp:coreProperties>
</file>