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66CCFF"/>
    <a:srgbClr val="FF99FF"/>
    <a:srgbClr val="C4FF9E"/>
    <a:srgbClr val="006183"/>
    <a:srgbClr val="5F80A7"/>
    <a:srgbClr val="008A9B"/>
    <a:srgbClr val="23B4A4"/>
    <a:srgbClr val="71D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35" autoAdjust="0"/>
    <p:restoredTop sz="94660"/>
  </p:normalViewPr>
  <p:slideViewPr>
    <p:cSldViewPr snapToGrid="0">
      <p:cViewPr varScale="1">
        <p:scale>
          <a:sx n="81" d="100"/>
          <a:sy n="81" d="100"/>
        </p:scale>
        <p:origin x="85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4FF9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CB-49D8-A2E3-FCB0407A0E71}"/>
              </c:ext>
            </c:extLst>
          </c:dPt>
          <c:dPt>
            <c:idx val="1"/>
            <c:bubble3D val="0"/>
            <c:spPr>
              <a:solidFill>
                <a:srgbClr val="71DCA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3CB-49D8-A2E3-FCB0407A0E71}"/>
              </c:ext>
            </c:extLst>
          </c:dPt>
          <c:dPt>
            <c:idx val="2"/>
            <c:bubble3D val="0"/>
            <c:spPr>
              <a:solidFill>
                <a:srgbClr val="23B4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CB-49D8-A2E3-FCB0407A0E71}"/>
              </c:ext>
            </c:extLst>
          </c:dPt>
          <c:dPt>
            <c:idx val="3"/>
            <c:bubble3D val="0"/>
            <c:spPr>
              <a:solidFill>
                <a:srgbClr val="008A9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3CB-49D8-A2E3-FCB0407A0E71}"/>
              </c:ext>
            </c:extLst>
          </c:dPt>
          <c:dPt>
            <c:idx val="4"/>
            <c:bubble3D val="0"/>
            <c:spPr>
              <a:solidFill>
                <a:srgbClr val="00618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CB-49D8-A2E3-FCB0407A0E71}"/>
              </c:ext>
            </c:extLst>
          </c:dPt>
          <c:dPt>
            <c:idx val="5"/>
            <c:bubble3D val="0"/>
            <c:spPr>
              <a:solidFill>
                <a:srgbClr val="5F80A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3CB-49D8-A2E3-FCB0407A0E71}"/>
              </c:ext>
            </c:extLst>
          </c:dPt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0.76</c:v>
                </c:pt>
                <c:pt idx="1">
                  <c:v>0.06</c:v>
                </c:pt>
                <c:pt idx="2">
                  <c:v>0.08</c:v>
                </c:pt>
                <c:pt idx="3">
                  <c:v>0.02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B-49D8-A2E3-FCB0407A0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4FF9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76-4DAC-ABF9-4D0C0519D748}"/>
              </c:ext>
            </c:extLst>
          </c:dPt>
          <c:dPt>
            <c:idx val="1"/>
            <c:bubble3D val="0"/>
            <c:spPr>
              <a:solidFill>
                <a:srgbClr val="71DCA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76-4DAC-ABF9-4D0C0519D748}"/>
              </c:ext>
            </c:extLst>
          </c:dPt>
          <c:dPt>
            <c:idx val="2"/>
            <c:bubble3D val="0"/>
            <c:spPr>
              <a:solidFill>
                <a:srgbClr val="23B4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576-4DAC-ABF9-4D0C0519D748}"/>
              </c:ext>
            </c:extLst>
          </c:dPt>
          <c:dPt>
            <c:idx val="3"/>
            <c:bubble3D val="0"/>
            <c:spPr>
              <a:solidFill>
                <a:srgbClr val="008A9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576-4DAC-ABF9-4D0C0519D748}"/>
              </c:ext>
            </c:extLst>
          </c:dPt>
          <c:dPt>
            <c:idx val="4"/>
            <c:bubble3D val="0"/>
            <c:spPr>
              <a:solidFill>
                <a:srgbClr val="00618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576-4DAC-ABF9-4D0C0519D748}"/>
              </c:ext>
            </c:extLst>
          </c:dPt>
          <c:dPt>
            <c:idx val="5"/>
            <c:bubble3D val="0"/>
            <c:spPr>
              <a:solidFill>
                <a:srgbClr val="5F80A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576-4DAC-ABF9-4D0C0519D748}"/>
              </c:ext>
            </c:extLst>
          </c:dPt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0.85</c:v>
                </c:pt>
                <c:pt idx="1">
                  <c:v>0.05</c:v>
                </c:pt>
                <c:pt idx="2">
                  <c:v>0.03</c:v>
                </c:pt>
                <c:pt idx="3">
                  <c:v>0.02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76-4DAC-ABF9-4D0C0519D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4FF9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CB-49D8-A2E3-FCB0407A0E71}"/>
              </c:ext>
            </c:extLst>
          </c:dPt>
          <c:dPt>
            <c:idx val="1"/>
            <c:bubble3D val="0"/>
            <c:spPr>
              <a:solidFill>
                <a:srgbClr val="71DCA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3CB-49D8-A2E3-FCB0407A0E71}"/>
              </c:ext>
            </c:extLst>
          </c:dPt>
          <c:dPt>
            <c:idx val="2"/>
            <c:bubble3D val="0"/>
            <c:spPr>
              <a:solidFill>
                <a:srgbClr val="23B4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CB-49D8-A2E3-FCB0407A0E71}"/>
              </c:ext>
            </c:extLst>
          </c:dPt>
          <c:dPt>
            <c:idx val="3"/>
            <c:bubble3D val="0"/>
            <c:spPr>
              <a:solidFill>
                <a:srgbClr val="008A9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3CB-49D8-A2E3-FCB0407A0E71}"/>
              </c:ext>
            </c:extLst>
          </c:dPt>
          <c:dPt>
            <c:idx val="4"/>
            <c:bubble3D val="0"/>
            <c:spPr>
              <a:solidFill>
                <a:srgbClr val="00618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CB-49D8-A2E3-FCB0407A0E71}"/>
              </c:ext>
            </c:extLst>
          </c:dPt>
          <c:dPt>
            <c:idx val="5"/>
            <c:bubble3D val="0"/>
            <c:spPr>
              <a:solidFill>
                <a:srgbClr val="5F80A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3CB-49D8-A2E3-FCB0407A0E71}"/>
              </c:ext>
            </c:extLst>
          </c:dPt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0.76</c:v>
                </c:pt>
                <c:pt idx="1">
                  <c:v>0.06</c:v>
                </c:pt>
                <c:pt idx="2">
                  <c:v>0.08</c:v>
                </c:pt>
                <c:pt idx="3">
                  <c:v>0.02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B-49D8-A2E3-FCB0407A0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840020344290277E-2"/>
          <c:y val="3.1754135254431999E-2"/>
          <c:w val="0.87713504874560932"/>
          <c:h val="0.936491729491136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4FF9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76-4DAC-ABF9-4D0C0519D748}"/>
              </c:ext>
            </c:extLst>
          </c:dPt>
          <c:dPt>
            <c:idx val="1"/>
            <c:bubble3D val="0"/>
            <c:spPr>
              <a:solidFill>
                <a:srgbClr val="71DCA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76-4DAC-ABF9-4D0C0519D748}"/>
              </c:ext>
            </c:extLst>
          </c:dPt>
          <c:dPt>
            <c:idx val="2"/>
            <c:bubble3D val="0"/>
            <c:spPr>
              <a:solidFill>
                <a:srgbClr val="23B4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576-4DAC-ABF9-4D0C0519D748}"/>
              </c:ext>
            </c:extLst>
          </c:dPt>
          <c:dPt>
            <c:idx val="3"/>
            <c:bubble3D val="0"/>
            <c:spPr>
              <a:solidFill>
                <a:srgbClr val="008A9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576-4DAC-ABF9-4D0C0519D748}"/>
              </c:ext>
            </c:extLst>
          </c:dPt>
          <c:dPt>
            <c:idx val="4"/>
            <c:bubble3D val="0"/>
            <c:spPr>
              <a:solidFill>
                <a:srgbClr val="00618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576-4DAC-ABF9-4D0C0519D748}"/>
              </c:ext>
            </c:extLst>
          </c:dPt>
          <c:dPt>
            <c:idx val="5"/>
            <c:bubble3D val="0"/>
            <c:spPr>
              <a:solidFill>
                <a:srgbClr val="5F80A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576-4DAC-ABF9-4D0C0519D748}"/>
              </c:ext>
            </c:extLst>
          </c:dPt>
          <c:cat>
            <c:strRef>
              <c:f>Sheet1!$A$2:$A$7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0.85</c:v>
                </c:pt>
                <c:pt idx="1">
                  <c:v>0.05</c:v>
                </c:pt>
                <c:pt idx="2">
                  <c:v>0.03</c:v>
                </c:pt>
                <c:pt idx="3">
                  <c:v>0.02</c:v>
                </c:pt>
                <c:pt idx="4">
                  <c:v>0.05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76-4DAC-ABF9-4D0C0519D7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2F2DE-DAAB-7E74-2D92-40A4F3E81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6BAF2-4455-D198-2C61-2029C268C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6E2CA-E9A3-A3F6-60BE-BC8AF1981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A3B9C-0B82-B369-FE0D-7A9DD8627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48544-B62D-6229-2D35-325E1B08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7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11D63-DA60-3697-71A5-7D4463E5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A67A0-B936-A5BD-46C5-220E94453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8FBF1-A43D-915B-360D-69D1DE13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C8B6A-CD3C-D51B-66A3-8FB2E88B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3FB77-0FC7-94EA-8AAE-7BA441BF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7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6BFA5-435C-A87E-7333-58FEE5A28A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9FF13-9C62-84C9-5E5C-4AED3D0AE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477AF-AE35-EB41-1F77-F732BB7A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7C902-29A6-C676-B13D-825538F68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D377D-C227-1FE8-20EE-DDFD10B2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7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A26F-A918-31C0-4773-CE868AAF8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9D2B0-FB8B-35FC-F155-110062EF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8107C-E3F3-2200-51BF-241039E9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6BCEF-C593-261B-FAAC-38CA92E1B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0CF3A-26D2-4C5E-61EC-36DF792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7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833F6-874D-0892-C09C-7D95A949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F7184-8B07-2F7E-A197-C8E8040E9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0E031-8F52-0EE1-851F-41B5E522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3B05D-F7FF-EE99-B4E8-F25427FA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3FFEB-5876-DDBB-94FF-4D77A2260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4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7AD1-B9E7-93D8-2752-FCEBB0A88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B6757-5EB1-99F4-3C07-36CAC4EAC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F52A1-E9EC-3268-0B66-22B45ECFD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BEEED-1D16-7B3C-6867-3C8447CD9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47C15-9A09-0F94-2781-56AA1408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EADEE-1422-2E50-4360-BFDA8248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3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46717-901C-5880-B973-EC3D5FD7F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29AC9-41E6-FCE5-A9A7-5D48C7392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58CDB-1413-258C-4015-128689F22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EF2D19-7167-3DCD-8A84-1FAB31CAE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D1E2A-EA72-C69E-05C2-2874DA33A3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052D05-80F4-C6D0-525E-CC42DAB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46679-CF2D-48CB-C19C-FBBDEEE0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F8D4E-5F86-01AC-1DEC-10BCA861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74D3-BF1E-4874-6795-3B1382B6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D139F-EE9D-B170-E773-A8F97E0A0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B716FF-B249-6A8F-849B-19D749C7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10D87-BFD2-4B4F-C76A-0890A946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5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1938C-9107-259B-8AEE-F3B979D37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D3E2C-CEA4-A936-9E43-28A70235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35C87-2107-5BE7-CBD7-983CB186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8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1EC6-DAB9-EB56-1F4F-78D51607E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3D56D-5E07-9753-4F2B-E6A7F7D28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D13A-798F-B3D9-0CF3-4D0364A18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1F7B9-7004-164E-D0D4-0F1DF840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F7235-AEE7-B53D-EF99-4E8B9A8E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BE57D-FD1D-99BA-BEC3-448C5B4C8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0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19603-D958-6A8C-9FFF-5DEAD0376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AFAEF-41DE-2728-C96C-E5385B3E7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E7226-647D-03CB-0B96-AD6EADED6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E05C0-681B-40C0-A824-0FEFBC214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7B20-DF51-DA1A-B32A-0786F0BB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3DA58-CC62-A215-8D49-AD0A8887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2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965D04-381C-12B8-6F5F-5BF2DFCB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FEDC7-3FC5-446F-89EF-6858E263F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5D3B9-868E-D188-3AC0-00FEB7271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B2CEC-C242-491B-B5AB-BA104A3707A1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7825D-33B4-BCE1-F777-C7E2A3028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05207-9388-620E-6F4D-AC7508D60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707B5-E63E-4218-8217-C8B3C2F1C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3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7295B-DD99-4459-DE47-DB18C784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5733" y="459261"/>
            <a:ext cx="3219234" cy="610235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Josefin Sans" pitchFamily="2" charset="0"/>
              </a:rPr>
              <a:t>CHT FTE Distribution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593A73-9326-4570-DAF7-97156FCA54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328318"/>
              </p:ext>
            </p:extLst>
          </p:nvPr>
        </p:nvGraphicFramePr>
        <p:xfrm>
          <a:off x="320220" y="1556409"/>
          <a:ext cx="4697141" cy="439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78F4784A-468E-4CB6-0B9F-23A3ED6786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11290" y="1538166"/>
            <a:ext cx="652665" cy="652665"/>
          </a:xfrm>
          <a:prstGeom prst="rect">
            <a:avLst/>
          </a:prstGeom>
        </p:spPr>
      </p:pic>
      <p:pic>
        <p:nvPicPr>
          <p:cNvPr id="5" name="Graphic 4" descr="Group of men with solid fill">
            <a:extLst>
              <a:ext uri="{FF2B5EF4-FFF2-40B4-BE49-F238E27FC236}">
                <a16:creationId xmlns:a16="http://schemas.microsoft.com/office/drawing/2014/main" id="{2B3EA11E-0414-C64B-C3E0-38B37EDB84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67667" y="2345211"/>
            <a:ext cx="652665" cy="652665"/>
          </a:xfrm>
          <a:prstGeom prst="rect">
            <a:avLst/>
          </a:prstGeom>
        </p:spPr>
      </p:pic>
      <p:pic>
        <p:nvPicPr>
          <p:cNvPr id="7" name="Graphic 6" descr="Group of men with solid fill">
            <a:extLst>
              <a:ext uri="{FF2B5EF4-FFF2-40B4-BE49-F238E27FC236}">
                <a16:creationId xmlns:a16="http://schemas.microsoft.com/office/drawing/2014/main" id="{C5C07794-EF46-9E37-D632-E756F7B711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67667" y="3209022"/>
            <a:ext cx="652665" cy="652665"/>
          </a:xfrm>
          <a:prstGeom prst="rect">
            <a:avLst/>
          </a:prstGeom>
        </p:spPr>
      </p:pic>
      <p:pic>
        <p:nvPicPr>
          <p:cNvPr id="8" name="Graphic 7" descr="Group of men with solid fill">
            <a:extLst>
              <a:ext uri="{FF2B5EF4-FFF2-40B4-BE49-F238E27FC236}">
                <a16:creationId xmlns:a16="http://schemas.microsoft.com/office/drawing/2014/main" id="{04BA2EBD-9D4E-4160-1E05-4AC53988C6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67667" y="4062277"/>
            <a:ext cx="652665" cy="652665"/>
          </a:xfrm>
          <a:prstGeom prst="rect">
            <a:avLst/>
          </a:prstGeom>
        </p:spPr>
      </p:pic>
      <p:pic>
        <p:nvPicPr>
          <p:cNvPr id="9" name="Graphic 8" descr="Group of men with solid fill">
            <a:extLst>
              <a:ext uri="{FF2B5EF4-FFF2-40B4-BE49-F238E27FC236}">
                <a16:creationId xmlns:a16="http://schemas.microsoft.com/office/drawing/2014/main" id="{CD63B1B6-8918-8A5B-B8FB-AFB198D6FAE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67667" y="4958880"/>
            <a:ext cx="652665" cy="652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88898B7-9DFD-EC0C-D5CE-8FB3C5617299}"/>
              </a:ext>
            </a:extLst>
          </p:cNvPr>
          <p:cNvSpPr txBox="1"/>
          <p:nvPr/>
        </p:nvSpPr>
        <p:spPr>
          <a:xfrm>
            <a:off x="5525031" y="1580304"/>
            <a:ext cx="189922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Care Management</a:t>
            </a:r>
          </a:p>
          <a:p>
            <a:r>
              <a:rPr lang="en-US" sz="1050" dirty="0">
                <a:solidFill>
                  <a:srgbClr val="006183"/>
                </a:solidFill>
                <a:latin typeface="Josefin Sans" pitchFamily="2" charset="0"/>
              </a:rPr>
              <a:t>(includes care coordination and counseling)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2C00E7-E323-5BEC-7112-CB57F2D02B0E}"/>
              </a:ext>
            </a:extLst>
          </p:cNvPr>
          <p:cNvSpPr txBox="1"/>
          <p:nvPr/>
        </p:nvSpPr>
        <p:spPr>
          <a:xfrm>
            <a:off x="5525031" y="2629642"/>
            <a:ext cx="170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Panel Managers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DE87BA-3281-2245-02AB-659B1577FDD7}"/>
              </a:ext>
            </a:extLst>
          </p:cNvPr>
          <p:cNvSpPr txBox="1"/>
          <p:nvPr/>
        </p:nvSpPr>
        <p:spPr>
          <a:xfrm>
            <a:off x="5525031" y="5023602"/>
            <a:ext cx="192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Registered Dietician / </a:t>
            </a:r>
          </a:p>
          <a:p>
            <a:r>
              <a:rPr lang="en-US" sz="1400" dirty="0">
                <a:latin typeface="Josefin Sans" pitchFamily="2" charset="0"/>
              </a:rPr>
              <a:t>Nutrition Specialist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9F8635-8FD3-53FA-ABF1-79DF2AB36468}"/>
              </a:ext>
            </a:extLst>
          </p:cNvPr>
          <p:cNvSpPr txBox="1"/>
          <p:nvPr/>
        </p:nvSpPr>
        <p:spPr>
          <a:xfrm>
            <a:off x="5525031" y="4297431"/>
            <a:ext cx="170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Health Educators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1F52E6-96BB-1983-45A1-1F3BEA3DED57}"/>
              </a:ext>
            </a:extLst>
          </p:cNvPr>
          <p:cNvSpPr txBox="1"/>
          <p:nvPr/>
        </p:nvSpPr>
        <p:spPr>
          <a:xfrm>
            <a:off x="5525031" y="3355813"/>
            <a:ext cx="139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CHT Oversight </a:t>
            </a:r>
          </a:p>
          <a:p>
            <a:r>
              <a:rPr lang="en-US" sz="1400" dirty="0">
                <a:latin typeface="Josefin Sans" pitchFamily="2" charset="0"/>
              </a:rPr>
              <a:t>and Admin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37BADD-F6D2-33F2-3F46-0440A39FB989}"/>
              </a:ext>
            </a:extLst>
          </p:cNvPr>
          <p:cNvSpPr txBox="1"/>
          <p:nvPr/>
        </p:nvSpPr>
        <p:spPr>
          <a:xfrm>
            <a:off x="2969938" y="4503581"/>
            <a:ext cx="741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(76%)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D2F432-7BA4-BD1A-B20E-C05838BE8C15}"/>
              </a:ext>
            </a:extLst>
          </p:cNvPr>
          <p:cNvSpPr txBox="1"/>
          <p:nvPr/>
        </p:nvSpPr>
        <p:spPr>
          <a:xfrm>
            <a:off x="128351" y="3041217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(6%)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C61A84-849D-D0F7-B119-89F8E249AF09}"/>
              </a:ext>
            </a:extLst>
          </p:cNvPr>
          <p:cNvSpPr txBox="1"/>
          <p:nvPr/>
        </p:nvSpPr>
        <p:spPr>
          <a:xfrm>
            <a:off x="548702" y="2142313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(8%)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7641C0-97EA-08AE-E4E1-8671259CD176}"/>
              </a:ext>
            </a:extLst>
          </p:cNvPr>
          <p:cNvSpPr txBox="1"/>
          <p:nvPr/>
        </p:nvSpPr>
        <p:spPr>
          <a:xfrm>
            <a:off x="1164192" y="1633082"/>
            <a:ext cx="66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(2%)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76FFAA-496B-E8DF-1BAB-F0B47F66BAD9}"/>
              </a:ext>
            </a:extLst>
          </p:cNvPr>
          <p:cNvSpPr txBox="1"/>
          <p:nvPr/>
        </p:nvSpPr>
        <p:spPr>
          <a:xfrm>
            <a:off x="1811307" y="1402520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(8%)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D15431-2F2E-FF79-A372-94B7D3265F54}"/>
              </a:ext>
            </a:extLst>
          </p:cNvPr>
          <p:cNvSpPr txBox="1"/>
          <p:nvPr/>
        </p:nvSpPr>
        <p:spPr>
          <a:xfrm>
            <a:off x="1725147" y="6223541"/>
            <a:ext cx="181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osefin Sans" pitchFamily="2" charset="0"/>
              </a:rPr>
              <a:t>Total: 177 Staff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7CA7F9-1DB5-C03C-C6F8-0EED584F8CEB}"/>
              </a:ext>
            </a:extLst>
          </p:cNvPr>
          <p:cNvSpPr txBox="1"/>
          <p:nvPr/>
        </p:nvSpPr>
        <p:spPr>
          <a:xfrm>
            <a:off x="2923942" y="4235876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135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8D0F1D-87BA-3625-1ED7-B6C05AB060F1}"/>
              </a:ext>
            </a:extLst>
          </p:cNvPr>
          <p:cNvSpPr txBox="1"/>
          <p:nvPr/>
        </p:nvSpPr>
        <p:spPr>
          <a:xfrm>
            <a:off x="21064" y="2790645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79B717-8D52-6019-725D-A21F722996CA}"/>
              </a:ext>
            </a:extLst>
          </p:cNvPr>
          <p:cNvSpPr txBox="1"/>
          <p:nvPr/>
        </p:nvSpPr>
        <p:spPr>
          <a:xfrm>
            <a:off x="420139" y="1867125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7C76AD-EEFB-2B16-A039-E04E4B8DE35C}"/>
              </a:ext>
            </a:extLst>
          </p:cNvPr>
          <p:cNvSpPr txBox="1"/>
          <p:nvPr/>
        </p:nvSpPr>
        <p:spPr>
          <a:xfrm>
            <a:off x="1040174" y="1346380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527F28-E4A8-3E8A-7CC4-985C8D16196C}"/>
              </a:ext>
            </a:extLst>
          </p:cNvPr>
          <p:cNvSpPr txBox="1"/>
          <p:nvPr/>
        </p:nvSpPr>
        <p:spPr>
          <a:xfrm>
            <a:off x="1663193" y="1075861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14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BD3B653-37AB-63D1-E99A-3E9CA7CA4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746432"/>
              </p:ext>
            </p:extLst>
          </p:nvPr>
        </p:nvGraphicFramePr>
        <p:xfrm>
          <a:off x="7200040" y="1556409"/>
          <a:ext cx="4697141" cy="439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4" name="Title 1">
            <a:extLst>
              <a:ext uri="{FF2B5EF4-FFF2-40B4-BE49-F238E27FC236}">
                <a16:creationId xmlns:a16="http://schemas.microsoft.com/office/drawing/2014/main" id="{3A3F18A6-334A-8DEF-74C4-201E4A285849}"/>
              </a:ext>
            </a:extLst>
          </p:cNvPr>
          <p:cNvSpPr txBox="1">
            <a:spLocks/>
          </p:cNvSpPr>
          <p:nvPr/>
        </p:nvSpPr>
        <p:spPr>
          <a:xfrm>
            <a:off x="697443" y="412122"/>
            <a:ext cx="3873582" cy="610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Josefin Sans" pitchFamily="2" charset="0"/>
              </a:rPr>
              <a:t>CHT Distribution by Staff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688E72-9FE5-48FC-DDF5-24B927019550}"/>
              </a:ext>
            </a:extLst>
          </p:cNvPr>
          <p:cNvSpPr txBox="1"/>
          <p:nvPr/>
        </p:nvSpPr>
        <p:spPr>
          <a:xfrm>
            <a:off x="8939509" y="1288931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(5%)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2E1AAE-2202-B2B4-CE68-1B589C616234}"/>
              </a:ext>
            </a:extLst>
          </p:cNvPr>
          <p:cNvSpPr txBox="1"/>
          <p:nvPr/>
        </p:nvSpPr>
        <p:spPr>
          <a:xfrm>
            <a:off x="8463315" y="1442819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(2%)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BC5AAF-5CAF-DABB-D6C8-0156084E14D0}"/>
              </a:ext>
            </a:extLst>
          </p:cNvPr>
          <p:cNvSpPr txBox="1"/>
          <p:nvPr/>
        </p:nvSpPr>
        <p:spPr>
          <a:xfrm>
            <a:off x="8024088" y="1593754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(3%)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8E24F4C-BF59-65C5-CDA2-694A4C208ED7}"/>
              </a:ext>
            </a:extLst>
          </p:cNvPr>
          <p:cNvSpPr txBox="1"/>
          <p:nvPr/>
        </p:nvSpPr>
        <p:spPr>
          <a:xfrm>
            <a:off x="7598668" y="1909768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(5%)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E96AB0-78EA-2288-5E77-68E87731102C}"/>
              </a:ext>
            </a:extLst>
          </p:cNvPr>
          <p:cNvSpPr txBox="1"/>
          <p:nvPr/>
        </p:nvSpPr>
        <p:spPr>
          <a:xfrm>
            <a:off x="9836378" y="4503580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(85%)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989372-898B-893C-7AA1-44F8C2FBDA2C}"/>
              </a:ext>
            </a:extLst>
          </p:cNvPr>
          <p:cNvSpPr txBox="1"/>
          <p:nvPr/>
        </p:nvSpPr>
        <p:spPr>
          <a:xfrm>
            <a:off x="9737512" y="4235876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100.57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2C6ACE-6781-E4D6-A55C-5DC26501DD62}"/>
              </a:ext>
            </a:extLst>
          </p:cNvPr>
          <p:cNvSpPr txBox="1"/>
          <p:nvPr/>
        </p:nvSpPr>
        <p:spPr>
          <a:xfrm>
            <a:off x="8753706" y="1012007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5.29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10FF7E-5739-1DE2-1C95-BA641F3302F2}"/>
              </a:ext>
            </a:extLst>
          </p:cNvPr>
          <p:cNvSpPr txBox="1"/>
          <p:nvPr/>
        </p:nvSpPr>
        <p:spPr>
          <a:xfrm>
            <a:off x="8265528" y="1121126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2.2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9F07D0A-158B-8116-3E77-BD55A37E0CA1}"/>
              </a:ext>
            </a:extLst>
          </p:cNvPr>
          <p:cNvSpPr txBox="1"/>
          <p:nvPr/>
        </p:nvSpPr>
        <p:spPr>
          <a:xfrm>
            <a:off x="7788423" y="1299735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3.86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A9B9FE-A01E-6E9C-7644-13962E4D64C5}"/>
              </a:ext>
            </a:extLst>
          </p:cNvPr>
          <p:cNvSpPr txBox="1"/>
          <p:nvPr/>
        </p:nvSpPr>
        <p:spPr>
          <a:xfrm>
            <a:off x="7364053" y="1646832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6.2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8D325B-C549-EAE6-247B-5390C051DEC8}"/>
              </a:ext>
            </a:extLst>
          </p:cNvPr>
          <p:cNvSpPr txBox="1"/>
          <p:nvPr/>
        </p:nvSpPr>
        <p:spPr>
          <a:xfrm>
            <a:off x="8516477" y="6223541"/>
            <a:ext cx="2013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osefin Sans" pitchFamily="2" charset="0"/>
              </a:rPr>
              <a:t>Total: 118.04 FTE</a:t>
            </a:r>
          </a:p>
        </p:txBody>
      </p:sp>
    </p:spTree>
    <p:extLst>
      <p:ext uri="{BB962C8B-B14F-4D97-AF65-F5344CB8AC3E}">
        <p14:creationId xmlns:p14="http://schemas.microsoft.com/office/powerpoint/2010/main" val="35552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1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10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10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10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5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5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5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10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1000"/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1000"/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1000"/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1000"/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1000"/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1000"/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50"/>
                            </p:stCondLst>
                            <p:childTnLst>
                              <p:par>
                                <p:cTn id="1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5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500"/>
                            </p:stCondLst>
                            <p:childTnLst>
                              <p:par>
                                <p:cTn id="1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750"/>
                            </p:stCondLst>
                            <p:childTnLst>
                              <p:par>
                                <p:cTn id="1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5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5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000"/>
                            </p:stCondLst>
                            <p:childTnLst>
                              <p:par>
                                <p:cTn id="1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  <p:bldP spid="12" grpId="0" uiExpand="1"/>
      <p:bldP spid="13" grpId="0"/>
      <p:bldP spid="14" grpId="0"/>
      <p:bldP spid="15" grpId="0"/>
      <p:bldP spid="16" grpId="0"/>
      <p:bldP spid="18" grpId="0" build="p" advAuto="0"/>
      <p:bldP spid="19" grpId="0" build="p" advAuto="0"/>
      <p:bldP spid="20" grpId="0" build="p" advAuto="0"/>
      <p:bldP spid="21" grpId="0" build="p" advAuto="0"/>
      <p:bldP spid="22" grpId="0" build="p" advAuto="0"/>
      <p:bldGraphic spid="10" grpId="0">
        <p:bldSub>
          <a:bldChart bld="category"/>
        </p:bldSub>
      </p:bldGraphic>
      <p:bldP spid="32" grpId="0" build="p" advAuto="0"/>
      <p:bldP spid="33" grpId="0" build="p" advAuto="0"/>
      <p:bldP spid="34" grpId="0" build="p" advAuto="0"/>
      <p:bldP spid="35" grpId="0" build="p" advAuto="0"/>
      <p:bldP spid="36" grpId="0" build="p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7295B-DD99-4459-DE47-DB18C784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5733" y="459261"/>
            <a:ext cx="3219234" cy="610235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Josefin Sans" pitchFamily="2" charset="0"/>
              </a:rPr>
              <a:t>CHT FTE Distribution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593A73-9326-4570-DAF7-97156FCA54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65513"/>
              </p:ext>
            </p:extLst>
          </p:nvPr>
        </p:nvGraphicFramePr>
        <p:xfrm>
          <a:off x="320220" y="1556409"/>
          <a:ext cx="4697141" cy="439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Graphic 3" descr="Group of men with solid fill">
            <a:extLst>
              <a:ext uri="{FF2B5EF4-FFF2-40B4-BE49-F238E27FC236}">
                <a16:creationId xmlns:a16="http://schemas.microsoft.com/office/drawing/2014/main" id="{78F4784A-468E-4CB6-0B9F-23A3ED6786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11290" y="1538166"/>
            <a:ext cx="652665" cy="652665"/>
          </a:xfrm>
          <a:prstGeom prst="rect">
            <a:avLst/>
          </a:prstGeom>
        </p:spPr>
      </p:pic>
      <p:pic>
        <p:nvPicPr>
          <p:cNvPr id="5" name="Graphic 4" descr="Group of men with solid fill">
            <a:extLst>
              <a:ext uri="{FF2B5EF4-FFF2-40B4-BE49-F238E27FC236}">
                <a16:creationId xmlns:a16="http://schemas.microsoft.com/office/drawing/2014/main" id="{2B3EA11E-0414-C64B-C3E0-38B37EDB84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67667" y="2345211"/>
            <a:ext cx="652665" cy="652665"/>
          </a:xfrm>
          <a:prstGeom prst="rect">
            <a:avLst/>
          </a:prstGeom>
        </p:spPr>
      </p:pic>
      <p:pic>
        <p:nvPicPr>
          <p:cNvPr id="7" name="Graphic 6" descr="Group of men with solid fill">
            <a:extLst>
              <a:ext uri="{FF2B5EF4-FFF2-40B4-BE49-F238E27FC236}">
                <a16:creationId xmlns:a16="http://schemas.microsoft.com/office/drawing/2014/main" id="{C5C07794-EF46-9E37-D632-E756F7B711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67667" y="3209022"/>
            <a:ext cx="652665" cy="652665"/>
          </a:xfrm>
          <a:prstGeom prst="rect">
            <a:avLst/>
          </a:prstGeom>
        </p:spPr>
      </p:pic>
      <p:pic>
        <p:nvPicPr>
          <p:cNvPr id="8" name="Graphic 7" descr="Group of men with solid fill">
            <a:extLst>
              <a:ext uri="{FF2B5EF4-FFF2-40B4-BE49-F238E27FC236}">
                <a16:creationId xmlns:a16="http://schemas.microsoft.com/office/drawing/2014/main" id="{04BA2EBD-9D4E-4160-1E05-4AC53988C6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67667" y="4062277"/>
            <a:ext cx="652665" cy="652665"/>
          </a:xfrm>
          <a:prstGeom prst="rect">
            <a:avLst/>
          </a:prstGeom>
        </p:spPr>
      </p:pic>
      <p:pic>
        <p:nvPicPr>
          <p:cNvPr id="9" name="Graphic 8" descr="Group of men with solid fill">
            <a:extLst>
              <a:ext uri="{FF2B5EF4-FFF2-40B4-BE49-F238E27FC236}">
                <a16:creationId xmlns:a16="http://schemas.microsoft.com/office/drawing/2014/main" id="{CD63B1B6-8918-8A5B-B8FB-AFB198D6FAE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67667" y="4958880"/>
            <a:ext cx="652665" cy="652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88898B7-9DFD-EC0C-D5CE-8FB3C5617299}"/>
              </a:ext>
            </a:extLst>
          </p:cNvPr>
          <p:cNvSpPr txBox="1"/>
          <p:nvPr/>
        </p:nvSpPr>
        <p:spPr>
          <a:xfrm>
            <a:off x="5525031" y="1580304"/>
            <a:ext cx="189922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Care Management</a:t>
            </a:r>
          </a:p>
          <a:p>
            <a:r>
              <a:rPr lang="en-US" sz="1050" dirty="0">
                <a:solidFill>
                  <a:srgbClr val="006183"/>
                </a:solidFill>
                <a:latin typeface="Josefin Sans" pitchFamily="2" charset="0"/>
              </a:rPr>
              <a:t>(includes care coordination and counseling)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2C00E7-E323-5BEC-7112-CB57F2D02B0E}"/>
              </a:ext>
            </a:extLst>
          </p:cNvPr>
          <p:cNvSpPr txBox="1"/>
          <p:nvPr/>
        </p:nvSpPr>
        <p:spPr>
          <a:xfrm>
            <a:off x="5525031" y="2629642"/>
            <a:ext cx="170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Panel Managers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DE87BA-3281-2245-02AB-659B1577FDD7}"/>
              </a:ext>
            </a:extLst>
          </p:cNvPr>
          <p:cNvSpPr txBox="1"/>
          <p:nvPr/>
        </p:nvSpPr>
        <p:spPr>
          <a:xfrm>
            <a:off x="5525031" y="5023602"/>
            <a:ext cx="192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Registered Dietician / </a:t>
            </a:r>
          </a:p>
          <a:p>
            <a:r>
              <a:rPr lang="en-US" sz="1400" dirty="0">
                <a:latin typeface="Josefin Sans" pitchFamily="2" charset="0"/>
              </a:rPr>
              <a:t>Nutrition Specialist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9F8635-8FD3-53FA-ABF1-79DF2AB36468}"/>
              </a:ext>
            </a:extLst>
          </p:cNvPr>
          <p:cNvSpPr txBox="1"/>
          <p:nvPr/>
        </p:nvSpPr>
        <p:spPr>
          <a:xfrm>
            <a:off x="5525031" y="4297431"/>
            <a:ext cx="170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Health Educators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1F52E6-96BB-1983-45A1-1F3BEA3DED57}"/>
              </a:ext>
            </a:extLst>
          </p:cNvPr>
          <p:cNvSpPr txBox="1"/>
          <p:nvPr/>
        </p:nvSpPr>
        <p:spPr>
          <a:xfrm>
            <a:off x="5525031" y="3355813"/>
            <a:ext cx="139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CHT Oversight </a:t>
            </a:r>
          </a:p>
          <a:p>
            <a:r>
              <a:rPr lang="en-US" sz="1400" dirty="0">
                <a:latin typeface="Josefin Sans" pitchFamily="2" charset="0"/>
              </a:rPr>
              <a:t>and Admin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37BADD-F6D2-33F2-3F46-0440A39FB989}"/>
              </a:ext>
            </a:extLst>
          </p:cNvPr>
          <p:cNvSpPr txBox="1"/>
          <p:nvPr/>
        </p:nvSpPr>
        <p:spPr>
          <a:xfrm>
            <a:off x="2969938" y="4503581"/>
            <a:ext cx="741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(76%)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D2F432-7BA4-BD1A-B20E-C05838BE8C15}"/>
              </a:ext>
            </a:extLst>
          </p:cNvPr>
          <p:cNvSpPr txBox="1"/>
          <p:nvPr/>
        </p:nvSpPr>
        <p:spPr>
          <a:xfrm>
            <a:off x="128351" y="3041217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(6%)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C61A84-849D-D0F7-B119-89F8E249AF09}"/>
              </a:ext>
            </a:extLst>
          </p:cNvPr>
          <p:cNvSpPr txBox="1"/>
          <p:nvPr/>
        </p:nvSpPr>
        <p:spPr>
          <a:xfrm>
            <a:off x="548702" y="2142313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(8%)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7641C0-97EA-08AE-E4E1-8671259CD176}"/>
              </a:ext>
            </a:extLst>
          </p:cNvPr>
          <p:cNvSpPr txBox="1"/>
          <p:nvPr/>
        </p:nvSpPr>
        <p:spPr>
          <a:xfrm>
            <a:off x="1164192" y="1633082"/>
            <a:ext cx="66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(2%)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76FFAA-496B-E8DF-1BAB-F0B47F66BAD9}"/>
              </a:ext>
            </a:extLst>
          </p:cNvPr>
          <p:cNvSpPr txBox="1"/>
          <p:nvPr/>
        </p:nvSpPr>
        <p:spPr>
          <a:xfrm>
            <a:off x="1811307" y="1402520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(8%)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D15431-2F2E-FF79-A372-94B7D3265F54}"/>
              </a:ext>
            </a:extLst>
          </p:cNvPr>
          <p:cNvSpPr txBox="1"/>
          <p:nvPr/>
        </p:nvSpPr>
        <p:spPr>
          <a:xfrm>
            <a:off x="1725147" y="6223541"/>
            <a:ext cx="181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osefin Sans" pitchFamily="2" charset="0"/>
              </a:rPr>
              <a:t>Total: 177 Staff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7CA7F9-1DB5-C03C-C6F8-0EED584F8CEB}"/>
              </a:ext>
            </a:extLst>
          </p:cNvPr>
          <p:cNvSpPr txBox="1"/>
          <p:nvPr/>
        </p:nvSpPr>
        <p:spPr>
          <a:xfrm>
            <a:off x="2923942" y="4235876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135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8D0F1D-87BA-3625-1ED7-B6C05AB060F1}"/>
              </a:ext>
            </a:extLst>
          </p:cNvPr>
          <p:cNvSpPr txBox="1"/>
          <p:nvPr/>
        </p:nvSpPr>
        <p:spPr>
          <a:xfrm>
            <a:off x="21064" y="2790645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79B717-8D52-6019-725D-A21F722996CA}"/>
              </a:ext>
            </a:extLst>
          </p:cNvPr>
          <p:cNvSpPr txBox="1"/>
          <p:nvPr/>
        </p:nvSpPr>
        <p:spPr>
          <a:xfrm>
            <a:off x="420139" y="1867125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37C76AD-EEFB-2B16-A039-E04E4B8DE35C}"/>
              </a:ext>
            </a:extLst>
          </p:cNvPr>
          <p:cNvSpPr txBox="1"/>
          <p:nvPr/>
        </p:nvSpPr>
        <p:spPr>
          <a:xfrm>
            <a:off x="1040174" y="1346380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527F28-E4A8-3E8A-7CC4-985C8D16196C}"/>
              </a:ext>
            </a:extLst>
          </p:cNvPr>
          <p:cNvSpPr txBox="1"/>
          <p:nvPr/>
        </p:nvSpPr>
        <p:spPr>
          <a:xfrm>
            <a:off x="1663193" y="1075861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14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BD3B653-37AB-63D1-E99A-3E9CA7CA4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692904"/>
              </p:ext>
            </p:extLst>
          </p:nvPr>
        </p:nvGraphicFramePr>
        <p:xfrm>
          <a:off x="7174639" y="1556409"/>
          <a:ext cx="4697141" cy="439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4" name="Title 1">
            <a:extLst>
              <a:ext uri="{FF2B5EF4-FFF2-40B4-BE49-F238E27FC236}">
                <a16:creationId xmlns:a16="http://schemas.microsoft.com/office/drawing/2014/main" id="{3A3F18A6-334A-8DEF-74C4-201E4A285849}"/>
              </a:ext>
            </a:extLst>
          </p:cNvPr>
          <p:cNvSpPr txBox="1">
            <a:spLocks/>
          </p:cNvSpPr>
          <p:nvPr/>
        </p:nvSpPr>
        <p:spPr>
          <a:xfrm>
            <a:off x="697443" y="412122"/>
            <a:ext cx="3873582" cy="610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Josefin Sans" pitchFamily="2" charset="0"/>
              </a:rPr>
              <a:t>CHT Distribution by Staff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688E72-9FE5-48FC-DDF5-24B927019550}"/>
              </a:ext>
            </a:extLst>
          </p:cNvPr>
          <p:cNvSpPr txBox="1"/>
          <p:nvPr/>
        </p:nvSpPr>
        <p:spPr>
          <a:xfrm>
            <a:off x="8939509" y="1288931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(5%)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2E1AAE-2202-B2B4-CE68-1B589C616234}"/>
              </a:ext>
            </a:extLst>
          </p:cNvPr>
          <p:cNvSpPr txBox="1"/>
          <p:nvPr/>
        </p:nvSpPr>
        <p:spPr>
          <a:xfrm>
            <a:off x="8463315" y="1442819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(2%)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BC5AAF-5CAF-DABB-D6C8-0156084E14D0}"/>
              </a:ext>
            </a:extLst>
          </p:cNvPr>
          <p:cNvSpPr txBox="1"/>
          <p:nvPr/>
        </p:nvSpPr>
        <p:spPr>
          <a:xfrm>
            <a:off x="8024088" y="1593754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(3%)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8E24F4C-BF59-65C5-CDA2-694A4C208ED7}"/>
              </a:ext>
            </a:extLst>
          </p:cNvPr>
          <p:cNvSpPr txBox="1"/>
          <p:nvPr/>
        </p:nvSpPr>
        <p:spPr>
          <a:xfrm>
            <a:off x="7598668" y="1909768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(5%)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E96AB0-78EA-2288-5E77-68E87731102C}"/>
              </a:ext>
            </a:extLst>
          </p:cNvPr>
          <p:cNvSpPr txBox="1"/>
          <p:nvPr/>
        </p:nvSpPr>
        <p:spPr>
          <a:xfrm>
            <a:off x="9836378" y="4503580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(85%)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989372-898B-893C-7AA1-44F8C2FBDA2C}"/>
              </a:ext>
            </a:extLst>
          </p:cNvPr>
          <p:cNvSpPr txBox="1"/>
          <p:nvPr/>
        </p:nvSpPr>
        <p:spPr>
          <a:xfrm>
            <a:off x="9737512" y="4235876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100.57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2C6ACE-6781-E4D6-A55C-5DC26501DD62}"/>
              </a:ext>
            </a:extLst>
          </p:cNvPr>
          <p:cNvSpPr txBox="1"/>
          <p:nvPr/>
        </p:nvSpPr>
        <p:spPr>
          <a:xfrm>
            <a:off x="8753706" y="1012007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5.29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10FF7E-5739-1DE2-1C95-BA641F3302F2}"/>
              </a:ext>
            </a:extLst>
          </p:cNvPr>
          <p:cNvSpPr txBox="1"/>
          <p:nvPr/>
        </p:nvSpPr>
        <p:spPr>
          <a:xfrm>
            <a:off x="8265528" y="1121126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2.2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9F07D0A-158B-8116-3E77-BD55A37E0CA1}"/>
              </a:ext>
            </a:extLst>
          </p:cNvPr>
          <p:cNvSpPr txBox="1"/>
          <p:nvPr/>
        </p:nvSpPr>
        <p:spPr>
          <a:xfrm>
            <a:off x="7788423" y="1299735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3.86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A9B9FE-A01E-6E9C-7644-13962E4D64C5}"/>
              </a:ext>
            </a:extLst>
          </p:cNvPr>
          <p:cNvSpPr txBox="1"/>
          <p:nvPr/>
        </p:nvSpPr>
        <p:spPr>
          <a:xfrm>
            <a:off x="7364053" y="1646832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6.2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8D325B-C549-EAE6-247B-5390C051DEC8}"/>
              </a:ext>
            </a:extLst>
          </p:cNvPr>
          <p:cNvSpPr txBox="1"/>
          <p:nvPr/>
        </p:nvSpPr>
        <p:spPr>
          <a:xfrm>
            <a:off x="8516477" y="6223541"/>
            <a:ext cx="2013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Josefin Sans" pitchFamily="2" charset="0"/>
              </a:rPr>
              <a:t>Total: 118.04 FTE</a:t>
            </a:r>
          </a:p>
        </p:txBody>
      </p:sp>
      <p:sp>
        <p:nvSpPr>
          <p:cNvPr id="17" name="Partial Circle 16">
            <a:extLst>
              <a:ext uri="{FF2B5EF4-FFF2-40B4-BE49-F238E27FC236}">
                <a16:creationId xmlns:a16="http://schemas.microsoft.com/office/drawing/2014/main" id="{757CEBE9-80F4-BF4A-A281-9297B07471EC}"/>
              </a:ext>
            </a:extLst>
          </p:cNvPr>
          <p:cNvSpPr/>
          <p:nvPr/>
        </p:nvSpPr>
        <p:spPr>
          <a:xfrm rot="11029112">
            <a:off x="609325" y="1696501"/>
            <a:ext cx="4100251" cy="4109041"/>
          </a:xfrm>
          <a:prstGeom prst="pie">
            <a:avLst>
              <a:gd name="adj1" fmla="val 19243187"/>
              <a:gd name="adj2" fmla="val 21590741"/>
            </a:avLst>
          </a:prstGeom>
          <a:pattFill prst="dkHorz">
            <a:fgClr>
              <a:srgbClr val="C4FF9E"/>
            </a:fgClr>
            <a:bgClr>
              <a:schemeClr val="bg1"/>
            </a:bgClr>
          </a:pattFill>
          <a:ln w="6350">
            <a:noFill/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5F06B27-23CE-D52C-15B7-16B26CCAC8DB}"/>
              </a:ext>
            </a:extLst>
          </p:cNvPr>
          <p:cNvSpPr txBox="1"/>
          <p:nvPr/>
        </p:nvSpPr>
        <p:spPr>
          <a:xfrm>
            <a:off x="673900" y="3775291"/>
            <a:ext cx="123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Josefin Sans" pitchFamily="2" charset="0"/>
              </a:rPr>
              <a:t>Licensed</a:t>
            </a:r>
            <a:r>
              <a:rPr lang="en-US" sz="1200" baseline="0" dirty="0">
                <a:latin typeface="Josefin Sans" pitchFamily="2" charset="0"/>
              </a:rPr>
              <a:t> Mental Health Clinicians</a:t>
            </a:r>
            <a:endParaRPr lang="en-US" sz="1200" dirty="0">
              <a:latin typeface="Josefin Sans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AC9E668-A659-FDE9-DC51-C47D8BA7EA3A}"/>
              </a:ext>
            </a:extLst>
          </p:cNvPr>
          <p:cNvSpPr txBox="1"/>
          <p:nvPr/>
        </p:nvSpPr>
        <p:spPr>
          <a:xfrm>
            <a:off x="1570096" y="4955674"/>
            <a:ext cx="1088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Josefin Sans" pitchFamily="2" charset="0"/>
              </a:rPr>
              <a:t>Community Health Workers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349D6B9-0BFE-4A41-AA49-0E41E57435EC}"/>
              </a:ext>
            </a:extLst>
          </p:cNvPr>
          <p:cNvSpPr txBox="1"/>
          <p:nvPr/>
        </p:nvSpPr>
        <p:spPr>
          <a:xfrm>
            <a:off x="80393" y="4057436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A6D924C-BD1C-8C0B-837C-7BBBF38AC5FD}"/>
              </a:ext>
            </a:extLst>
          </p:cNvPr>
          <p:cNvSpPr txBox="1"/>
          <p:nvPr/>
        </p:nvSpPr>
        <p:spPr>
          <a:xfrm>
            <a:off x="150899" y="4331289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(12%)</a:t>
            </a:r>
          </a:p>
        </p:txBody>
      </p:sp>
      <p:sp>
        <p:nvSpPr>
          <p:cNvPr id="54" name="Partial Circle 53">
            <a:extLst>
              <a:ext uri="{FF2B5EF4-FFF2-40B4-BE49-F238E27FC236}">
                <a16:creationId xmlns:a16="http://schemas.microsoft.com/office/drawing/2014/main" id="{FBC538E3-AE95-8FA9-5CA6-14662EB82B9A}"/>
              </a:ext>
            </a:extLst>
          </p:cNvPr>
          <p:cNvSpPr/>
          <p:nvPr/>
        </p:nvSpPr>
        <p:spPr>
          <a:xfrm rot="8672805">
            <a:off x="608759" y="1703887"/>
            <a:ext cx="4100251" cy="4109041"/>
          </a:xfrm>
          <a:prstGeom prst="pie">
            <a:avLst>
              <a:gd name="adj1" fmla="val 20664776"/>
              <a:gd name="adj2" fmla="val 21590741"/>
            </a:avLst>
          </a:prstGeom>
          <a:pattFill prst="solidDmnd">
            <a:fgClr>
              <a:srgbClr val="C4FF9E"/>
            </a:fgClr>
            <a:bgClr>
              <a:schemeClr val="bg1"/>
            </a:bgClr>
          </a:pattFill>
          <a:ln w="0">
            <a:noFill/>
            <a:prstDash val="solid"/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0EA6696-3B5D-B259-CE7E-6BCEB84A6DDB}"/>
              </a:ext>
            </a:extLst>
          </p:cNvPr>
          <p:cNvCxnSpPr/>
          <p:nvPr/>
        </p:nvCxnSpPr>
        <p:spPr>
          <a:xfrm flipH="1" flipV="1">
            <a:off x="1908763" y="4714942"/>
            <a:ext cx="199437" cy="2407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C89C8A56-CC9A-7831-865A-8FA14869FA5F}"/>
              </a:ext>
            </a:extLst>
          </p:cNvPr>
          <p:cNvSpPr txBox="1"/>
          <p:nvPr/>
        </p:nvSpPr>
        <p:spPr>
          <a:xfrm>
            <a:off x="660866" y="5074402"/>
            <a:ext cx="74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B95F6D0-86A7-BB4D-95B7-DC4F6EEA9439}"/>
              </a:ext>
            </a:extLst>
          </p:cNvPr>
          <p:cNvSpPr txBox="1"/>
          <p:nvPr/>
        </p:nvSpPr>
        <p:spPr>
          <a:xfrm>
            <a:off x="749841" y="5314725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(3%)</a:t>
            </a:r>
          </a:p>
        </p:txBody>
      </p:sp>
      <p:sp>
        <p:nvSpPr>
          <p:cNvPr id="87" name="Partial Circle 86">
            <a:extLst>
              <a:ext uri="{FF2B5EF4-FFF2-40B4-BE49-F238E27FC236}">
                <a16:creationId xmlns:a16="http://schemas.microsoft.com/office/drawing/2014/main" id="{CA147BD7-5879-4CC7-72AA-F50B40727CA4}"/>
              </a:ext>
            </a:extLst>
          </p:cNvPr>
          <p:cNvSpPr/>
          <p:nvPr/>
        </p:nvSpPr>
        <p:spPr>
          <a:xfrm rot="10229432">
            <a:off x="7490279" y="1695368"/>
            <a:ext cx="4100251" cy="4109041"/>
          </a:xfrm>
          <a:prstGeom prst="pie">
            <a:avLst>
              <a:gd name="adj1" fmla="val 20664776"/>
              <a:gd name="adj2" fmla="val 21590741"/>
            </a:avLst>
          </a:prstGeom>
          <a:pattFill prst="solidDmnd">
            <a:fgClr>
              <a:srgbClr val="C4FF9E"/>
            </a:fgClr>
            <a:bgClr>
              <a:schemeClr val="bg1"/>
            </a:bgClr>
          </a:pattFill>
          <a:ln w="0">
            <a:noFill/>
            <a:prstDash val="solid"/>
            <a:miter lim="800000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Partial Circle 87">
            <a:extLst>
              <a:ext uri="{FF2B5EF4-FFF2-40B4-BE49-F238E27FC236}">
                <a16:creationId xmlns:a16="http://schemas.microsoft.com/office/drawing/2014/main" id="{785D0F76-9C73-67FE-8AF5-C7AB5A71D5FB}"/>
              </a:ext>
            </a:extLst>
          </p:cNvPr>
          <p:cNvSpPr/>
          <p:nvPr/>
        </p:nvSpPr>
        <p:spPr>
          <a:xfrm rot="12636302">
            <a:off x="7498745" y="1688379"/>
            <a:ext cx="4100251" cy="4109041"/>
          </a:xfrm>
          <a:prstGeom prst="pie">
            <a:avLst>
              <a:gd name="adj1" fmla="val 19183532"/>
              <a:gd name="adj2" fmla="val 269008"/>
            </a:avLst>
          </a:prstGeom>
          <a:pattFill prst="dkHorz">
            <a:fgClr>
              <a:srgbClr val="C4FF9E"/>
            </a:fgClr>
            <a:bgClr>
              <a:schemeClr val="bg1"/>
            </a:bgClr>
          </a:pattFill>
          <a:ln w="6350">
            <a:noFill/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C1F55F-C0DC-BC9D-D7E5-6DB597D21714}"/>
              </a:ext>
            </a:extLst>
          </p:cNvPr>
          <p:cNvSpPr txBox="1"/>
          <p:nvPr/>
        </p:nvSpPr>
        <p:spPr>
          <a:xfrm>
            <a:off x="6872391" y="2756675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16.69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6D1B861-7B42-2778-20A1-CB61E56C6602}"/>
              </a:ext>
            </a:extLst>
          </p:cNvPr>
          <p:cNvSpPr txBox="1"/>
          <p:nvPr/>
        </p:nvSpPr>
        <p:spPr>
          <a:xfrm>
            <a:off x="7032124" y="3027426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(12%)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A2C66EE-4162-9CA0-4D34-1141DFBBEFDE}"/>
              </a:ext>
            </a:extLst>
          </p:cNvPr>
          <p:cNvSpPr txBox="1"/>
          <p:nvPr/>
        </p:nvSpPr>
        <p:spPr>
          <a:xfrm>
            <a:off x="6891271" y="4172012"/>
            <a:ext cx="94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Josefin Sans" pitchFamily="2" charset="0"/>
              </a:rPr>
              <a:t>4.8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92F17A4-7E18-A1CF-DC03-A86708A201EF}"/>
              </a:ext>
            </a:extLst>
          </p:cNvPr>
          <p:cNvSpPr txBox="1"/>
          <p:nvPr/>
        </p:nvSpPr>
        <p:spPr>
          <a:xfrm>
            <a:off x="7081025" y="4415925"/>
            <a:ext cx="74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Josefin Sans" pitchFamily="2" charset="0"/>
              </a:rPr>
              <a:t>(4%)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A8D2A07-359F-8A58-7D55-061052F4F8C3}"/>
              </a:ext>
            </a:extLst>
          </p:cNvPr>
          <p:cNvSpPr txBox="1"/>
          <p:nvPr/>
        </p:nvSpPr>
        <p:spPr>
          <a:xfrm>
            <a:off x="7589290" y="3096568"/>
            <a:ext cx="123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Josefin Sans" pitchFamily="2" charset="0"/>
              </a:rPr>
              <a:t>Licensed</a:t>
            </a:r>
            <a:r>
              <a:rPr lang="en-US" sz="1200" baseline="0" dirty="0">
                <a:latin typeface="Josefin Sans" pitchFamily="2" charset="0"/>
              </a:rPr>
              <a:t> Mental Health Clinicians</a:t>
            </a:r>
            <a:endParaRPr lang="en-US" sz="1200" dirty="0">
              <a:latin typeface="Josefin Sans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0042900-A161-3ED5-5F31-16178DD30B22}"/>
              </a:ext>
            </a:extLst>
          </p:cNvPr>
          <p:cNvSpPr txBox="1"/>
          <p:nvPr/>
        </p:nvSpPr>
        <p:spPr>
          <a:xfrm>
            <a:off x="8395115" y="4425681"/>
            <a:ext cx="1088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Josefin Sans" pitchFamily="2" charset="0"/>
              </a:rPr>
              <a:t>Community Health Workers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5437389-778B-5B32-D6DC-354FA89D5612}"/>
              </a:ext>
            </a:extLst>
          </p:cNvPr>
          <p:cNvCxnSpPr/>
          <p:nvPr/>
        </p:nvCxnSpPr>
        <p:spPr>
          <a:xfrm flipH="1" flipV="1">
            <a:off x="8687455" y="4147614"/>
            <a:ext cx="199437" cy="2407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71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0" grpId="0"/>
      <p:bldP spid="51" grpId="0"/>
      <p:bldP spid="52" grpId="0"/>
      <p:bldP spid="53" grpId="0"/>
      <p:bldP spid="54" grpId="0" animBg="1"/>
      <p:bldP spid="85" grpId="0"/>
      <p:bldP spid="86" grpId="0"/>
      <p:bldP spid="87" grpId="0" animBg="1"/>
      <p:bldP spid="88" grpId="0" animBg="1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D94D5D37-707F-E6DF-C11D-C2624B260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7" y="186308"/>
            <a:ext cx="11864566" cy="64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82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881646F6-7EC8-1962-F1DD-089D09DEF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5" y="199297"/>
            <a:ext cx="11615471" cy="645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2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6308</TotalTime>
  <Words>184</Words>
  <Application>Microsoft Office PowerPoint</Application>
  <PresentationFormat>Widescreen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Josefin Sans</vt:lpstr>
      <vt:lpstr>Office Theme</vt:lpstr>
      <vt:lpstr>CHT FTE Distribution</vt:lpstr>
      <vt:lpstr>CHT FTE Distribution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Hossley, Averiel</dc:creator>
  <cp:lastModifiedBy>Bernier, Marie</cp:lastModifiedBy>
  <cp:revision>9</cp:revision>
  <dcterms:created xsi:type="dcterms:W3CDTF">2022-11-11T16:04:23Z</dcterms:created>
  <dcterms:modified xsi:type="dcterms:W3CDTF">2022-11-21T21:38:49Z</dcterms:modified>
</cp:coreProperties>
</file>