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2"/>
  </p:notesMasterIdLst>
  <p:sldIdLst>
    <p:sldId id="256" r:id="rId2"/>
    <p:sldId id="267" r:id="rId3"/>
    <p:sldId id="294" r:id="rId4"/>
    <p:sldId id="285" r:id="rId5"/>
    <p:sldId id="277" r:id="rId6"/>
    <p:sldId id="290" r:id="rId7"/>
    <p:sldId id="261" r:id="rId8"/>
    <p:sldId id="292" r:id="rId9"/>
    <p:sldId id="275" r:id="rId10"/>
    <p:sldId id="271" r:id="rId11"/>
    <p:sldId id="281" r:id="rId12"/>
    <p:sldId id="286" r:id="rId13"/>
    <p:sldId id="287" r:id="rId14"/>
    <p:sldId id="270" r:id="rId15"/>
    <p:sldId id="288" r:id="rId16"/>
    <p:sldId id="289" r:id="rId17"/>
    <p:sldId id="274" r:id="rId18"/>
    <p:sldId id="283" r:id="rId19"/>
    <p:sldId id="276"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68" d="100"/>
          <a:sy n="68" d="100"/>
        </p:scale>
        <p:origin x="8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704B5-1769-442D-ABD8-B57ED8CE60F7}"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9FF716F6-0623-4E01-A2D8-DBD384015FCD}">
      <dgm:prSet/>
      <dgm:spPr/>
      <dgm:t>
        <a:bodyPr/>
        <a:lstStyle/>
        <a:p>
          <a:r>
            <a:rPr lang="en-US"/>
            <a:t>2010: Accountable Care Act (ACA) passes</a:t>
          </a:r>
        </a:p>
      </dgm:t>
    </dgm:pt>
    <dgm:pt modelId="{EE63C012-9864-4136-9159-A6AAEF541DF5}" type="parTrans" cxnId="{86119DEA-CB53-4EF0-9A7E-63488BC6816E}">
      <dgm:prSet/>
      <dgm:spPr/>
      <dgm:t>
        <a:bodyPr/>
        <a:lstStyle/>
        <a:p>
          <a:endParaRPr lang="en-US"/>
        </a:p>
      </dgm:t>
    </dgm:pt>
    <dgm:pt modelId="{EC6CB46D-F246-4F61-9728-8C6A3A7CF83D}" type="sibTrans" cxnId="{86119DEA-CB53-4EF0-9A7E-63488BC6816E}">
      <dgm:prSet/>
      <dgm:spPr/>
      <dgm:t>
        <a:bodyPr/>
        <a:lstStyle/>
        <a:p>
          <a:endParaRPr lang="en-US"/>
        </a:p>
      </dgm:t>
    </dgm:pt>
    <dgm:pt modelId="{051C7635-1FC1-4673-99D9-2E3D9F11D998}">
      <dgm:prSet/>
      <dgm:spPr/>
      <dgm:t>
        <a:bodyPr/>
        <a:lstStyle/>
        <a:p>
          <a:r>
            <a:rPr lang="en-US"/>
            <a:t>2011: Green Mountain Care Board created (VT Act 48)</a:t>
          </a:r>
        </a:p>
      </dgm:t>
    </dgm:pt>
    <dgm:pt modelId="{DDAB8A60-9EFC-4990-98EA-CD44680E39DD}" type="parTrans" cxnId="{924D2B4E-F1A9-421E-AD3D-2ED07E31D4D1}">
      <dgm:prSet/>
      <dgm:spPr/>
      <dgm:t>
        <a:bodyPr/>
        <a:lstStyle/>
        <a:p>
          <a:endParaRPr lang="en-US"/>
        </a:p>
      </dgm:t>
    </dgm:pt>
    <dgm:pt modelId="{C3846294-1592-491D-94FF-D72FB89C983A}" type="sibTrans" cxnId="{924D2B4E-F1A9-421E-AD3D-2ED07E31D4D1}">
      <dgm:prSet/>
      <dgm:spPr/>
      <dgm:t>
        <a:bodyPr/>
        <a:lstStyle/>
        <a:p>
          <a:endParaRPr lang="en-US"/>
        </a:p>
      </dgm:t>
    </dgm:pt>
    <dgm:pt modelId="{CEC23D63-61BA-49D4-84A4-69DA607110CC}">
      <dgm:prSet/>
      <dgm:spPr/>
      <dgm:t>
        <a:bodyPr/>
        <a:lstStyle/>
        <a:p>
          <a:r>
            <a:rPr lang="en-US"/>
            <a:t>2012: Three Accountable Care Organizations (ACOs) created in VT</a:t>
          </a:r>
        </a:p>
      </dgm:t>
    </dgm:pt>
    <dgm:pt modelId="{07CA2AC5-077F-41CD-ACD9-80ECC0692294}" type="parTrans" cxnId="{5A61B21C-CF55-4AC1-8849-2309C94BB2D2}">
      <dgm:prSet/>
      <dgm:spPr/>
      <dgm:t>
        <a:bodyPr/>
        <a:lstStyle/>
        <a:p>
          <a:endParaRPr lang="en-US"/>
        </a:p>
      </dgm:t>
    </dgm:pt>
    <dgm:pt modelId="{035665F2-1D7E-496E-9FBF-CFE0FE339C45}" type="sibTrans" cxnId="{5A61B21C-CF55-4AC1-8849-2309C94BB2D2}">
      <dgm:prSet/>
      <dgm:spPr/>
      <dgm:t>
        <a:bodyPr/>
        <a:lstStyle/>
        <a:p>
          <a:endParaRPr lang="en-US"/>
        </a:p>
      </dgm:t>
    </dgm:pt>
    <dgm:pt modelId="{2DC3FF63-B3E0-49F7-9460-26EA524549A4}">
      <dgm:prSet/>
      <dgm:spPr/>
      <dgm:t>
        <a:bodyPr/>
        <a:lstStyle/>
        <a:p>
          <a:r>
            <a:rPr lang="en-US"/>
            <a:t>2013 – 2015: State Innovation Model (SIM) grant funds Vermont Health Care Innovation Project  (VHCIP)</a:t>
          </a:r>
        </a:p>
      </dgm:t>
    </dgm:pt>
    <dgm:pt modelId="{484647BE-54CF-4F3B-B782-F9E405B9B536}" type="parTrans" cxnId="{B3B4C271-7B15-46FB-97B6-87808BE06F83}">
      <dgm:prSet/>
      <dgm:spPr/>
      <dgm:t>
        <a:bodyPr/>
        <a:lstStyle/>
        <a:p>
          <a:endParaRPr lang="en-US"/>
        </a:p>
      </dgm:t>
    </dgm:pt>
    <dgm:pt modelId="{8C8917E7-5B0B-4D7D-AA6D-EC52C147CB6D}" type="sibTrans" cxnId="{B3B4C271-7B15-46FB-97B6-87808BE06F83}">
      <dgm:prSet/>
      <dgm:spPr/>
      <dgm:t>
        <a:bodyPr/>
        <a:lstStyle/>
        <a:p>
          <a:endParaRPr lang="en-US"/>
        </a:p>
      </dgm:t>
    </dgm:pt>
    <dgm:pt modelId="{69A28161-B707-48F7-B4F9-0A2B175183A9}">
      <dgm:prSet/>
      <dgm:spPr/>
      <dgm:t>
        <a:bodyPr/>
        <a:lstStyle/>
        <a:p>
          <a:r>
            <a:rPr lang="en-US"/>
            <a:t>2013: VHCIP Population Health Workgroup created </a:t>
          </a:r>
        </a:p>
      </dgm:t>
    </dgm:pt>
    <dgm:pt modelId="{390A9FC1-3B07-4BC6-B3D7-44E5CB85B35F}" type="parTrans" cxnId="{07245771-C04E-4FFB-AD24-E6202A1AC17C}">
      <dgm:prSet/>
      <dgm:spPr/>
      <dgm:t>
        <a:bodyPr/>
        <a:lstStyle/>
        <a:p>
          <a:endParaRPr lang="en-US"/>
        </a:p>
      </dgm:t>
    </dgm:pt>
    <dgm:pt modelId="{77E82A14-638B-4356-947D-8EB864270E94}" type="sibTrans" cxnId="{07245771-C04E-4FFB-AD24-E6202A1AC17C}">
      <dgm:prSet/>
      <dgm:spPr/>
      <dgm:t>
        <a:bodyPr/>
        <a:lstStyle/>
        <a:p>
          <a:endParaRPr lang="en-US"/>
        </a:p>
      </dgm:t>
    </dgm:pt>
    <dgm:pt modelId="{883185C8-C8AA-47C4-901F-0A990D9F3B0E}">
      <dgm:prSet/>
      <dgm:spPr/>
      <dgm:t>
        <a:bodyPr/>
        <a:lstStyle/>
        <a:p>
          <a:r>
            <a:rPr lang="en-US" dirty="0"/>
            <a:t>2015: Population Health Workgroup recommends exploration of Accountable Communities for Health model in VT</a:t>
          </a:r>
        </a:p>
      </dgm:t>
    </dgm:pt>
    <dgm:pt modelId="{8ECE53D6-9468-436D-9589-BC5B67F35E72}" type="parTrans" cxnId="{F973215C-BC20-4DE1-9314-A25CFCF3F0C0}">
      <dgm:prSet/>
      <dgm:spPr/>
      <dgm:t>
        <a:bodyPr/>
        <a:lstStyle/>
        <a:p>
          <a:endParaRPr lang="en-US"/>
        </a:p>
      </dgm:t>
    </dgm:pt>
    <dgm:pt modelId="{E5CFCD99-04EF-4C80-BC49-43847DC249A7}" type="sibTrans" cxnId="{F973215C-BC20-4DE1-9314-A25CFCF3F0C0}">
      <dgm:prSet/>
      <dgm:spPr/>
      <dgm:t>
        <a:bodyPr/>
        <a:lstStyle/>
        <a:p>
          <a:endParaRPr lang="en-US"/>
        </a:p>
      </dgm:t>
    </dgm:pt>
    <dgm:pt modelId="{3F95339F-13B4-485E-B6A2-A90B7130868E}">
      <dgm:prSet/>
      <dgm:spPr/>
      <dgm:t>
        <a:bodyPr/>
        <a:lstStyle/>
        <a:p>
          <a:r>
            <a:rPr lang="en-US" dirty="0"/>
            <a:t>2016: Unified Community Collaboratives formed</a:t>
          </a:r>
        </a:p>
      </dgm:t>
    </dgm:pt>
    <dgm:pt modelId="{538EAAED-728C-4107-B300-E02FED71A933}" type="parTrans" cxnId="{4E654742-9E21-4C16-B31A-519509544DF2}">
      <dgm:prSet/>
      <dgm:spPr/>
      <dgm:t>
        <a:bodyPr/>
        <a:lstStyle/>
        <a:p>
          <a:endParaRPr lang="en-US"/>
        </a:p>
      </dgm:t>
    </dgm:pt>
    <dgm:pt modelId="{99F1F7C1-DD32-4C6B-8291-8EE26F8B83E1}" type="sibTrans" cxnId="{4E654742-9E21-4C16-B31A-519509544DF2}">
      <dgm:prSet/>
      <dgm:spPr/>
      <dgm:t>
        <a:bodyPr/>
        <a:lstStyle/>
        <a:p>
          <a:endParaRPr lang="en-US"/>
        </a:p>
      </dgm:t>
    </dgm:pt>
    <dgm:pt modelId="{B0BDB377-3F44-4B8C-902E-451BF23D7E63}">
      <dgm:prSet/>
      <dgm:spPr/>
      <dgm:t>
        <a:bodyPr/>
        <a:lstStyle/>
        <a:p>
          <a:r>
            <a:rPr lang="en-US" dirty="0"/>
            <a:t>2013: RCPCs formed</a:t>
          </a:r>
        </a:p>
      </dgm:t>
    </dgm:pt>
    <dgm:pt modelId="{B11A6B36-30D1-4A2B-9A22-1B826358EA63}" type="parTrans" cxnId="{6763FA6E-EECC-4A18-BF33-D6D9894C0FEC}">
      <dgm:prSet/>
      <dgm:spPr/>
      <dgm:t>
        <a:bodyPr/>
        <a:lstStyle/>
        <a:p>
          <a:endParaRPr lang="en-US"/>
        </a:p>
      </dgm:t>
    </dgm:pt>
    <dgm:pt modelId="{98F1407A-C5D4-4683-9CE2-7EE2E271BBBB}" type="sibTrans" cxnId="{6763FA6E-EECC-4A18-BF33-D6D9894C0FEC}">
      <dgm:prSet/>
      <dgm:spPr/>
      <dgm:t>
        <a:bodyPr/>
        <a:lstStyle/>
        <a:p>
          <a:endParaRPr lang="en-US"/>
        </a:p>
      </dgm:t>
    </dgm:pt>
    <dgm:pt modelId="{8DD566EF-A612-46E3-A527-63EC35695EBA}">
      <dgm:prSet/>
      <dgm:spPr/>
      <dgm:t>
        <a:bodyPr/>
        <a:lstStyle/>
        <a:p>
          <a:r>
            <a:rPr lang="en-US"/>
            <a:t>2015 – 2017 ACH Peer Learning Lab convenings take place</a:t>
          </a:r>
        </a:p>
      </dgm:t>
    </dgm:pt>
    <dgm:pt modelId="{446711D4-6367-407A-8883-B5B63AEF0259}" type="parTrans" cxnId="{17DC9B62-13E1-41D3-9455-C398B3BA88D7}">
      <dgm:prSet/>
      <dgm:spPr/>
      <dgm:t>
        <a:bodyPr/>
        <a:lstStyle/>
        <a:p>
          <a:endParaRPr lang="en-US"/>
        </a:p>
      </dgm:t>
    </dgm:pt>
    <dgm:pt modelId="{23403ACF-432C-4650-BDAB-4E330FC983D5}" type="sibTrans" cxnId="{17DC9B62-13E1-41D3-9455-C398B3BA88D7}">
      <dgm:prSet/>
      <dgm:spPr/>
      <dgm:t>
        <a:bodyPr/>
        <a:lstStyle/>
        <a:p>
          <a:endParaRPr lang="en-US"/>
        </a:p>
      </dgm:t>
    </dgm:pt>
    <dgm:pt modelId="{96FD660A-A98D-4A39-B924-79FEB319C753}">
      <dgm:prSet/>
      <dgm:spPr/>
      <dgm:t>
        <a:bodyPr/>
        <a:lstStyle/>
        <a:p>
          <a:r>
            <a:rPr lang="en-US"/>
            <a:t>2018: All HSAs have explored or created ACH framework</a:t>
          </a:r>
        </a:p>
      </dgm:t>
    </dgm:pt>
    <dgm:pt modelId="{4A180567-DE8D-4634-A040-B77F53742B23}" type="parTrans" cxnId="{3A5A8EB5-3C78-4683-B6E5-C9FAA4FBF471}">
      <dgm:prSet/>
      <dgm:spPr/>
      <dgm:t>
        <a:bodyPr/>
        <a:lstStyle/>
        <a:p>
          <a:endParaRPr lang="en-US"/>
        </a:p>
      </dgm:t>
    </dgm:pt>
    <dgm:pt modelId="{251B377A-CFDF-49BA-A318-7943D934EF39}" type="sibTrans" cxnId="{3A5A8EB5-3C78-4683-B6E5-C9FAA4FBF471}">
      <dgm:prSet/>
      <dgm:spPr/>
      <dgm:t>
        <a:bodyPr/>
        <a:lstStyle/>
        <a:p>
          <a:endParaRPr lang="en-US"/>
        </a:p>
      </dgm:t>
    </dgm:pt>
    <dgm:pt modelId="{B6496A26-D854-41E5-9AD2-0BBE49805627}" type="pres">
      <dgm:prSet presAssocID="{ED0704B5-1769-442D-ABD8-B57ED8CE60F7}" presName="diagram" presStyleCnt="0">
        <dgm:presLayoutVars>
          <dgm:dir/>
          <dgm:resizeHandles val="exact"/>
        </dgm:presLayoutVars>
      </dgm:prSet>
      <dgm:spPr/>
    </dgm:pt>
    <dgm:pt modelId="{ADCA0BFE-B0C1-42F9-92E7-1CEDB17595ED}" type="pres">
      <dgm:prSet presAssocID="{9FF716F6-0623-4E01-A2D8-DBD384015FCD}" presName="node" presStyleLbl="node1" presStyleIdx="0" presStyleCnt="10">
        <dgm:presLayoutVars>
          <dgm:bulletEnabled val="1"/>
        </dgm:presLayoutVars>
      </dgm:prSet>
      <dgm:spPr/>
    </dgm:pt>
    <dgm:pt modelId="{0ED7FA1A-AE2E-4257-A89C-579CDD002E1A}" type="pres">
      <dgm:prSet presAssocID="{EC6CB46D-F246-4F61-9728-8C6A3A7CF83D}" presName="sibTrans" presStyleCnt="0"/>
      <dgm:spPr/>
    </dgm:pt>
    <dgm:pt modelId="{5858BFFD-F53E-4FF2-900B-5B9B5727C5D7}" type="pres">
      <dgm:prSet presAssocID="{051C7635-1FC1-4673-99D9-2E3D9F11D998}" presName="node" presStyleLbl="node1" presStyleIdx="1" presStyleCnt="10">
        <dgm:presLayoutVars>
          <dgm:bulletEnabled val="1"/>
        </dgm:presLayoutVars>
      </dgm:prSet>
      <dgm:spPr/>
    </dgm:pt>
    <dgm:pt modelId="{243BC68E-083C-42FC-847F-C5B3D4E52AB3}" type="pres">
      <dgm:prSet presAssocID="{C3846294-1592-491D-94FF-D72FB89C983A}" presName="sibTrans" presStyleCnt="0"/>
      <dgm:spPr/>
    </dgm:pt>
    <dgm:pt modelId="{53BD851B-3353-4EA4-A0AE-C02E41DFBC4D}" type="pres">
      <dgm:prSet presAssocID="{CEC23D63-61BA-49D4-84A4-69DA607110CC}" presName="node" presStyleLbl="node1" presStyleIdx="2" presStyleCnt="10">
        <dgm:presLayoutVars>
          <dgm:bulletEnabled val="1"/>
        </dgm:presLayoutVars>
      </dgm:prSet>
      <dgm:spPr/>
    </dgm:pt>
    <dgm:pt modelId="{86B29C5E-33C7-404A-BE8F-1CF53887DDEA}" type="pres">
      <dgm:prSet presAssocID="{035665F2-1D7E-496E-9FBF-CFE0FE339C45}" presName="sibTrans" presStyleCnt="0"/>
      <dgm:spPr/>
    </dgm:pt>
    <dgm:pt modelId="{FA71EA63-3772-4544-AD33-A8C118D8F873}" type="pres">
      <dgm:prSet presAssocID="{2DC3FF63-B3E0-49F7-9460-26EA524549A4}" presName="node" presStyleLbl="node1" presStyleIdx="3" presStyleCnt="10">
        <dgm:presLayoutVars>
          <dgm:bulletEnabled val="1"/>
        </dgm:presLayoutVars>
      </dgm:prSet>
      <dgm:spPr/>
    </dgm:pt>
    <dgm:pt modelId="{6E3ED348-E716-48A2-83C5-55BCE9C0E2D2}" type="pres">
      <dgm:prSet presAssocID="{8C8917E7-5B0B-4D7D-AA6D-EC52C147CB6D}" presName="sibTrans" presStyleCnt="0"/>
      <dgm:spPr/>
    </dgm:pt>
    <dgm:pt modelId="{288A01F1-2622-4FBE-998C-DBC51802E9F6}" type="pres">
      <dgm:prSet presAssocID="{69A28161-B707-48F7-B4F9-0A2B175183A9}" presName="node" presStyleLbl="node1" presStyleIdx="4" presStyleCnt="10">
        <dgm:presLayoutVars>
          <dgm:bulletEnabled val="1"/>
        </dgm:presLayoutVars>
      </dgm:prSet>
      <dgm:spPr/>
    </dgm:pt>
    <dgm:pt modelId="{F9E142E8-82D2-448B-A367-0FD9DD7C027A}" type="pres">
      <dgm:prSet presAssocID="{77E82A14-638B-4356-947D-8EB864270E94}" presName="sibTrans" presStyleCnt="0"/>
      <dgm:spPr/>
    </dgm:pt>
    <dgm:pt modelId="{97F21D91-137A-463D-97AC-BFAB84E9D5A0}" type="pres">
      <dgm:prSet presAssocID="{883185C8-C8AA-47C4-901F-0A990D9F3B0E}" presName="node" presStyleLbl="node1" presStyleIdx="5" presStyleCnt="10" custLinFactX="5071" custLinFactNeighborX="100000" custLinFactNeighborY="1503">
        <dgm:presLayoutVars>
          <dgm:bulletEnabled val="1"/>
        </dgm:presLayoutVars>
      </dgm:prSet>
      <dgm:spPr/>
    </dgm:pt>
    <dgm:pt modelId="{AD7D61F1-C287-47F1-BC2A-75503B50B734}" type="pres">
      <dgm:prSet presAssocID="{E5CFCD99-04EF-4C80-BC49-43847DC249A7}" presName="sibTrans" presStyleCnt="0"/>
      <dgm:spPr/>
    </dgm:pt>
    <dgm:pt modelId="{BDEEA148-97EA-4649-A919-E0FBF109036C}" type="pres">
      <dgm:prSet presAssocID="{3F95339F-13B4-485E-B6A2-A90B7130868E}" presName="node" presStyleLbl="node1" presStyleIdx="6" presStyleCnt="10" custLinFactX="6105" custLinFactNeighborX="100000" custLinFactNeighborY="1503">
        <dgm:presLayoutVars>
          <dgm:bulletEnabled val="1"/>
        </dgm:presLayoutVars>
      </dgm:prSet>
      <dgm:spPr/>
    </dgm:pt>
    <dgm:pt modelId="{55333EBD-02C9-4851-9AF2-992A7CCCD089}" type="pres">
      <dgm:prSet presAssocID="{99F1F7C1-DD32-4C6B-8291-8EE26F8B83E1}" presName="sibTrans" presStyleCnt="0"/>
      <dgm:spPr/>
    </dgm:pt>
    <dgm:pt modelId="{09EB4036-D7E2-406A-AFCD-3A79F8BBD2D9}" type="pres">
      <dgm:prSet presAssocID="{B0BDB377-3F44-4B8C-902E-451BF23D7E63}" presName="node" presStyleLbl="node1" presStyleIdx="7" presStyleCnt="10" custLinFactX="-100000" custLinFactNeighborX="-121902" custLinFactNeighborY="50">
        <dgm:presLayoutVars>
          <dgm:bulletEnabled val="1"/>
        </dgm:presLayoutVars>
      </dgm:prSet>
      <dgm:spPr/>
    </dgm:pt>
    <dgm:pt modelId="{2F137EA0-4A33-4494-A7BE-6756A980E000}" type="pres">
      <dgm:prSet presAssocID="{98F1407A-C5D4-4683-9CE2-7EE2E271BBBB}" presName="sibTrans" presStyleCnt="0"/>
      <dgm:spPr/>
    </dgm:pt>
    <dgm:pt modelId="{A93B9F9F-1215-4E83-8F84-1789B1B75144}" type="pres">
      <dgm:prSet presAssocID="{8DD566EF-A612-46E3-A527-63EC35695EBA}" presName="node" presStyleLbl="node1" presStyleIdx="8" presStyleCnt="10">
        <dgm:presLayoutVars>
          <dgm:bulletEnabled val="1"/>
        </dgm:presLayoutVars>
      </dgm:prSet>
      <dgm:spPr/>
    </dgm:pt>
    <dgm:pt modelId="{224F95D2-1437-4F6D-8BB9-78590429B516}" type="pres">
      <dgm:prSet presAssocID="{23403ACF-432C-4650-BDAB-4E330FC983D5}" presName="sibTrans" presStyleCnt="0"/>
      <dgm:spPr/>
    </dgm:pt>
    <dgm:pt modelId="{9D43A0AA-63CD-4F5E-AF9F-E65B82C28DB0}" type="pres">
      <dgm:prSet presAssocID="{96FD660A-A98D-4A39-B924-79FEB319C753}" presName="node" presStyleLbl="node1" presStyleIdx="9" presStyleCnt="10">
        <dgm:presLayoutVars>
          <dgm:bulletEnabled val="1"/>
        </dgm:presLayoutVars>
      </dgm:prSet>
      <dgm:spPr/>
    </dgm:pt>
  </dgm:ptLst>
  <dgm:cxnLst>
    <dgm:cxn modelId="{6A24D60A-816E-45A3-A631-670CBBA9AA4A}" type="presOf" srcId="{B0BDB377-3F44-4B8C-902E-451BF23D7E63}" destId="{09EB4036-D7E2-406A-AFCD-3A79F8BBD2D9}" srcOrd="0" destOrd="0" presId="urn:microsoft.com/office/officeart/2005/8/layout/default"/>
    <dgm:cxn modelId="{5A61B21C-CF55-4AC1-8849-2309C94BB2D2}" srcId="{ED0704B5-1769-442D-ABD8-B57ED8CE60F7}" destId="{CEC23D63-61BA-49D4-84A4-69DA607110CC}" srcOrd="2" destOrd="0" parTransId="{07CA2AC5-077F-41CD-ACD9-80ECC0692294}" sibTransId="{035665F2-1D7E-496E-9FBF-CFE0FE339C45}"/>
    <dgm:cxn modelId="{91605022-DE5D-4807-BCE8-257606FD281E}" type="presOf" srcId="{96FD660A-A98D-4A39-B924-79FEB319C753}" destId="{9D43A0AA-63CD-4F5E-AF9F-E65B82C28DB0}" srcOrd="0" destOrd="0" presId="urn:microsoft.com/office/officeart/2005/8/layout/default"/>
    <dgm:cxn modelId="{5E9DE72C-759C-493A-9B8E-1C3A48EDB364}" type="presOf" srcId="{883185C8-C8AA-47C4-901F-0A990D9F3B0E}" destId="{97F21D91-137A-463D-97AC-BFAB84E9D5A0}" srcOrd="0" destOrd="0" presId="urn:microsoft.com/office/officeart/2005/8/layout/default"/>
    <dgm:cxn modelId="{6E0B823C-B571-4302-BB88-343D9269BDAE}" type="presOf" srcId="{3F95339F-13B4-485E-B6A2-A90B7130868E}" destId="{BDEEA148-97EA-4649-A919-E0FBF109036C}" srcOrd="0" destOrd="0" presId="urn:microsoft.com/office/officeart/2005/8/layout/default"/>
    <dgm:cxn modelId="{D807923C-3F62-468A-80A8-48620F40BADD}" type="presOf" srcId="{69A28161-B707-48F7-B4F9-0A2B175183A9}" destId="{288A01F1-2622-4FBE-998C-DBC51802E9F6}" srcOrd="0" destOrd="0" presId="urn:microsoft.com/office/officeart/2005/8/layout/default"/>
    <dgm:cxn modelId="{355D003F-3905-42BC-9139-F3BB8F2F9F60}" type="presOf" srcId="{CEC23D63-61BA-49D4-84A4-69DA607110CC}" destId="{53BD851B-3353-4EA4-A0AE-C02E41DFBC4D}" srcOrd="0" destOrd="0" presId="urn:microsoft.com/office/officeart/2005/8/layout/default"/>
    <dgm:cxn modelId="{F973215C-BC20-4DE1-9314-A25CFCF3F0C0}" srcId="{ED0704B5-1769-442D-ABD8-B57ED8CE60F7}" destId="{883185C8-C8AA-47C4-901F-0A990D9F3B0E}" srcOrd="5" destOrd="0" parTransId="{8ECE53D6-9468-436D-9589-BC5B67F35E72}" sibTransId="{E5CFCD99-04EF-4C80-BC49-43847DC249A7}"/>
    <dgm:cxn modelId="{4E654742-9E21-4C16-B31A-519509544DF2}" srcId="{ED0704B5-1769-442D-ABD8-B57ED8CE60F7}" destId="{3F95339F-13B4-485E-B6A2-A90B7130868E}" srcOrd="6" destOrd="0" parTransId="{538EAAED-728C-4107-B300-E02FED71A933}" sibTransId="{99F1F7C1-DD32-4C6B-8291-8EE26F8B83E1}"/>
    <dgm:cxn modelId="{17DC9B62-13E1-41D3-9455-C398B3BA88D7}" srcId="{ED0704B5-1769-442D-ABD8-B57ED8CE60F7}" destId="{8DD566EF-A612-46E3-A527-63EC35695EBA}" srcOrd="8" destOrd="0" parTransId="{446711D4-6367-407A-8883-B5B63AEF0259}" sibTransId="{23403ACF-432C-4650-BDAB-4E330FC983D5}"/>
    <dgm:cxn modelId="{98F6CA45-E6D3-45A5-86CA-828C3FAC0320}" type="presOf" srcId="{2DC3FF63-B3E0-49F7-9460-26EA524549A4}" destId="{FA71EA63-3772-4544-AD33-A8C118D8F873}" srcOrd="0" destOrd="0" presId="urn:microsoft.com/office/officeart/2005/8/layout/default"/>
    <dgm:cxn modelId="{924D2B4E-F1A9-421E-AD3D-2ED07E31D4D1}" srcId="{ED0704B5-1769-442D-ABD8-B57ED8CE60F7}" destId="{051C7635-1FC1-4673-99D9-2E3D9F11D998}" srcOrd="1" destOrd="0" parTransId="{DDAB8A60-9EFC-4990-98EA-CD44680E39DD}" sibTransId="{C3846294-1592-491D-94FF-D72FB89C983A}"/>
    <dgm:cxn modelId="{6763FA6E-EECC-4A18-BF33-D6D9894C0FEC}" srcId="{ED0704B5-1769-442D-ABD8-B57ED8CE60F7}" destId="{B0BDB377-3F44-4B8C-902E-451BF23D7E63}" srcOrd="7" destOrd="0" parTransId="{B11A6B36-30D1-4A2B-9A22-1B826358EA63}" sibTransId="{98F1407A-C5D4-4683-9CE2-7EE2E271BBBB}"/>
    <dgm:cxn modelId="{5E4D7B6F-3A23-4DF3-97BE-1A7F320E2901}" type="presOf" srcId="{9FF716F6-0623-4E01-A2D8-DBD384015FCD}" destId="{ADCA0BFE-B0C1-42F9-92E7-1CEDB17595ED}" srcOrd="0" destOrd="0" presId="urn:microsoft.com/office/officeart/2005/8/layout/default"/>
    <dgm:cxn modelId="{10434170-2BD4-490B-8245-3748C2B7D57F}" type="presOf" srcId="{ED0704B5-1769-442D-ABD8-B57ED8CE60F7}" destId="{B6496A26-D854-41E5-9AD2-0BBE49805627}" srcOrd="0" destOrd="0" presId="urn:microsoft.com/office/officeart/2005/8/layout/default"/>
    <dgm:cxn modelId="{07245771-C04E-4FFB-AD24-E6202A1AC17C}" srcId="{ED0704B5-1769-442D-ABD8-B57ED8CE60F7}" destId="{69A28161-B707-48F7-B4F9-0A2B175183A9}" srcOrd="4" destOrd="0" parTransId="{390A9FC1-3B07-4BC6-B3D7-44E5CB85B35F}" sibTransId="{77E82A14-638B-4356-947D-8EB864270E94}"/>
    <dgm:cxn modelId="{B3B4C271-7B15-46FB-97B6-87808BE06F83}" srcId="{ED0704B5-1769-442D-ABD8-B57ED8CE60F7}" destId="{2DC3FF63-B3E0-49F7-9460-26EA524549A4}" srcOrd="3" destOrd="0" parTransId="{484647BE-54CF-4F3B-B782-F9E405B9B536}" sibTransId="{8C8917E7-5B0B-4D7D-AA6D-EC52C147CB6D}"/>
    <dgm:cxn modelId="{5FFBA59B-7943-4663-A0F8-2A72E259C8B5}" type="presOf" srcId="{8DD566EF-A612-46E3-A527-63EC35695EBA}" destId="{A93B9F9F-1215-4E83-8F84-1789B1B75144}" srcOrd="0" destOrd="0" presId="urn:microsoft.com/office/officeart/2005/8/layout/default"/>
    <dgm:cxn modelId="{3A5A8EB5-3C78-4683-B6E5-C9FAA4FBF471}" srcId="{ED0704B5-1769-442D-ABD8-B57ED8CE60F7}" destId="{96FD660A-A98D-4A39-B924-79FEB319C753}" srcOrd="9" destOrd="0" parTransId="{4A180567-DE8D-4634-A040-B77F53742B23}" sibTransId="{251B377A-CFDF-49BA-A318-7943D934EF39}"/>
    <dgm:cxn modelId="{06392DD6-7F8D-4267-B1A2-628AE984EC31}" type="presOf" srcId="{051C7635-1FC1-4673-99D9-2E3D9F11D998}" destId="{5858BFFD-F53E-4FF2-900B-5B9B5727C5D7}" srcOrd="0" destOrd="0" presId="urn:microsoft.com/office/officeart/2005/8/layout/default"/>
    <dgm:cxn modelId="{86119DEA-CB53-4EF0-9A7E-63488BC6816E}" srcId="{ED0704B5-1769-442D-ABD8-B57ED8CE60F7}" destId="{9FF716F6-0623-4E01-A2D8-DBD384015FCD}" srcOrd="0" destOrd="0" parTransId="{EE63C012-9864-4136-9159-A6AAEF541DF5}" sibTransId="{EC6CB46D-F246-4F61-9728-8C6A3A7CF83D}"/>
    <dgm:cxn modelId="{8DAD6C19-96C2-4B99-9B16-6BF41829154C}" type="presParOf" srcId="{B6496A26-D854-41E5-9AD2-0BBE49805627}" destId="{ADCA0BFE-B0C1-42F9-92E7-1CEDB17595ED}" srcOrd="0" destOrd="0" presId="urn:microsoft.com/office/officeart/2005/8/layout/default"/>
    <dgm:cxn modelId="{D6B69CDB-5266-4378-8EA4-01CAD8CBAF33}" type="presParOf" srcId="{B6496A26-D854-41E5-9AD2-0BBE49805627}" destId="{0ED7FA1A-AE2E-4257-A89C-579CDD002E1A}" srcOrd="1" destOrd="0" presId="urn:microsoft.com/office/officeart/2005/8/layout/default"/>
    <dgm:cxn modelId="{EC6BDCF7-BE0F-452B-95D8-2AB3213218AA}" type="presParOf" srcId="{B6496A26-D854-41E5-9AD2-0BBE49805627}" destId="{5858BFFD-F53E-4FF2-900B-5B9B5727C5D7}" srcOrd="2" destOrd="0" presId="urn:microsoft.com/office/officeart/2005/8/layout/default"/>
    <dgm:cxn modelId="{99890271-9C6F-4177-92E8-A357775FDA22}" type="presParOf" srcId="{B6496A26-D854-41E5-9AD2-0BBE49805627}" destId="{243BC68E-083C-42FC-847F-C5B3D4E52AB3}" srcOrd="3" destOrd="0" presId="urn:microsoft.com/office/officeart/2005/8/layout/default"/>
    <dgm:cxn modelId="{BE5F9B61-C0ED-4933-AE6E-E9019D86EB49}" type="presParOf" srcId="{B6496A26-D854-41E5-9AD2-0BBE49805627}" destId="{53BD851B-3353-4EA4-A0AE-C02E41DFBC4D}" srcOrd="4" destOrd="0" presId="urn:microsoft.com/office/officeart/2005/8/layout/default"/>
    <dgm:cxn modelId="{C4414455-21B4-4FC6-A1D3-B6BBB0569FA3}" type="presParOf" srcId="{B6496A26-D854-41E5-9AD2-0BBE49805627}" destId="{86B29C5E-33C7-404A-BE8F-1CF53887DDEA}" srcOrd="5" destOrd="0" presId="urn:microsoft.com/office/officeart/2005/8/layout/default"/>
    <dgm:cxn modelId="{92E3012F-F9B1-4B60-AA63-722AE420C2B2}" type="presParOf" srcId="{B6496A26-D854-41E5-9AD2-0BBE49805627}" destId="{FA71EA63-3772-4544-AD33-A8C118D8F873}" srcOrd="6" destOrd="0" presId="urn:microsoft.com/office/officeart/2005/8/layout/default"/>
    <dgm:cxn modelId="{82B59C51-D006-4FED-9ED3-E67EE089BEE8}" type="presParOf" srcId="{B6496A26-D854-41E5-9AD2-0BBE49805627}" destId="{6E3ED348-E716-48A2-83C5-55BCE9C0E2D2}" srcOrd="7" destOrd="0" presId="urn:microsoft.com/office/officeart/2005/8/layout/default"/>
    <dgm:cxn modelId="{AC199E8D-FCD2-4F0C-BD32-B5A29CD7F524}" type="presParOf" srcId="{B6496A26-D854-41E5-9AD2-0BBE49805627}" destId="{288A01F1-2622-4FBE-998C-DBC51802E9F6}" srcOrd="8" destOrd="0" presId="urn:microsoft.com/office/officeart/2005/8/layout/default"/>
    <dgm:cxn modelId="{57D3A60B-2A02-4E29-A91A-9CB15F796C44}" type="presParOf" srcId="{B6496A26-D854-41E5-9AD2-0BBE49805627}" destId="{F9E142E8-82D2-448B-A367-0FD9DD7C027A}" srcOrd="9" destOrd="0" presId="urn:microsoft.com/office/officeart/2005/8/layout/default"/>
    <dgm:cxn modelId="{9FC38BC9-18BE-4DC8-B688-434DF3A32A79}" type="presParOf" srcId="{B6496A26-D854-41E5-9AD2-0BBE49805627}" destId="{97F21D91-137A-463D-97AC-BFAB84E9D5A0}" srcOrd="10" destOrd="0" presId="urn:microsoft.com/office/officeart/2005/8/layout/default"/>
    <dgm:cxn modelId="{B185F61F-B337-4041-90D4-0BBAFB11B2D8}" type="presParOf" srcId="{B6496A26-D854-41E5-9AD2-0BBE49805627}" destId="{AD7D61F1-C287-47F1-BC2A-75503B50B734}" srcOrd="11" destOrd="0" presId="urn:microsoft.com/office/officeart/2005/8/layout/default"/>
    <dgm:cxn modelId="{7123649F-5C7C-4901-8016-9A74B23A251E}" type="presParOf" srcId="{B6496A26-D854-41E5-9AD2-0BBE49805627}" destId="{BDEEA148-97EA-4649-A919-E0FBF109036C}" srcOrd="12" destOrd="0" presId="urn:microsoft.com/office/officeart/2005/8/layout/default"/>
    <dgm:cxn modelId="{9DDE7ADD-FF16-4BA6-A218-FFE12357027F}" type="presParOf" srcId="{B6496A26-D854-41E5-9AD2-0BBE49805627}" destId="{55333EBD-02C9-4851-9AF2-992A7CCCD089}" srcOrd="13" destOrd="0" presId="urn:microsoft.com/office/officeart/2005/8/layout/default"/>
    <dgm:cxn modelId="{A4813B81-8807-4481-959B-8487F3BF3842}" type="presParOf" srcId="{B6496A26-D854-41E5-9AD2-0BBE49805627}" destId="{09EB4036-D7E2-406A-AFCD-3A79F8BBD2D9}" srcOrd="14" destOrd="0" presId="urn:microsoft.com/office/officeart/2005/8/layout/default"/>
    <dgm:cxn modelId="{84236250-116D-45C0-9698-455AFA2B4038}" type="presParOf" srcId="{B6496A26-D854-41E5-9AD2-0BBE49805627}" destId="{2F137EA0-4A33-4494-A7BE-6756A980E000}" srcOrd="15" destOrd="0" presId="urn:microsoft.com/office/officeart/2005/8/layout/default"/>
    <dgm:cxn modelId="{A9E7BAD7-CD3F-480A-87D9-77D752F2FF23}" type="presParOf" srcId="{B6496A26-D854-41E5-9AD2-0BBE49805627}" destId="{A93B9F9F-1215-4E83-8F84-1789B1B75144}" srcOrd="16" destOrd="0" presId="urn:microsoft.com/office/officeart/2005/8/layout/default"/>
    <dgm:cxn modelId="{4F2622E8-F4BF-48A0-AF91-56D3DEB4C38B}" type="presParOf" srcId="{B6496A26-D854-41E5-9AD2-0BBE49805627}" destId="{224F95D2-1437-4F6D-8BB9-78590429B516}" srcOrd="17" destOrd="0" presId="urn:microsoft.com/office/officeart/2005/8/layout/default"/>
    <dgm:cxn modelId="{83201DE7-8C46-457C-8FBE-C2B3CDC65227}" type="presParOf" srcId="{B6496A26-D854-41E5-9AD2-0BBE49805627}" destId="{9D43A0AA-63CD-4F5E-AF9F-E65B82C28DB0}"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A7FBE7-228A-4D90-8C3A-05DC4BCC679D}" type="doc">
      <dgm:prSet loTypeId="urn:microsoft.com/office/officeart/2018/5/layout/IconLeafLabelList" loCatId="icon" qsTypeId="urn:microsoft.com/office/officeart/2005/8/quickstyle/simple4" qsCatId="simple" csTypeId="urn:microsoft.com/office/officeart/2018/5/colors/Iconchunking_neutralbg_accent1_2" csCatId="accent1" phldr="1"/>
      <dgm:spPr/>
      <dgm:t>
        <a:bodyPr/>
        <a:lstStyle/>
        <a:p>
          <a:endParaRPr lang="en-US"/>
        </a:p>
      </dgm:t>
    </dgm:pt>
    <dgm:pt modelId="{7E2C1634-E5C3-4310-AA49-FA9C08B1D29A}">
      <dgm:prSet/>
      <dgm:spPr/>
      <dgm:t>
        <a:bodyPr/>
        <a:lstStyle/>
        <a:p>
          <a:pPr>
            <a:defRPr cap="all"/>
          </a:pPr>
          <a:r>
            <a:rPr lang="en-US"/>
            <a:t>Data should help inform what is happening in your community</a:t>
          </a:r>
        </a:p>
      </dgm:t>
    </dgm:pt>
    <dgm:pt modelId="{4570CF3A-C26D-4E15-AD53-4067673524EB}" type="parTrans" cxnId="{3B8A1EA1-0337-496B-BBBC-53597D6652F7}">
      <dgm:prSet/>
      <dgm:spPr/>
      <dgm:t>
        <a:bodyPr/>
        <a:lstStyle/>
        <a:p>
          <a:endParaRPr lang="en-US"/>
        </a:p>
      </dgm:t>
    </dgm:pt>
    <dgm:pt modelId="{F509EE85-E030-41E8-BACB-76E301795B56}" type="sibTrans" cxnId="{3B8A1EA1-0337-496B-BBBC-53597D6652F7}">
      <dgm:prSet/>
      <dgm:spPr/>
      <dgm:t>
        <a:bodyPr/>
        <a:lstStyle/>
        <a:p>
          <a:endParaRPr lang="en-US"/>
        </a:p>
      </dgm:t>
    </dgm:pt>
    <dgm:pt modelId="{9BB43419-F515-4BDA-AFF8-D1C315B053ED}">
      <dgm:prSet/>
      <dgm:spPr/>
      <dgm:t>
        <a:bodyPr/>
        <a:lstStyle/>
        <a:p>
          <a:pPr>
            <a:defRPr cap="all"/>
          </a:pPr>
          <a:r>
            <a:rPr lang="en-US" dirty="0"/>
            <a:t>data should help drive discussions to identify shared opportunities</a:t>
          </a:r>
        </a:p>
      </dgm:t>
    </dgm:pt>
    <dgm:pt modelId="{AB30871A-B5BC-43E4-9F95-7871C8C559B0}" type="parTrans" cxnId="{5A50291B-136C-4292-AC51-CDF4EA5E5C83}">
      <dgm:prSet/>
      <dgm:spPr/>
      <dgm:t>
        <a:bodyPr/>
        <a:lstStyle/>
        <a:p>
          <a:endParaRPr lang="en-US"/>
        </a:p>
      </dgm:t>
    </dgm:pt>
    <dgm:pt modelId="{E82C6696-B451-48AA-94BA-99136EDDD8EC}" type="sibTrans" cxnId="{5A50291B-136C-4292-AC51-CDF4EA5E5C83}">
      <dgm:prSet/>
      <dgm:spPr/>
      <dgm:t>
        <a:bodyPr/>
        <a:lstStyle/>
        <a:p>
          <a:endParaRPr lang="en-US"/>
        </a:p>
      </dgm:t>
    </dgm:pt>
    <dgm:pt modelId="{747BFF8F-6D37-47E2-841C-08FC5DA8162F}">
      <dgm:prSet/>
      <dgm:spPr/>
      <dgm:t>
        <a:bodyPr/>
        <a:lstStyle/>
        <a:p>
          <a:pPr>
            <a:defRPr cap="all"/>
          </a:pPr>
          <a:r>
            <a:rPr lang="en-US" dirty="0"/>
            <a:t>data SHOULD </a:t>
          </a:r>
          <a:r>
            <a:rPr lang="en-US" dirty="0" err="1"/>
            <a:t>MeasurE</a:t>
          </a:r>
          <a:r>
            <a:rPr lang="en-US" dirty="0"/>
            <a:t> community impact </a:t>
          </a:r>
        </a:p>
      </dgm:t>
    </dgm:pt>
    <dgm:pt modelId="{864A8C30-43E1-42E1-93A9-BE8DA6091CD4}" type="parTrans" cxnId="{964C7AA5-30FA-44EA-AC5B-C0DC875C7514}">
      <dgm:prSet/>
      <dgm:spPr/>
      <dgm:t>
        <a:bodyPr/>
        <a:lstStyle/>
        <a:p>
          <a:endParaRPr lang="en-US"/>
        </a:p>
      </dgm:t>
    </dgm:pt>
    <dgm:pt modelId="{813AA467-B398-460E-9414-B1D64B472A18}" type="sibTrans" cxnId="{964C7AA5-30FA-44EA-AC5B-C0DC875C7514}">
      <dgm:prSet/>
      <dgm:spPr/>
      <dgm:t>
        <a:bodyPr/>
        <a:lstStyle/>
        <a:p>
          <a:endParaRPr lang="en-US"/>
        </a:p>
      </dgm:t>
    </dgm:pt>
    <dgm:pt modelId="{E7C25705-6452-47D1-8A78-59B25DBB8BEB}" type="pres">
      <dgm:prSet presAssocID="{54A7FBE7-228A-4D90-8C3A-05DC4BCC679D}" presName="root" presStyleCnt="0">
        <dgm:presLayoutVars>
          <dgm:dir/>
          <dgm:resizeHandles val="exact"/>
        </dgm:presLayoutVars>
      </dgm:prSet>
      <dgm:spPr/>
    </dgm:pt>
    <dgm:pt modelId="{5AB7B6BC-3255-4733-A3FB-6EF7D73E9D8A}" type="pres">
      <dgm:prSet presAssocID="{7E2C1634-E5C3-4310-AA49-FA9C08B1D29A}" presName="compNode" presStyleCnt="0"/>
      <dgm:spPr/>
    </dgm:pt>
    <dgm:pt modelId="{D5A89197-64F6-43EE-A0EE-F5A0B10D0A06}" type="pres">
      <dgm:prSet presAssocID="{7E2C1634-E5C3-4310-AA49-FA9C08B1D29A}" presName="iconBgRect" presStyleLbl="bgShp" presStyleIdx="0" presStyleCnt="3"/>
      <dgm:spPr>
        <a:prstGeom prst="round2DiagRect">
          <a:avLst>
            <a:gd name="adj1" fmla="val 29727"/>
            <a:gd name="adj2" fmla="val 0"/>
          </a:avLst>
        </a:prstGeom>
      </dgm:spPr>
    </dgm:pt>
    <dgm:pt modelId="{B49120C6-C482-44D6-941E-BE7F56170F64}" type="pres">
      <dgm:prSet presAssocID="{7E2C1634-E5C3-4310-AA49-FA9C08B1D29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6A4588E9-8D44-4662-9C36-CFAB23E40987}" type="pres">
      <dgm:prSet presAssocID="{7E2C1634-E5C3-4310-AA49-FA9C08B1D29A}" presName="spaceRect" presStyleCnt="0"/>
      <dgm:spPr/>
    </dgm:pt>
    <dgm:pt modelId="{9FEB7843-DE06-4F76-9BD0-8F981E01D551}" type="pres">
      <dgm:prSet presAssocID="{7E2C1634-E5C3-4310-AA49-FA9C08B1D29A}" presName="textRect" presStyleLbl="revTx" presStyleIdx="0" presStyleCnt="3">
        <dgm:presLayoutVars>
          <dgm:chMax val="1"/>
          <dgm:chPref val="1"/>
        </dgm:presLayoutVars>
      </dgm:prSet>
      <dgm:spPr/>
    </dgm:pt>
    <dgm:pt modelId="{21B7481B-15D7-4801-A552-2B87A2D55D77}" type="pres">
      <dgm:prSet presAssocID="{F509EE85-E030-41E8-BACB-76E301795B56}" presName="sibTrans" presStyleCnt="0"/>
      <dgm:spPr/>
    </dgm:pt>
    <dgm:pt modelId="{F5029F58-077A-4088-8E19-8489F81506A1}" type="pres">
      <dgm:prSet presAssocID="{9BB43419-F515-4BDA-AFF8-D1C315B053ED}" presName="compNode" presStyleCnt="0"/>
      <dgm:spPr/>
    </dgm:pt>
    <dgm:pt modelId="{0094695F-14CF-42E4-97F6-C4A3BC253F65}" type="pres">
      <dgm:prSet presAssocID="{9BB43419-F515-4BDA-AFF8-D1C315B053ED}" presName="iconBgRect" presStyleLbl="bgShp" presStyleIdx="1" presStyleCnt="3"/>
      <dgm:spPr>
        <a:prstGeom prst="round2DiagRect">
          <a:avLst>
            <a:gd name="adj1" fmla="val 29727"/>
            <a:gd name="adj2" fmla="val 0"/>
          </a:avLst>
        </a:prstGeom>
      </dgm:spPr>
    </dgm:pt>
    <dgm:pt modelId="{7E038332-00DC-4563-A848-911537264CC5}" type="pres">
      <dgm:prSet presAssocID="{9BB43419-F515-4BDA-AFF8-D1C315B053E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40316E70-514E-4B5D-8C62-5C4C804BB81F}" type="pres">
      <dgm:prSet presAssocID="{9BB43419-F515-4BDA-AFF8-D1C315B053ED}" presName="spaceRect" presStyleCnt="0"/>
      <dgm:spPr/>
    </dgm:pt>
    <dgm:pt modelId="{65ED4640-A861-41FE-AA07-BF6B9493CAB6}" type="pres">
      <dgm:prSet presAssocID="{9BB43419-F515-4BDA-AFF8-D1C315B053ED}" presName="textRect" presStyleLbl="revTx" presStyleIdx="1" presStyleCnt="3">
        <dgm:presLayoutVars>
          <dgm:chMax val="1"/>
          <dgm:chPref val="1"/>
        </dgm:presLayoutVars>
      </dgm:prSet>
      <dgm:spPr/>
    </dgm:pt>
    <dgm:pt modelId="{CB1BEEA4-3392-427A-B7D3-A77C3488E98C}" type="pres">
      <dgm:prSet presAssocID="{E82C6696-B451-48AA-94BA-99136EDDD8EC}" presName="sibTrans" presStyleCnt="0"/>
      <dgm:spPr/>
    </dgm:pt>
    <dgm:pt modelId="{B57890DA-B47A-4187-B421-F574C69CD8EA}" type="pres">
      <dgm:prSet presAssocID="{747BFF8F-6D37-47E2-841C-08FC5DA8162F}" presName="compNode" presStyleCnt="0"/>
      <dgm:spPr/>
    </dgm:pt>
    <dgm:pt modelId="{33687F61-6C77-433C-9E2A-251DEFF39090}" type="pres">
      <dgm:prSet presAssocID="{747BFF8F-6D37-47E2-841C-08FC5DA8162F}" presName="iconBgRect" presStyleLbl="bgShp" presStyleIdx="2" presStyleCnt="3"/>
      <dgm:spPr>
        <a:prstGeom prst="round2DiagRect">
          <a:avLst>
            <a:gd name="adj1" fmla="val 29727"/>
            <a:gd name="adj2" fmla="val 0"/>
          </a:avLst>
        </a:prstGeom>
      </dgm:spPr>
    </dgm:pt>
    <dgm:pt modelId="{E783EA3A-9BBA-41B9-B950-BB6A3316849A}" type="pres">
      <dgm:prSet presAssocID="{747BFF8F-6D37-47E2-841C-08FC5DA8162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ax"/>
        </a:ext>
      </dgm:extLst>
    </dgm:pt>
    <dgm:pt modelId="{E5120430-DBD9-40FB-B6C6-2E9FA8A424E1}" type="pres">
      <dgm:prSet presAssocID="{747BFF8F-6D37-47E2-841C-08FC5DA8162F}" presName="spaceRect" presStyleCnt="0"/>
      <dgm:spPr/>
    </dgm:pt>
    <dgm:pt modelId="{42496820-2BDB-4F36-A4A1-BE5DEB347E2C}" type="pres">
      <dgm:prSet presAssocID="{747BFF8F-6D37-47E2-841C-08FC5DA8162F}" presName="textRect" presStyleLbl="revTx" presStyleIdx="2" presStyleCnt="3">
        <dgm:presLayoutVars>
          <dgm:chMax val="1"/>
          <dgm:chPref val="1"/>
        </dgm:presLayoutVars>
      </dgm:prSet>
      <dgm:spPr/>
    </dgm:pt>
  </dgm:ptLst>
  <dgm:cxnLst>
    <dgm:cxn modelId="{5A50291B-136C-4292-AC51-CDF4EA5E5C83}" srcId="{54A7FBE7-228A-4D90-8C3A-05DC4BCC679D}" destId="{9BB43419-F515-4BDA-AFF8-D1C315B053ED}" srcOrd="1" destOrd="0" parTransId="{AB30871A-B5BC-43E4-9F95-7871C8C559B0}" sibTransId="{E82C6696-B451-48AA-94BA-99136EDDD8EC}"/>
    <dgm:cxn modelId="{C7A63478-640A-4CD0-8B92-5754128EE8CE}" type="presOf" srcId="{747BFF8F-6D37-47E2-841C-08FC5DA8162F}" destId="{42496820-2BDB-4F36-A4A1-BE5DEB347E2C}" srcOrd="0" destOrd="0" presId="urn:microsoft.com/office/officeart/2018/5/layout/IconLeafLabelList"/>
    <dgm:cxn modelId="{5861CB83-972E-4572-B378-B4CFAC2DECC0}" type="presOf" srcId="{9BB43419-F515-4BDA-AFF8-D1C315B053ED}" destId="{65ED4640-A861-41FE-AA07-BF6B9493CAB6}" srcOrd="0" destOrd="0" presId="urn:microsoft.com/office/officeart/2018/5/layout/IconLeafLabelList"/>
    <dgm:cxn modelId="{3B8A1EA1-0337-496B-BBBC-53597D6652F7}" srcId="{54A7FBE7-228A-4D90-8C3A-05DC4BCC679D}" destId="{7E2C1634-E5C3-4310-AA49-FA9C08B1D29A}" srcOrd="0" destOrd="0" parTransId="{4570CF3A-C26D-4E15-AD53-4067673524EB}" sibTransId="{F509EE85-E030-41E8-BACB-76E301795B56}"/>
    <dgm:cxn modelId="{964C7AA5-30FA-44EA-AC5B-C0DC875C7514}" srcId="{54A7FBE7-228A-4D90-8C3A-05DC4BCC679D}" destId="{747BFF8F-6D37-47E2-841C-08FC5DA8162F}" srcOrd="2" destOrd="0" parTransId="{864A8C30-43E1-42E1-93A9-BE8DA6091CD4}" sibTransId="{813AA467-B398-460E-9414-B1D64B472A18}"/>
    <dgm:cxn modelId="{C2540CC7-6A72-4ECB-82D8-17AF7432F863}" type="presOf" srcId="{54A7FBE7-228A-4D90-8C3A-05DC4BCC679D}" destId="{E7C25705-6452-47D1-8A78-59B25DBB8BEB}" srcOrd="0" destOrd="0" presId="urn:microsoft.com/office/officeart/2018/5/layout/IconLeafLabelList"/>
    <dgm:cxn modelId="{479892D2-5743-4041-84DD-44339D460012}" type="presOf" srcId="{7E2C1634-E5C3-4310-AA49-FA9C08B1D29A}" destId="{9FEB7843-DE06-4F76-9BD0-8F981E01D551}" srcOrd="0" destOrd="0" presId="urn:microsoft.com/office/officeart/2018/5/layout/IconLeafLabelList"/>
    <dgm:cxn modelId="{2EBB5E5C-417D-49B6-A66E-B6B238346816}" type="presParOf" srcId="{E7C25705-6452-47D1-8A78-59B25DBB8BEB}" destId="{5AB7B6BC-3255-4733-A3FB-6EF7D73E9D8A}" srcOrd="0" destOrd="0" presId="urn:microsoft.com/office/officeart/2018/5/layout/IconLeafLabelList"/>
    <dgm:cxn modelId="{7CC0F499-B11E-47DA-B2E8-710836276A78}" type="presParOf" srcId="{5AB7B6BC-3255-4733-A3FB-6EF7D73E9D8A}" destId="{D5A89197-64F6-43EE-A0EE-F5A0B10D0A06}" srcOrd="0" destOrd="0" presId="urn:microsoft.com/office/officeart/2018/5/layout/IconLeafLabelList"/>
    <dgm:cxn modelId="{BEA62622-2914-4EC6-988A-9B8800D303C9}" type="presParOf" srcId="{5AB7B6BC-3255-4733-A3FB-6EF7D73E9D8A}" destId="{B49120C6-C482-44D6-941E-BE7F56170F64}" srcOrd="1" destOrd="0" presId="urn:microsoft.com/office/officeart/2018/5/layout/IconLeafLabelList"/>
    <dgm:cxn modelId="{4B6A5813-9554-47F3-B96D-B1CBDD569527}" type="presParOf" srcId="{5AB7B6BC-3255-4733-A3FB-6EF7D73E9D8A}" destId="{6A4588E9-8D44-4662-9C36-CFAB23E40987}" srcOrd="2" destOrd="0" presId="urn:microsoft.com/office/officeart/2018/5/layout/IconLeafLabelList"/>
    <dgm:cxn modelId="{E5A00CA2-02E9-4C96-8A14-134A8ED63FE3}" type="presParOf" srcId="{5AB7B6BC-3255-4733-A3FB-6EF7D73E9D8A}" destId="{9FEB7843-DE06-4F76-9BD0-8F981E01D551}" srcOrd="3" destOrd="0" presId="urn:microsoft.com/office/officeart/2018/5/layout/IconLeafLabelList"/>
    <dgm:cxn modelId="{09870880-7B53-49B1-AB80-B0BCA4736134}" type="presParOf" srcId="{E7C25705-6452-47D1-8A78-59B25DBB8BEB}" destId="{21B7481B-15D7-4801-A552-2B87A2D55D77}" srcOrd="1" destOrd="0" presId="urn:microsoft.com/office/officeart/2018/5/layout/IconLeafLabelList"/>
    <dgm:cxn modelId="{72008438-D98A-43EB-808C-439E4624F212}" type="presParOf" srcId="{E7C25705-6452-47D1-8A78-59B25DBB8BEB}" destId="{F5029F58-077A-4088-8E19-8489F81506A1}" srcOrd="2" destOrd="0" presId="urn:microsoft.com/office/officeart/2018/5/layout/IconLeafLabelList"/>
    <dgm:cxn modelId="{29906573-C031-4AD9-8B1D-8CBB51AFD414}" type="presParOf" srcId="{F5029F58-077A-4088-8E19-8489F81506A1}" destId="{0094695F-14CF-42E4-97F6-C4A3BC253F65}" srcOrd="0" destOrd="0" presId="urn:microsoft.com/office/officeart/2018/5/layout/IconLeafLabelList"/>
    <dgm:cxn modelId="{E2EB65D3-79FE-4891-AFDD-D8E35B2BDCCE}" type="presParOf" srcId="{F5029F58-077A-4088-8E19-8489F81506A1}" destId="{7E038332-00DC-4563-A848-911537264CC5}" srcOrd="1" destOrd="0" presId="urn:microsoft.com/office/officeart/2018/5/layout/IconLeafLabelList"/>
    <dgm:cxn modelId="{375D6277-8C0A-466F-B785-853E32764088}" type="presParOf" srcId="{F5029F58-077A-4088-8E19-8489F81506A1}" destId="{40316E70-514E-4B5D-8C62-5C4C804BB81F}" srcOrd="2" destOrd="0" presId="urn:microsoft.com/office/officeart/2018/5/layout/IconLeafLabelList"/>
    <dgm:cxn modelId="{07ACDA56-F08C-4D40-AA8C-9D970824A87B}" type="presParOf" srcId="{F5029F58-077A-4088-8E19-8489F81506A1}" destId="{65ED4640-A861-41FE-AA07-BF6B9493CAB6}" srcOrd="3" destOrd="0" presId="urn:microsoft.com/office/officeart/2018/5/layout/IconLeafLabelList"/>
    <dgm:cxn modelId="{232257FE-EDDD-4375-8D45-2821E2A21DD1}" type="presParOf" srcId="{E7C25705-6452-47D1-8A78-59B25DBB8BEB}" destId="{CB1BEEA4-3392-427A-B7D3-A77C3488E98C}" srcOrd="3" destOrd="0" presId="urn:microsoft.com/office/officeart/2018/5/layout/IconLeafLabelList"/>
    <dgm:cxn modelId="{D4970AE6-A6B3-4498-931E-19A12241C16F}" type="presParOf" srcId="{E7C25705-6452-47D1-8A78-59B25DBB8BEB}" destId="{B57890DA-B47A-4187-B421-F574C69CD8EA}" srcOrd="4" destOrd="0" presId="urn:microsoft.com/office/officeart/2018/5/layout/IconLeafLabelList"/>
    <dgm:cxn modelId="{98B62BE0-3356-4838-BE45-82F1E25131C6}" type="presParOf" srcId="{B57890DA-B47A-4187-B421-F574C69CD8EA}" destId="{33687F61-6C77-433C-9E2A-251DEFF39090}" srcOrd="0" destOrd="0" presId="urn:microsoft.com/office/officeart/2018/5/layout/IconLeafLabelList"/>
    <dgm:cxn modelId="{88CE00FC-43AE-4A57-BFDA-ADEE01DFFE26}" type="presParOf" srcId="{B57890DA-B47A-4187-B421-F574C69CD8EA}" destId="{E783EA3A-9BBA-41B9-B950-BB6A3316849A}" srcOrd="1" destOrd="0" presId="urn:microsoft.com/office/officeart/2018/5/layout/IconLeafLabelList"/>
    <dgm:cxn modelId="{3B1FC1A8-AE33-46CB-A5DE-3D21F8D76CF6}" type="presParOf" srcId="{B57890DA-B47A-4187-B421-F574C69CD8EA}" destId="{E5120430-DBD9-40FB-B6C6-2E9FA8A424E1}" srcOrd="2" destOrd="0" presId="urn:microsoft.com/office/officeart/2018/5/layout/IconLeafLabelList"/>
    <dgm:cxn modelId="{474093C9-22C8-4286-BF20-0690DCD1575A}" type="presParOf" srcId="{B57890DA-B47A-4187-B421-F574C69CD8EA}" destId="{42496820-2BDB-4F36-A4A1-BE5DEB347E2C}"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A0BFE-B0C1-42F9-92E7-1CEDB17595ED}">
      <dsp:nvSpPr>
        <dsp:cNvPr id="0" name=""/>
        <dsp:cNvSpPr/>
      </dsp:nvSpPr>
      <dsp:spPr>
        <a:xfrm>
          <a:off x="598843" y="1863"/>
          <a:ext cx="2017436" cy="1210461"/>
        </a:xfrm>
        <a:prstGeom prst="rect">
          <a:avLst/>
        </a:prstGeom>
        <a:gradFill rotWithShape="0">
          <a:gsLst>
            <a:gs pos="0">
              <a:schemeClr val="accent5">
                <a:hueOff val="0"/>
                <a:satOff val="0"/>
                <a:lumOff val="0"/>
                <a:alphaOff val="0"/>
              </a:schemeClr>
            </a:gs>
            <a:gs pos="90000">
              <a:schemeClr val="accent5">
                <a:hueOff val="0"/>
                <a:satOff val="0"/>
                <a:lumOff val="0"/>
                <a:alphaOff val="0"/>
                <a:shade val="100000"/>
                <a:satMod val="105000"/>
              </a:schemeClr>
            </a:gs>
            <a:gs pos="100000">
              <a:schemeClr val="accent5">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2010: Accountable Care Act (ACA) passes</a:t>
          </a:r>
        </a:p>
      </dsp:txBody>
      <dsp:txXfrm>
        <a:off x="598843" y="1863"/>
        <a:ext cx="2017436" cy="1210461"/>
      </dsp:txXfrm>
    </dsp:sp>
    <dsp:sp modelId="{5858BFFD-F53E-4FF2-900B-5B9B5727C5D7}">
      <dsp:nvSpPr>
        <dsp:cNvPr id="0" name=""/>
        <dsp:cNvSpPr/>
      </dsp:nvSpPr>
      <dsp:spPr>
        <a:xfrm>
          <a:off x="2818023" y="1863"/>
          <a:ext cx="2017436" cy="1210461"/>
        </a:xfrm>
        <a:prstGeom prst="rect">
          <a:avLst/>
        </a:prstGeom>
        <a:gradFill rotWithShape="0">
          <a:gsLst>
            <a:gs pos="0">
              <a:schemeClr val="accent5">
                <a:hueOff val="1208334"/>
                <a:satOff val="-7054"/>
                <a:lumOff val="-566"/>
                <a:alphaOff val="0"/>
              </a:schemeClr>
            </a:gs>
            <a:gs pos="90000">
              <a:schemeClr val="accent5">
                <a:hueOff val="1208334"/>
                <a:satOff val="-7054"/>
                <a:lumOff val="-566"/>
                <a:alphaOff val="0"/>
                <a:shade val="100000"/>
                <a:satMod val="105000"/>
              </a:schemeClr>
            </a:gs>
            <a:gs pos="100000">
              <a:schemeClr val="accent5">
                <a:hueOff val="1208334"/>
                <a:satOff val="-7054"/>
                <a:lumOff val="-566"/>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208334"/>
              <a:satOff val="-7054"/>
              <a:lumOff val="-566"/>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2011: Green Mountain Care Board created (VT Act 48)</a:t>
          </a:r>
        </a:p>
      </dsp:txBody>
      <dsp:txXfrm>
        <a:off x="2818023" y="1863"/>
        <a:ext cx="2017436" cy="1210461"/>
      </dsp:txXfrm>
    </dsp:sp>
    <dsp:sp modelId="{53BD851B-3353-4EA4-A0AE-C02E41DFBC4D}">
      <dsp:nvSpPr>
        <dsp:cNvPr id="0" name=""/>
        <dsp:cNvSpPr/>
      </dsp:nvSpPr>
      <dsp:spPr>
        <a:xfrm>
          <a:off x="5037203" y="1863"/>
          <a:ext cx="2017436" cy="1210461"/>
        </a:xfrm>
        <a:prstGeom prst="rect">
          <a:avLst/>
        </a:prstGeom>
        <a:gradFill rotWithShape="0">
          <a:gsLst>
            <a:gs pos="0">
              <a:schemeClr val="accent5">
                <a:hueOff val="2416669"/>
                <a:satOff val="-14108"/>
                <a:lumOff val="-1133"/>
                <a:alphaOff val="0"/>
              </a:schemeClr>
            </a:gs>
            <a:gs pos="90000">
              <a:schemeClr val="accent5">
                <a:hueOff val="2416669"/>
                <a:satOff val="-14108"/>
                <a:lumOff val="-1133"/>
                <a:alphaOff val="0"/>
                <a:shade val="100000"/>
                <a:satMod val="105000"/>
              </a:schemeClr>
            </a:gs>
            <a:gs pos="100000">
              <a:schemeClr val="accent5">
                <a:hueOff val="2416669"/>
                <a:satOff val="-14108"/>
                <a:lumOff val="-1133"/>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2416669"/>
              <a:satOff val="-14108"/>
              <a:lumOff val="-1133"/>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2012: Three Accountable Care Organizations (ACOs) created in VT</a:t>
          </a:r>
        </a:p>
      </dsp:txBody>
      <dsp:txXfrm>
        <a:off x="5037203" y="1863"/>
        <a:ext cx="2017436" cy="1210461"/>
      </dsp:txXfrm>
    </dsp:sp>
    <dsp:sp modelId="{FA71EA63-3772-4544-AD33-A8C118D8F873}">
      <dsp:nvSpPr>
        <dsp:cNvPr id="0" name=""/>
        <dsp:cNvSpPr/>
      </dsp:nvSpPr>
      <dsp:spPr>
        <a:xfrm>
          <a:off x="7256383" y="1863"/>
          <a:ext cx="2017436" cy="1210461"/>
        </a:xfrm>
        <a:prstGeom prst="rect">
          <a:avLst/>
        </a:prstGeom>
        <a:gradFill rotWithShape="0">
          <a:gsLst>
            <a:gs pos="0">
              <a:schemeClr val="accent5">
                <a:hueOff val="3625003"/>
                <a:satOff val="-21162"/>
                <a:lumOff val="-1699"/>
                <a:alphaOff val="0"/>
              </a:schemeClr>
            </a:gs>
            <a:gs pos="90000">
              <a:schemeClr val="accent5">
                <a:hueOff val="3625003"/>
                <a:satOff val="-21162"/>
                <a:lumOff val="-1699"/>
                <a:alphaOff val="0"/>
                <a:shade val="100000"/>
                <a:satMod val="105000"/>
              </a:schemeClr>
            </a:gs>
            <a:gs pos="100000">
              <a:schemeClr val="accent5">
                <a:hueOff val="3625003"/>
                <a:satOff val="-21162"/>
                <a:lumOff val="-1699"/>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3625003"/>
              <a:satOff val="-21162"/>
              <a:lumOff val="-1699"/>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2013 – 2015: State Innovation Model (SIM) grant funds Vermont Health Care Innovation Project  (VHCIP)</a:t>
          </a:r>
        </a:p>
      </dsp:txBody>
      <dsp:txXfrm>
        <a:off x="7256383" y="1863"/>
        <a:ext cx="2017436" cy="1210461"/>
      </dsp:txXfrm>
    </dsp:sp>
    <dsp:sp modelId="{288A01F1-2622-4FBE-998C-DBC51802E9F6}">
      <dsp:nvSpPr>
        <dsp:cNvPr id="0" name=""/>
        <dsp:cNvSpPr/>
      </dsp:nvSpPr>
      <dsp:spPr>
        <a:xfrm>
          <a:off x="598843" y="1414069"/>
          <a:ext cx="2017436" cy="1210461"/>
        </a:xfrm>
        <a:prstGeom prst="rect">
          <a:avLst/>
        </a:prstGeom>
        <a:gradFill rotWithShape="0">
          <a:gsLst>
            <a:gs pos="0">
              <a:schemeClr val="accent5">
                <a:hueOff val="4833337"/>
                <a:satOff val="-28216"/>
                <a:lumOff val="-2265"/>
                <a:alphaOff val="0"/>
              </a:schemeClr>
            </a:gs>
            <a:gs pos="90000">
              <a:schemeClr val="accent5">
                <a:hueOff val="4833337"/>
                <a:satOff val="-28216"/>
                <a:lumOff val="-2265"/>
                <a:alphaOff val="0"/>
                <a:shade val="100000"/>
                <a:satMod val="105000"/>
              </a:schemeClr>
            </a:gs>
            <a:gs pos="100000">
              <a:schemeClr val="accent5">
                <a:hueOff val="4833337"/>
                <a:satOff val="-28216"/>
                <a:lumOff val="-2265"/>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4833337"/>
              <a:satOff val="-28216"/>
              <a:lumOff val="-2265"/>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2013: VHCIP Population Health Workgroup created </a:t>
          </a:r>
        </a:p>
      </dsp:txBody>
      <dsp:txXfrm>
        <a:off x="598843" y="1414069"/>
        <a:ext cx="2017436" cy="1210461"/>
      </dsp:txXfrm>
    </dsp:sp>
    <dsp:sp modelId="{97F21D91-137A-463D-97AC-BFAB84E9D5A0}">
      <dsp:nvSpPr>
        <dsp:cNvPr id="0" name=""/>
        <dsp:cNvSpPr/>
      </dsp:nvSpPr>
      <dsp:spPr>
        <a:xfrm>
          <a:off x="4937763" y="1432262"/>
          <a:ext cx="2017436" cy="1210461"/>
        </a:xfrm>
        <a:prstGeom prst="rect">
          <a:avLst/>
        </a:prstGeom>
        <a:gradFill rotWithShape="0">
          <a:gsLst>
            <a:gs pos="0">
              <a:schemeClr val="accent5">
                <a:hueOff val="6041672"/>
                <a:satOff val="-35269"/>
                <a:lumOff val="-2832"/>
                <a:alphaOff val="0"/>
              </a:schemeClr>
            </a:gs>
            <a:gs pos="90000">
              <a:schemeClr val="accent5">
                <a:hueOff val="6041672"/>
                <a:satOff val="-35269"/>
                <a:lumOff val="-2832"/>
                <a:alphaOff val="0"/>
                <a:shade val="100000"/>
                <a:satMod val="105000"/>
              </a:schemeClr>
            </a:gs>
            <a:gs pos="100000">
              <a:schemeClr val="accent5">
                <a:hueOff val="6041672"/>
                <a:satOff val="-35269"/>
                <a:lumOff val="-2832"/>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6041672"/>
              <a:satOff val="-35269"/>
              <a:lumOff val="-2832"/>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2015: Population Health Workgroup recommends exploration of Accountable Communities for Health model in VT</a:t>
          </a:r>
        </a:p>
      </dsp:txBody>
      <dsp:txXfrm>
        <a:off x="4937763" y="1432262"/>
        <a:ext cx="2017436" cy="1210461"/>
      </dsp:txXfrm>
    </dsp:sp>
    <dsp:sp modelId="{BDEEA148-97EA-4649-A919-E0FBF109036C}">
      <dsp:nvSpPr>
        <dsp:cNvPr id="0" name=""/>
        <dsp:cNvSpPr/>
      </dsp:nvSpPr>
      <dsp:spPr>
        <a:xfrm>
          <a:off x="7177804" y="1432262"/>
          <a:ext cx="2017436" cy="1210461"/>
        </a:xfrm>
        <a:prstGeom prst="rect">
          <a:avLst/>
        </a:prstGeom>
        <a:gradFill rotWithShape="0">
          <a:gsLst>
            <a:gs pos="0">
              <a:schemeClr val="accent5">
                <a:hueOff val="7250006"/>
                <a:satOff val="-42323"/>
                <a:lumOff val="-3398"/>
                <a:alphaOff val="0"/>
              </a:schemeClr>
            </a:gs>
            <a:gs pos="90000">
              <a:schemeClr val="accent5">
                <a:hueOff val="7250006"/>
                <a:satOff val="-42323"/>
                <a:lumOff val="-3398"/>
                <a:alphaOff val="0"/>
                <a:shade val="100000"/>
                <a:satMod val="105000"/>
              </a:schemeClr>
            </a:gs>
            <a:gs pos="100000">
              <a:schemeClr val="accent5">
                <a:hueOff val="7250006"/>
                <a:satOff val="-42323"/>
                <a:lumOff val="-3398"/>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7250006"/>
              <a:satOff val="-42323"/>
              <a:lumOff val="-3398"/>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2016: Unified Community Collaboratives formed</a:t>
          </a:r>
        </a:p>
      </dsp:txBody>
      <dsp:txXfrm>
        <a:off x="7177804" y="1432262"/>
        <a:ext cx="2017436" cy="1210461"/>
      </dsp:txXfrm>
    </dsp:sp>
    <dsp:sp modelId="{09EB4036-D7E2-406A-AFCD-3A79F8BBD2D9}">
      <dsp:nvSpPr>
        <dsp:cNvPr id="0" name=""/>
        <dsp:cNvSpPr/>
      </dsp:nvSpPr>
      <dsp:spPr>
        <a:xfrm>
          <a:off x="2779651" y="1414674"/>
          <a:ext cx="2017436" cy="1210461"/>
        </a:xfrm>
        <a:prstGeom prst="rect">
          <a:avLst/>
        </a:prstGeom>
        <a:gradFill rotWithShape="0">
          <a:gsLst>
            <a:gs pos="0">
              <a:schemeClr val="accent5">
                <a:hueOff val="8458340"/>
                <a:satOff val="-49377"/>
                <a:lumOff val="-3964"/>
                <a:alphaOff val="0"/>
              </a:schemeClr>
            </a:gs>
            <a:gs pos="90000">
              <a:schemeClr val="accent5">
                <a:hueOff val="8458340"/>
                <a:satOff val="-49377"/>
                <a:lumOff val="-3964"/>
                <a:alphaOff val="0"/>
                <a:shade val="100000"/>
                <a:satMod val="105000"/>
              </a:schemeClr>
            </a:gs>
            <a:gs pos="100000">
              <a:schemeClr val="accent5">
                <a:hueOff val="8458340"/>
                <a:satOff val="-49377"/>
                <a:lumOff val="-3964"/>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8458340"/>
              <a:satOff val="-49377"/>
              <a:lumOff val="-3964"/>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2013: RCPCs formed</a:t>
          </a:r>
        </a:p>
      </dsp:txBody>
      <dsp:txXfrm>
        <a:off x="2779651" y="1414674"/>
        <a:ext cx="2017436" cy="1210461"/>
      </dsp:txXfrm>
    </dsp:sp>
    <dsp:sp modelId="{A93B9F9F-1215-4E83-8F84-1789B1B75144}">
      <dsp:nvSpPr>
        <dsp:cNvPr id="0" name=""/>
        <dsp:cNvSpPr/>
      </dsp:nvSpPr>
      <dsp:spPr>
        <a:xfrm>
          <a:off x="2818023" y="2826274"/>
          <a:ext cx="2017436" cy="1210461"/>
        </a:xfrm>
        <a:prstGeom prst="rect">
          <a:avLst/>
        </a:prstGeom>
        <a:gradFill rotWithShape="0">
          <a:gsLst>
            <a:gs pos="0">
              <a:schemeClr val="accent5">
                <a:hueOff val="9666674"/>
                <a:satOff val="-56431"/>
                <a:lumOff val="-4531"/>
                <a:alphaOff val="0"/>
              </a:schemeClr>
            </a:gs>
            <a:gs pos="90000">
              <a:schemeClr val="accent5">
                <a:hueOff val="9666674"/>
                <a:satOff val="-56431"/>
                <a:lumOff val="-4531"/>
                <a:alphaOff val="0"/>
                <a:shade val="100000"/>
                <a:satMod val="105000"/>
              </a:schemeClr>
            </a:gs>
            <a:gs pos="100000">
              <a:schemeClr val="accent5">
                <a:hueOff val="9666674"/>
                <a:satOff val="-56431"/>
                <a:lumOff val="-4531"/>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9666674"/>
              <a:satOff val="-56431"/>
              <a:lumOff val="-4531"/>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2015 – 2017 ACH Peer Learning Lab convenings take place</a:t>
          </a:r>
        </a:p>
      </dsp:txBody>
      <dsp:txXfrm>
        <a:off x="2818023" y="2826274"/>
        <a:ext cx="2017436" cy="1210461"/>
      </dsp:txXfrm>
    </dsp:sp>
    <dsp:sp modelId="{9D43A0AA-63CD-4F5E-AF9F-E65B82C28DB0}">
      <dsp:nvSpPr>
        <dsp:cNvPr id="0" name=""/>
        <dsp:cNvSpPr/>
      </dsp:nvSpPr>
      <dsp:spPr>
        <a:xfrm>
          <a:off x="5037203" y="2826274"/>
          <a:ext cx="2017436" cy="1210461"/>
        </a:xfrm>
        <a:prstGeom prst="rect">
          <a:avLst/>
        </a:prstGeom>
        <a:gradFill rotWithShape="0">
          <a:gsLst>
            <a:gs pos="0">
              <a:schemeClr val="accent5">
                <a:hueOff val="10875008"/>
                <a:satOff val="-63485"/>
                <a:lumOff val="-5097"/>
                <a:alphaOff val="0"/>
              </a:schemeClr>
            </a:gs>
            <a:gs pos="90000">
              <a:schemeClr val="accent5">
                <a:hueOff val="10875008"/>
                <a:satOff val="-63485"/>
                <a:lumOff val="-5097"/>
                <a:alphaOff val="0"/>
                <a:shade val="100000"/>
                <a:satMod val="105000"/>
              </a:schemeClr>
            </a:gs>
            <a:gs pos="100000">
              <a:schemeClr val="accent5">
                <a:hueOff val="10875008"/>
                <a:satOff val="-63485"/>
                <a:lumOff val="-5097"/>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0875008"/>
              <a:satOff val="-63485"/>
              <a:lumOff val="-5097"/>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2018: All HSAs have explored or created ACH framework</a:t>
          </a:r>
        </a:p>
      </dsp:txBody>
      <dsp:txXfrm>
        <a:off x="5037203" y="2826274"/>
        <a:ext cx="2017436" cy="1210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89197-64F6-43EE-A0EE-F5A0B10D0A06}">
      <dsp:nvSpPr>
        <dsp:cNvPr id="0" name=""/>
        <dsp:cNvSpPr/>
      </dsp:nvSpPr>
      <dsp:spPr>
        <a:xfrm>
          <a:off x="607331" y="368734"/>
          <a:ext cx="1784250" cy="1784250"/>
        </a:xfrm>
        <a:prstGeom prst="round2DiagRect">
          <a:avLst>
            <a:gd name="adj1" fmla="val 29727"/>
            <a:gd name="adj2" fmla="val 0"/>
          </a:avLst>
        </a:prstGeom>
        <a:solidFill>
          <a:schemeClr val="bg1">
            <a:lumMod val="95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B49120C6-C482-44D6-941E-BE7F56170F64}">
      <dsp:nvSpPr>
        <dsp:cNvPr id="0" name=""/>
        <dsp:cNvSpPr/>
      </dsp:nvSpPr>
      <dsp:spPr>
        <a:xfrm>
          <a:off x="987581" y="748984"/>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FEB7843-DE06-4F76-9BD0-8F981E01D551}">
      <dsp:nvSpPr>
        <dsp:cNvPr id="0" name=""/>
        <dsp:cNvSpPr/>
      </dsp:nvSpPr>
      <dsp:spPr>
        <a:xfrm>
          <a:off x="36956" y="2708735"/>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Data should help inform what is happening in your community</a:t>
          </a:r>
        </a:p>
      </dsp:txBody>
      <dsp:txXfrm>
        <a:off x="36956" y="2708735"/>
        <a:ext cx="2925000" cy="720000"/>
      </dsp:txXfrm>
    </dsp:sp>
    <dsp:sp modelId="{0094695F-14CF-42E4-97F6-C4A3BC253F65}">
      <dsp:nvSpPr>
        <dsp:cNvPr id="0" name=""/>
        <dsp:cNvSpPr/>
      </dsp:nvSpPr>
      <dsp:spPr>
        <a:xfrm>
          <a:off x="4044206" y="368734"/>
          <a:ext cx="1784250" cy="1784250"/>
        </a:xfrm>
        <a:prstGeom prst="round2DiagRect">
          <a:avLst>
            <a:gd name="adj1" fmla="val 29727"/>
            <a:gd name="adj2" fmla="val 0"/>
          </a:avLst>
        </a:prstGeom>
        <a:solidFill>
          <a:schemeClr val="bg1">
            <a:lumMod val="95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7E038332-00DC-4563-A848-911537264CC5}">
      <dsp:nvSpPr>
        <dsp:cNvPr id="0" name=""/>
        <dsp:cNvSpPr/>
      </dsp:nvSpPr>
      <dsp:spPr>
        <a:xfrm>
          <a:off x="4424456" y="748984"/>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65ED4640-A861-41FE-AA07-BF6B9493CAB6}">
      <dsp:nvSpPr>
        <dsp:cNvPr id="0" name=""/>
        <dsp:cNvSpPr/>
      </dsp:nvSpPr>
      <dsp:spPr>
        <a:xfrm>
          <a:off x="3473831" y="2708735"/>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data should help drive discussions to identify shared opportunities</a:t>
          </a:r>
        </a:p>
      </dsp:txBody>
      <dsp:txXfrm>
        <a:off x="3473831" y="2708735"/>
        <a:ext cx="2925000" cy="720000"/>
      </dsp:txXfrm>
    </dsp:sp>
    <dsp:sp modelId="{33687F61-6C77-433C-9E2A-251DEFF39090}">
      <dsp:nvSpPr>
        <dsp:cNvPr id="0" name=""/>
        <dsp:cNvSpPr/>
      </dsp:nvSpPr>
      <dsp:spPr>
        <a:xfrm>
          <a:off x="7481081" y="368734"/>
          <a:ext cx="1784250" cy="1784250"/>
        </a:xfrm>
        <a:prstGeom prst="round2DiagRect">
          <a:avLst>
            <a:gd name="adj1" fmla="val 29727"/>
            <a:gd name="adj2" fmla="val 0"/>
          </a:avLst>
        </a:prstGeom>
        <a:solidFill>
          <a:schemeClr val="bg1">
            <a:lumMod val="95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E783EA3A-9BBA-41B9-B950-BB6A3316849A}">
      <dsp:nvSpPr>
        <dsp:cNvPr id="0" name=""/>
        <dsp:cNvSpPr/>
      </dsp:nvSpPr>
      <dsp:spPr>
        <a:xfrm>
          <a:off x="7861331" y="748984"/>
          <a:ext cx="1023750" cy="1023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2496820-2BDB-4F36-A4A1-BE5DEB347E2C}">
      <dsp:nvSpPr>
        <dsp:cNvPr id="0" name=""/>
        <dsp:cNvSpPr/>
      </dsp:nvSpPr>
      <dsp:spPr>
        <a:xfrm>
          <a:off x="6910706" y="2708735"/>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data SHOULD </a:t>
          </a:r>
          <a:r>
            <a:rPr lang="en-US" sz="1700" kern="1200" dirty="0" err="1"/>
            <a:t>MeasurE</a:t>
          </a:r>
          <a:r>
            <a:rPr lang="en-US" sz="1700" kern="1200" dirty="0"/>
            <a:t> community impact </a:t>
          </a:r>
        </a:p>
      </dsp:txBody>
      <dsp:txXfrm>
        <a:off x="6910706" y="2708735"/>
        <a:ext cx="2925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01B91-9FFF-450D-85ED-CB8AAA5BD2F1}" type="datetimeFigureOut">
              <a:rPr lang="en-US" smtClean="0"/>
              <a:t>9/5/2018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9D893-1473-4E1D-AC8B-B8D5FBD076A8}" type="slidenum">
              <a:rPr lang="en-US" smtClean="0"/>
              <a:t>‹#›</a:t>
            </a:fld>
            <a:endParaRPr lang="en-US"/>
          </a:p>
        </p:txBody>
      </p:sp>
    </p:spTree>
    <p:extLst>
      <p:ext uri="{BB962C8B-B14F-4D97-AF65-F5344CB8AC3E}">
        <p14:creationId xmlns:p14="http://schemas.microsoft.com/office/powerpoint/2010/main" val="95247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9D893-1473-4E1D-AC8B-B8D5FBD076A8}" type="slidenum">
              <a:rPr lang="en-US" smtClean="0"/>
              <a:t>4</a:t>
            </a:fld>
            <a:endParaRPr lang="en-US"/>
          </a:p>
        </p:txBody>
      </p:sp>
    </p:spTree>
    <p:extLst>
      <p:ext uri="{BB962C8B-B14F-4D97-AF65-F5344CB8AC3E}">
        <p14:creationId xmlns:p14="http://schemas.microsoft.com/office/powerpoint/2010/main" val="1476348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9D893-1473-4E1D-AC8B-B8D5FBD076A8}" type="slidenum">
              <a:rPr lang="en-US" smtClean="0"/>
              <a:t>6</a:t>
            </a:fld>
            <a:endParaRPr lang="en-US"/>
          </a:p>
        </p:txBody>
      </p:sp>
    </p:spTree>
    <p:extLst>
      <p:ext uri="{BB962C8B-B14F-4D97-AF65-F5344CB8AC3E}">
        <p14:creationId xmlns:p14="http://schemas.microsoft.com/office/powerpoint/2010/main" val="234881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9D893-1473-4E1D-AC8B-B8D5FBD076A8}" type="slidenum">
              <a:rPr lang="en-US" smtClean="0"/>
              <a:t>11</a:t>
            </a:fld>
            <a:endParaRPr lang="en-US"/>
          </a:p>
        </p:txBody>
      </p:sp>
    </p:spTree>
    <p:extLst>
      <p:ext uri="{BB962C8B-B14F-4D97-AF65-F5344CB8AC3E}">
        <p14:creationId xmlns:p14="http://schemas.microsoft.com/office/powerpoint/2010/main" val="238789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9D893-1473-4E1D-AC8B-B8D5FBD076A8}" type="slidenum">
              <a:rPr lang="en-US" smtClean="0"/>
              <a:t>12</a:t>
            </a:fld>
            <a:endParaRPr lang="en-US"/>
          </a:p>
        </p:txBody>
      </p:sp>
    </p:spTree>
    <p:extLst>
      <p:ext uri="{BB962C8B-B14F-4D97-AF65-F5344CB8AC3E}">
        <p14:creationId xmlns:p14="http://schemas.microsoft.com/office/powerpoint/2010/main" val="340887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9D893-1473-4E1D-AC8B-B8D5FBD076A8}" type="slidenum">
              <a:rPr lang="en-US" smtClean="0"/>
              <a:t>13</a:t>
            </a:fld>
            <a:endParaRPr lang="en-US"/>
          </a:p>
        </p:txBody>
      </p:sp>
    </p:spTree>
    <p:extLst>
      <p:ext uri="{BB962C8B-B14F-4D97-AF65-F5344CB8AC3E}">
        <p14:creationId xmlns:p14="http://schemas.microsoft.com/office/powerpoint/2010/main" val="34165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04C36D-2A63-4130-A612-2E8D957FDD70}" type="datetime1">
              <a:rPr lang="en-US" smtClean="0"/>
              <a:t>9/5/2018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7F32915-262D-4E8D-96B5-353157ED842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73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7329C-40DB-4104-8069-8A7319D42B4B}"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54321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F7315-2BBB-4D3E-83B4-F0A7B86C9D62}"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5728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A74A0-9981-4010-A2C6-8ED39210BBDC}"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35463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704451-DF1D-446B-8547-C10F352A828E}"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32915-262D-4E8D-96B5-353157ED842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06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67A5E-1221-4712-9B15-16853C694AA0}"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11913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F8FE9A-9870-4E64-A72E-28E7B166AE24}" type="datetime1">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509468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5B623B-5E4A-44E0-9511-0027361E98D8}" type="datetime1">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163261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7B798-95B5-46B3-8993-77D081336DFE}" type="datetime1">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406455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DDE8FB9-60A3-4840-A0B1-BEE2986E29DF}"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70181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152FEA-94D5-4003-A599-5363FA1CD02E}"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32915-262D-4E8D-96B5-353157ED8424}" type="slidenum">
              <a:rPr lang="en-US" smtClean="0"/>
              <a:t>‹#›</a:t>
            </a:fld>
            <a:endParaRPr lang="en-US"/>
          </a:p>
        </p:txBody>
      </p:sp>
    </p:spTree>
    <p:extLst>
      <p:ext uri="{BB962C8B-B14F-4D97-AF65-F5344CB8AC3E}">
        <p14:creationId xmlns:p14="http://schemas.microsoft.com/office/powerpoint/2010/main" val="279066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E9D02A1-1686-4FA2-AA83-FDB2C3EBD2D2}" type="datetime1">
              <a:rPr lang="en-US" smtClean="0"/>
              <a:t>9/5/2018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7F32915-262D-4E8D-96B5-353157ED8424}" type="slidenum">
              <a:rPr lang="en-US" smtClean="0"/>
              <a:t>‹#›</a:t>
            </a:fld>
            <a:endParaRPr lang="en-US"/>
          </a:p>
        </p:txBody>
      </p:sp>
    </p:spTree>
    <p:extLst>
      <p:ext uri="{BB962C8B-B14F-4D97-AF65-F5344CB8AC3E}">
        <p14:creationId xmlns:p14="http://schemas.microsoft.com/office/powerpoint/2010/main" val="31897333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learimpact.com/results-based-accountability/" TargetMode="External"/><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collectiveimpactforum.org/what-collective-impact" TargetMode="External"/><Relationship Id="rId2" Type="http://schemas.openxmlformats.org/officeDocument/2006/relationships/hyperlink" Target="http://www.collaborationforimpact.com/collaborative-approaches/" TargetMode="Externa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lueprintforhealth.vermont.gov/sites/bfh/files/ACH%20FINAL%20REPORT%203.25.17.pdf" TargetMode="External"/><Relationship Id="rId2" Type="http://schemas.openxmlformats.org/officeDocument/2006/relationships/hyperlink" Target="http://www.phi.org/" TargetMode="External"/><Relationship Id="rId1" Type="http://schemas.openxmlformats.org/officeDocument/2006/relationships/slideLayout" Target="../slideLayouts/slideLayout2.xml"/><Relationship Id="rId6" Type="http://schemas.openxmlformats.org/officeDocument/2006/relationships/hyperlink" Target="https://vthealth.basecamphq.com/" TargetMode="External"/><Relationship Id="rId5" Type="http://schemas.openxmlformats.org/officeDocument/2006/relationships/hyperlink" Target="https://clearimpact.com/results-based-accountability/" TargetMode="External"/><Relationship Id="rId4" Type="http://schemas.openxmlformats.org/officeDocument/2006/relationships/hyperlink" Target="https://collectiveimpactforum.org/what-collective-impac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0492-A13C-47B0-918D-FE375D6BC173}"/>
              </a:ext>
            </a:extLst>
          </p:cNvPr>
          <p:cNvSpPr>
            <a:spLocks noGrp="1"/>
          </p:cNvSpPr>
          <p:nvPr>
            <p:ph type="ctrTitle"/>
          </p:nvPr>
        </p:nvSpPr>
        <p:spPr>
          <a:xfrm>
            <a:off x="838199" y="4525347"/>
            <a:ext cx="6801321" cy="1737360"/>
          </a:xfrm>
        </p:spPr>
        <p:txBody>
          <a:bodyPr anchor="ctr">
            <a:normAutofit fontScale="90000"/>
          </a:bodyPr>
          <a:lstStyle/>
          <a:p>
            <a:pPr algn="r"/>
            <a:r>
              <a:rPr lang="en-US" b="1"/>
              <a:t>“Vermont ACH 101”</a:t>
            </a:r>
            <a:br>
              <a:rPr lang="en-US" b="1"/>
            </a:br>
            <a:endParaRPr lang="en-US" b="1"/>
          </a:p>
        </p:txBody>
      </p:sp>
      <p:sp>
        <p:nvSpPr>
          <p:cNvPr id="3" name="Subtitle 2">
            <a:extLst>
              <a:ext uri="{FF2B5EF4-FFF2-40B4-BE49-F238E27FC236}">
                <a16:creationId xmlns:a16="http://schemas.microsoft.com/office/drawing/2014/main" id="{221B46EC-7A1F-4D0F-BE39-C355ECD37F64}"/>
              </a:ext>
            </a:extLst>
          </p:cNvPr>
          <p:cNvSpPr>
            <a:spLocks noGrp="1"/>
          </p:cNvSpPr>
          <p:nvPr>
            <p:ph type="subTitle" idx="1"/>
          </p:nvPr>
        </p:nvSpPr>
        <p:spPr>
          <a:xfrm>
            <a:off x="7961258" y="4525347"/>
            <a:ext cx="3258675" cy="1737360"/>
          </a:xfrm>
        </p:spPr>
        <p:txBody>
          <a:bodyPr anchor="ctr">
            <a:normAutofit/>
          </a:bodyPr>
          <a:lstStyle/>
          <a:p>
            <a:pPr algn="l"/>
            <a:r>
              <a:rPr lang="en-US" sz="2200" i="1" dirty="0"/>
              <a:t>Accountable Communities for Health in Vermont</a:t>
            </a:r>
          </a:p>
          <a:p>
            <a:pPr algn="l"/>
            <a:r>
              <a:rPr lang="en-US" sz="2200" i="1" dirty="0"/>
              <a:t>September 2018</a:t>
            </a:r>
          </a:p>
        </p:txBody>
      </p:sp>
    </p:spTree>
    <p:extLst>
      <p:ext uri="{BB962C8B-B14F-4D97-AF65-F5344CB8AC3E}">
        <p14:creationId xmlns:p14="http://schemas.microsoft.com/office/powerpoint/2010/main" val="2891215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9AEC-E576-486E-AFD2-AE6C0ABA468A}"/>
              </a:ext>
            </a:extLst>
          </p:cNvPr>
          <p:cNvSpPr>
            <a:spLocks noGrp="1"/>
          </p:cNvSpPr>
          <p:nvPr>
            <p:ph type="title"/>
          </p:nvPr>
        </p:nvSpPr>
        <p:spPr/>
        <p:txBody>
          <a:bodyPr>
            <a:normAutofit/>
          </a:bodyPr>
          <a:lstStyle/>
          <a:p>
            <a:r>
              <a:rPr lang="en-US" sz="4100" b="1" dirty="0"/>
              <a:t>9 Core Elements of an </a:t>
            </a:r>
            <a:br>
              <a:rPr lang="en-US" sz="4100" b="1" dirty="0"/>
            </a:br>
            <a:r>
              <a:rPr lang="en-US" sz="4100" b="1" dirty="0"/>
              <a:t>Accountable Community for Health Model</a:t>
            </a:r>
          </a:p>
        </p:txBody>
      </p:sp>
      <p:sp>
        <p:nvSpPr>
          <p:cNvPr id="18" name="Content Placeholder 2">
            <a:extLst>
              <a:ext uri="{FF2B5EF4-FFF2-40B4-BE49-F238E27FC236}">
                <a16:creationId xmlns:a16="http://schemas.microsoft.com/office/drawing/2014/main" id="{F0907B99-E119-4CFD-94D2-F82303E83921}"/>
              </a:ext>
            </a:extLst>
          </p:cNvPr>
          <p:cNvSpPr>
            <a:spLocks noGrp="1"/>
          </p:cNvSpPr>
          <p:nvPr>
            <p:ph idx="1"/>
          </p:nvPr>
        </p:nvSpPr>
        <p:spPr>
          <a:xfrm>
            <a:off x="4490977" y="2057400"/>
            <a:ext cx="6524894" cy="4038600"/>
          </a:xfrm>
        </p:spPr>
        <p:txBody>
          <a:bodyPr>
            <a:normAutofit/>
          </a:bodyPr>
          <a:lstStyle/>
          <a:p>
            <a:pPr marL="514350" indent="-514350">
              <a:buFont typeface="+mj-lt"/>
              <a:buAutoNum type="arabicPeriod"/>
            </a:pPr>
            <a:r>
              <a:rPr lang="en-US" sz="2000" b="1" dirty="0"/>
              <a:t>Mission</a:t>
            </a:r>
          </a:p>
          <a:p>
            <a:pPr marL="514350" indent="-514350">
              <a:buFont typeface="+mj-lt"/>
              <a:buAutoNum type="arabicPeriod"/>
            </a:pPr>
            <a:r>
              <a:rPr lang="en-US" sz="2000" b="1" dirty="0"/>
              <a:t>Multi-Sectoral Partnership</a:t>
            </a:r>
          </a:p>
          <a:p>
            <a:pPr marL="514350" indent="-514350">
              <a:buFont typeface="+mj-lt"/>
              <a:buAutoNum type="arabicPeriod"/>
            </a:pPr>
            <a:r>
              <a:rPr lang="en-US" sz="2000" b="1" dirty="0"/>
              <a:t>Integrator Organization</a:t>
            </a:r>
          </a:p>
          <a:p>
            <a:pPr marL="514350" indent="-514350">
              <a:buFont typeface="+mj-lt"/>
              <a:buAutoNum type="arabicPeriod"/>
            </a:pPr>
            <a:r>
              <a:rPr lang="en-US" sz="2000" b="1" dirty="0"/>
              <a:t>Governance</a:t>
            </a:r>
          </a:p>
          <a:p>
            <a:pPr marL="514350" indent="-514350">
              <a:buFont typeface="+mj-lt"/>
              <a:buAutoNum type="arabicPeriod"/>
            </a:pPr>
            <a:r>
              <a:rPr lang="en-US" sz="2000" b="1" dirty="0"/>
              <a:t>Data and Indicators</a:t>
            </a:r>
          </a:p>
          <a:p>
            <a:pPr marL="514350" indent="-514350">
              <a:buFont typeface="+mj-lt"/>
              <a:buAutoNum type="arabicPeriod"/>
            </a:pPr>
            <a:r>
              <a:rPr lang="en-US" sz="2000" b="1" dirty="0"/>
              <a:t>Strategy and Implementation</a:t>
            </a:r>
          </a:p>
          <a:p>
            <a:pPr marL="514350" indent="-514350">
              <a:buFont typeface="+mj-lt"/>
              <a:buAutoNum type="arabicPeriod"/>
            </a:pPr>
            <a:r>
              <a:rPr lang="en-US" sz="2000" b="1" dirty="0"/>
              <a:t>Community Member Engagement</a:t>
            </a:r>
          </a:p>
          <a:p>
            <a:pPr marL="514350" indent="-514350">
              <a:buFont typeface="+mj-lt"/>
              <a:buAutoNum type="arabicPeriod"/>
            </a:pPr>
            <a:r>
              <a:rPr lang="en-US" sz="2000" b="1" dirty="0"/>
              <a:t>Communications</a:t>
            </a:r>
          </a:p>
          <a:p>
            <a:pPr marL="514350" indent="-514350">
              <a:buFont typeface="+mj-lt"/>
              <a:buAutoNum type="arabicPeriod"/>
            </a:pPr>
            <a:r>
              <a:rPr lang="en-US" sz="2000" b="1" dirty="0"/>
              <a:t>Sustainable Funding</a:t>
            </a:r>
          </a:p>
        </p:txBody>
      </p:sp>
      <p:pic>
        <p:nvPicPr>
          <p:cNvPr id="7" name="Graphic 6" descr="Users">
            <a:extLst>
              <a:ext uri="{FF2B5EF4-FFF2-40B4-BE49-F238E27FC236}">
                <a16:creationId xmlns:a16="http://schemas.microsoft.com/office/drawing/2014/main" id="{510E3E64-3795-4133-9AFB-0F6C49D5BB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6621" y="2093789"/>
            <a:ext cx="2896569" cy="2896569"/>
          </a:xfrm>
          <a:prstGeom prst="rect">
            <a:avLst/>
          </a:prstGeom>
        </p:spPr>
      </p:pic>
      <p:sp>
        <p:nvSpPr>
          <p:cNvPr id="3" name="Slide Number Placeholder 2">
            <a:extLst>
              <a:ext uri="{FF2B5EF4-FFF2-40B4-BE49-F238E27FC236}">
                <a16:creationId xmlns:a16="http://schemas.microsoft.com/office/drawing/2014/main" id="{F57E0A0B-5A06-4AFE-A950-B2BBCB43E7F5}"/>
              </a:ext>
            </a:extLst>
          </p:cNvPr>
          <p:cNvSpPr>
            <a:spLocks noGrp="1"/>
          </p:cNvSpPr>
          <p:nvPr>
            <p:ph type="sldNum" sz="quarter" idx="12"/>
          </p:nvPr>
        </p:nvSpPr>
        <p:spPr/>
        <p:txBody>
          <a:bodyPr/>
          <a:lstStyle/>
          <a:p>
            <a:fld id="{F7F32915-262D-4E8D-96B5-353157ED8424}" type="slidenum">
              <a:rPr lang="en-US" smtClean="0"/>
              <a:t>10</a:t>
            </a:fld>
            <a:endParaRPr lang="en-US"/>
          </a:p>
        </p:txBody>
      </p:sp>
    </p:spTree>
    <p:extLst>
      <p:ext uri="{BB962C8B-B14F-4D97-AF65-F5344CB8AC3E}">
        <p14:creationId xmlns:p14="http://schemas.microsoft.com/office/powerpoint/2010/main" val="305653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96D1-43B9-460E-A833-82BC14D12940}"/>
              </a:ext>
            </a:extLst>
          </p:cNvPr>
          <p:cNvSpPr>
            <a:spLocks noGrp="1"/>
          </p:cNvSpPr>
          <p:nvPr>
            <p:ph type="title"/>
          </p:nvPr>
        </p:nvSpPr>
        <p:spPr>
          <a:xfrm>
            <a:off x="958496" y="341907"/>
            <a:ext cx="10515600" cy="485030"/>
          </a:xfrm>
          <a:ln>
            <a:noFill/>
          </a:ln>
        </p:spPr>
        <p:txBody>
          <a:bodyPr>
            <a:normAutofit fontScale="90000"/>
          </a:bodyPr>
          <a:lstStyle/>
          <a:p>
            <a:pPr algn="ctr"/>
            <a:r>
              <a:rPr lang="en-US" dirty="0"/>
              <a:t>ACH: 9 core elements</a:t>
            </a:r>
          </a:p>
        </p:txBody>
      </p:sp>
      <p:sp>
        <p:nvSpPr>
          <p:cNvPr id="5" name="TextBox 4">
            <a:extLst>
              <a:ext uri="{FF2B5EF4-FFF2-40B4-BE49-F238E27FC236}">
                <a16:creationId xmlns:a16="http://schemas.microsoft.com/office/drawing/2014/main" id="{546912CA-F5B3-4BCA-BE29-B302309C356A}"/>
              </a:ext>
            </a:extLst>
          </p:cNvPr>
          <p:cNvSpPr txBox="1"/>
          <p:nvPr/>
        </p:nvSpPr>
        <p:spPr>
          <a:xfrm>
            <a:off x="310127" y="6246787"/>
            <a:ext cx="10724160" cy="261610"/>
          </a:xfrm>
          <a:prstGeom prst="rect">
            <a:avLst/>
          </a:prstGeom>
          <a:noFill/>
          <a:ln>
            <a:noFill/>
          </a:ln>
        </p:spPr>
        <p:txBody>
          <a:bodyPr wrap="square" rtlCol="0">
            <a:spAutoFit/>
          </a:bodyPr>
          <a:lstStyle/>
          <a:p>
            <a:r>
              <a:rPr lang="en-US" sz="1100" dirty="0"/>
              <a:t>For more information go to: http://healthcareinnovation.vermont.gov/sites/hcinnovation/files/Pop_Health/VT%20ACH%20Opportunities%20and%20 Recommendations.pdf </a:t>
            </a:r>
          </a:p>
        </p:txBody>
      </p:sp>
      <p:sp>
        <p:nvSpPr>
          <p:cNvPr id="3" name="Slide Number Placeholder 2">
            <a:extLst>
              <a:ext uri="{FF2B5EF4-FFF2-40B4-BE49-F238E27FC236}">
                <a16:creationId xmlns:a16="http://schemas.microsoft.com/office/drawing/2014/main" id="{B20A93C0-879F-45C6-B03C-AB1128EB8A17}"/>
              </a:ext>
            </a:extLst>
          </p:cNvPr>
          <p:cNvSpPr>
            <a:spLocks noGrp="1"/>
          </p:cNvSpPr>
          <p:nvPr>
            <p:ph type="sldNum" sz="quarter" idx="12"/>
          </p:nvPr>
        </p:nvSpPr>
        <p:spPr>
          <a:xfrm>
            <a:off x="11549505" y="6195030"/>
            <a:ext cx="332368" cy="365125"/>
          </a:xfrm>
        </p:spPr>
        <p:txBody>
          <a:bodyPr/>
          <a:lstStyle/>
          <a:p>
            <a:fld id="{F7F32915-262D-4E8D-96B5-353157ED8424}" type="slidenum">
              <a:rPr lang="en-US" smtClean="0"/>
              <a:t>11</a:t>
            </a:fld>
            <a:endParaRPr lang="en-US" dirty="0"/>
          </a:p>
        </p:txBody>
      </p:sp>
      <p:sp>
        <p:nvSpPr>
          <p:cNvPr id="7" name="Content Placeholder 6">
            <a:extLst>
              <a:ext uri="{FF2B5EF4-FFF2-40B4-BE49-F238E27FC236}">
                <a16:creationId xmlns:a16="http://schemas.microsoft.com/office/drawing/2014/main" id="{65420E41-1264-4A88-AF0B-DE7219DFD204}"/>
              </a:ext>
            </a:extLst>
          </p:cNvPr>
          <p:cNvSpPr>
            <a:spLocks noGrp="1"/>
          </p:cNvSpPr>
          <p:nvPr>
            <p:ph idx="1"/>
          </p:nvPr>
        </p:nvSpPr>
        <p:spPr>
          <a:xfrm>
            <a:off x="1143000" y="938893"/>
            <a:ext cx="9872871" cy="5157107"/>
          </a:xfrm>
        </p:spPr>
        <p:txBody>
          <a:bodyPr>
            <a:normAutofit fontScale="85000" lnSpcReduction="20000"/>
          </a:bodyPr>
          <a:lstStyle/>
          <a:p>
            <a:pPr marL="502920" lvl="0" indent="-457200">
              <a:buFont typeface="+mj-lt"/>
              <a:buAutoNum type="arabicPeriod"/>
            </a:pPr>
            <a:r>
              <a:rPr lang="en-US" b="1" dirty="0">
                <a:solidFill>
                  <a:schemeClr val="accent1">
                    <a:lumMod val="75000"/>
                  </a:schemeClr>
                </a:solidFill>
              </a:rPr>
              <a:t>Mission</a:t>
            </a:r>
            <a:r>
              <a:rPr lang="en-US" b="1" dirty="0"/>
              <a:t> </a:t>
            </a:r>
            <a:r>
              <a:rPr lang="en-US" dirty="0"/>
              <a:t>– A shared vision is an agreed understanding of the problems being solved, and states what the ACH membership wants to achieve together. This acts as a critical foundation for guiding the ACH mission and goals. An effective ACH mission statement provides an organizing framework for the work. A strong mission defines the work as pertaining to the entire geographic population of the ACH’s region; articulates the ACH’s role addressing the social, economic, and physical environmental factors that shape health; and makes health equity an explicit   aim.</a:t>
            </a:r>
          </a:p>
          <a:p>
            <a:pPr marL="502920" lvl="0" indent="-457200">
              <a:buFont typeface="+mj-lt"/>
              <a:buAutoNum type="arabicPeriod"/>
            </a:pPr>
            <a:r>
              <a:rPr lang="en-US" b="1" dirty="0">
                <a:solidFill>
                  <a:schemeClr val="accent1">
                    <a:lumMod val="75000"/>
                  </a:schemeClr>
                </a:solidFill>
              </a:rPr>
              <a:t>Multi-Sectoral Partnership </a:t>
            </a:r>
            <a:r>
              <a:rPr lang="en-US" dirty="0"/>
              <a:t>– An ACH comprises a structured, cross-sectoral alliance of healthcare, public health, community members, and other organizations that impact health in its region. Partners should include the breadth of organizations that are able to assist it fulfill its charge of implementing comprehensive efforts to improve the health of the entire population in its defined geographic area. The cross-sector partnership should include champion leaders – both individuals and organizations among the core entities of an ACH – who can ensure work continues to move forward.</a:t>
            </a:r>
          </a:p>
          <a:p>
            <a:pPr marL="502920" lvl="0" indent="-457200">
              <a:buFont typeface="+mj-lt"/>
              <a:buAutoNum type="arabicPeriod"/>
            </a:pPr>
            <a:r>
              <a:rPr lang="en-US" b="1" dirty="0">
                <a:solidFill>
                  <a:schemeClr val="accent1">
                    <a:lumMod val="75000"/>
                  </a:schemeClr>
                </a:solidFill>
              </a:rPr>
              <a:t>Integrator Organization</a:t>
            </a:r>
            <a:r>
              <a:rPr lang="en-US" b="1" dirty="0"/>
              <a:t> </a:t>
            </a:r>
            <a:r>
              <a:rPr lang="en-US" dirty="0"/>
              <a:t>– To maximize the effectiveness of the multi-sectoral partnership, it is essential for the ACH to have an integrator organization. The integrator helps to carry the shared vision, mission and goals towards the creation of an integrated system for health and wellbeing in their geographic area and is built on the trust amongst collaborative partners. Key activities of an ACH include: coordinate services, members and other activities; convene partners and community members; business and budget management; data collection, analysis, and evaluation; facilitating agreements; recruit new partners; shepherd the planning, implementation, and improvement efforts of collaborative work; and build responsibility for many of these elements among collaborative   members.</a:t>
            </a:r>
          </a:p>
          <a:p>
            <a:pPr marL="45720" indent="0">
              <a:buNone/>
            </a:pPr>
            <a:endParaRPr lang="en-US" dirty="0"/>
          </a:p>
        </p:txBody>
      </p:sp>
    </p:spTree>
    <p:extLst>
      <p:ext uri="{BB962C8B-B14F-4D97-AF65-F5344CB8AC3E}">
        <p14:creationId xmlns:p14="http://schemas.microsoft.com/office/powerpoint/2010/main" val="1143703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96D1-43B9-460E-A833-82BC14D12940}"/>
              </a:ext>
            </a:extLst>
          </p:cNvPr>
          <p:cNvSpPr>
            <a:spLocks noGrp="1"/>
          </p:cNvSpPr>
          <p:nvPr>
            <p:ph type="title"/>
          </p:nvPr>
        </p:nvSpPr>
        <p:spPr>
          <a:xfrm>
            <a:off x="958496" y="341907"/>
            <a:ext cx="10515600" cy="485030"/>
          </a:xfrm>
          <a:ln>
            <a:noFill/>
          </a:ln>
        </p:spPr>
        <p:txBody>
          <a:bodyPr>
            <a:normAutofit fontScale="90000"/>
          </a:bodyPr>
          <a:lstStyle/>
          <a:p>
            <a:pPr algn="ctr"/>
            <a:r>
              <a:rPr lang="en-US" dirty="0"/>
              <a:t>ACH: 9 core elements</a:t>
            </a:r>
          </a:p>
        </p:txBody>
      </p:sp>
      <p:sp>
        <p:nvSpPr>
          <p:cNvPr id="3" name="Slide Number Placeholder 2">
            <a:extLst>
              <a:ext uri="{FF2B5EF4-FFF2-40B4-BE49-F238E27FC236}">
                <a16:creationId xmlns:a16="http://schemas.microsoft.com/office/drawing/2014/main" id="{3908B4E2-8E31-493E-A7C1-E70D508CAE1A}"/>
              </a:ext>
            </a:extLst>
          </p:cNvPr>
          <p:cNvSpPr>
            <a:spLocks noGrp="1"/>
          </p:cNvSpPr>
          <p:nvPr>
            <p:ph type="sldNum" sz="quarter" idx="12"/>
          </p:nvPr>
        </p:nvSpPr>
        <p:spPr/>
        <p:txBody>
          <a:bodyPr/>
          <a:lstStyle/>
          <a:p>
            <a:fld id="{F7F32915-262D-4E8D-96B5-353157ED8424}" type="slidenum">
              <a:rPr lang="en-US" smtClean="0"/>
              <a:t>12</a:t>
            </a:fld>
            <a:endParaRPr lang="en-US"/>
          </a:p>
        </p:txBody>
      </p:sp>
      <p:sp>
        <p:nvSpPr>
          <p:cNvPr id="5" name="Content Placeholder 4">
            <a:extLst>
              <a:ext uri="{FF2B5EF4-FFF2-40B4-BE49-F238E27FC236}">
                <a16:creationId xmlns:a16="http://schemas.microsoft.com/office/drawing/2014/main" id="{BBD329E1-61DE-41B7-A356-C57DB44AD722}"/>
              </a:ext>
            </a:extLst>
          </p:cNvPr>
          <p:cNvSpPr>
            <a:spLocks noGrp="1"/>
          </p:cNvSpPr>
          <p:nvPr>
            <p:ph idx="1"/>
          </p:nvPr>
        </p:nvSpPr>
        <p:spPr>
          <a:xfrm>
            <a:off x="865415" y="1209665"/>
            <a:ext cx="9872871" cy="5593529"/>
          </a:xfrm>
        </p:spPr>
        <p:txBody>
          <a:bodyPr>
            <a:normAutofit fontScale="85000" lnSpcReduction="20000"/>
          </a:bodyPr>
          <a:lstStyle/>
          <a:p>
            <a:pPr marL="502920" lvl="0" indent="-457200">
              <a:buFont typeface="+mj-lt"/>
              <a:buAutoNum type="arabicPeriod" startAt="4"/>
            </a:pPr>
            <a:r>
              <a:rPr lang="en-US" b="1" dirty="0">
                <a:solidFill>
                  <a:schemeClr val="accent1">
                    <a:lumMod val="75000"/>
                  </a:schemeClr>
                </a:solidFill>
              </a:rPr>
              <a:t>Governance</a:t>
            </a:r>
            <a:r>
              <a:rPr lang="en-US" b="1" dirty="0"/>
              <a:t> </a:t>
            </a:r>
            <a:r>
              <a:rPr lang="en-US" dirty="0"/>
              <a:t>– An ACH is managed through a governance structure that articulates the process for decision- making and outlines the roles and responsibilities of the integrator organization, the steering committee (or other decision-making body), and other collaborative structures or partners. The governance structure should include a diverse representation of stakeholders, including decision-makers, experts, community members, and leaders from the variety of community organizations that impact health in the region.</a:t>
            </a:r>
          </a:p>
          <a:p>
            <a:pPr marL="502920" indent="-457200">
              <a:buFont typeface="+mj-lt"/>
              <a:buAutoNum type="arabicPeriod" startAt="4"/>
            </a:pPr>
            <a:r>
              <a:rPr lang="en-US" b="1" dirty="0">
                <a:solidFill>
                  <a:schemeClr val="accent1">
                    <a:lumMod val="75000"/>
                  </a:schemeClr>
                </a:solidFill>
              </a:rPr>
              <a:t>Data and Indicators </a:t>
            </a:r>
            <a:r>
              <a:rPr lang="en-US" dirty="0"/>
              <a:t>– An ACH utilizes many different data sources, including health data, sociodemographic data, and data on community conditions related to health (such as affordable housing, food access, or walkability) to inform community assessment and planning, and to measure impact over time. It encourages data sharing and analysis by partners to inform these activities. Equally important, an ACH seeks out the perspectives of residents, health and human service providers, and other partners to augment and interpret quantitative data. Data should also include measurement of the effectiveness of the ACH operations and the value they bring to improved health in their region and across the state.</a:t>
            </a:r>
          </a:p>
          <a:p>
            <a:pPr marL="502920" indent="-457200">
              <a:buFont typeface="+mj-lt"/>
              <a:buAutoNum type="arabicPeriod" startAt="4"/>
            </a:pPr>
            <a:r>
              <a:rPr lang="en-US" b="1" dirty="0">
                <a:solidFill>
                  <a:schemeClr val="accent1">
                    <a:lumMod val="75000"/>
                  </a:schemeClr>
                </a:solidFill>
              </a:rPr>
              <a:t>Strategy and Implementation</a:t>
            </a:r>
            <a:r>
              <a:rPr lang="en-US" b="1" dirty="0"/>
              <a:t> </a:t>
            </a:r>
            <a:r>
              <a:rPr lang="en-US" dirty="0"/>
              <a:t>– An ACH is guided by an overarching strategic framework and implementation plan that reflects a cross-sector approach to health improvement and the commitment by its partners to support implementation. The process for developing this framework includes a prevention analysis that identifies community conditions that shape illnesses and injuries across the community. A comprehensive strategic set of mutually reinforcing interventions should minimally address clinical services, community-based prevention, linkages between community and clinical services, and policy and systems change. The implementation plan should include specific commitments from health care, local government, business, and nonprofit partners to carry out elements of the plan.</a:t>
            </a:r>
          </a:p>
          <a:p>
            <a:pPr marL="45720" indent="0">
              <a:buNone/>
            </a:pPr>
            <a:r>
              <a:rPr lang="en-US" dirty="0"/>
              <a:t> </a:t>
            </a:r>
          </a:p>
          <a:p>
            <a:endParaRPr lang="en-US" dirty="0"/>
          </a:p>
        </p:txBody>
      </p:sp>
    </p:spTree>
    <p:extLst>
      <p:ext uri="{BB962C8B-B14F-4D97-AF65-F5344CB8AC3E}">
        <p14:creationId xmlns:p14="http://schemas.microsoft.com/office/powerpoint/2010/main" val="871965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96D1-43B9-460E-A833-82BC14D12940}"/>
              </a:ext>
            </a:extLst>
          </p:cNvPr>
          <p:cNvSpPr>
            <a:spLocks noGrp="1"/>
          </p:cNvSpPr>
          <p:nvPr>
            <p:ph type="title"/>
          </p:nvPr>
        </p:nvSpPr>
        <p:spPr>
          <a:xfrm>
            <a:off x="958496" y="341906"/>
            <a:ext cx="10515600" cy="582653"/>
          </a:xfrm>
          <a:ln>
            <a:noFill/>
          </a:ln>
        </p:spPr>
        <p:txBody>
          <a:bodyPr>
            <a:normAutofit fontScale="90000"/>
          </a:bodyPr>
          <a:lstStyle/>
          <a:p>
            <a:pPr algn="ctr"/>
            <a:r>
              <a:rPr lang="en-US" dirty="0"/>
              <a:t>ACH: 9 core elements</a:t>
            </a:r>
          </a:p>
        </p:txBody>
      </p:sp>
      <p:sp>
        <p:nvSpPr>
          <p:cNvPr id="3" name="Slide Number Placeholder 2">
            <a:extLst>
              <a:ext uri="{FF2B5EF4-FFF2-40B4-BE49-F238E27FC236}">
                <a16:creationId xmlns:a16="http://schemas.microsoft.com/office/drawing/2014/main" id="{93A0EEF0-A0A0-4F79-B7AD-48F41B66221F}"/>
              </a:ext>
            </a:extLst>
          </p:cNvPr>
          <p:cNvSpPr>
            <a:spLocks noGrp="1"/>
          </p:cNvSpPr>
          <p:nvPr>
            <p:ph type="sldNum" sz="quarter" idx="12"/>
          </p:nvPr>
        </p:nvSpPr>
        <p:spPr/>
        <p:txBody>
          <a:bodyPr/>
          <a:lstStyle/>
          <a:p>
            <a:fld id="{F7F32915-262D-4E8D-96B5-353157ED8424}" type="slidenum">
              <a:rPr lang="en-US" smtClean="0"/>
              <a:t>13</a:t>
            </a:fld>
            <a:endParaRPr lang="en-US"/>
          </a:p>
        </p:txBody>
      </p:sp>
      <p:sp>
        <p:nvSpPr>
          <p:cNvPr id="6" name="Content Placeholder 5">
            <a:extLst>
              <a:ext uri="{FF2B5EF4-FFF2-40B4-BE49-F238E27FC236}">
                <a16:creationId xmlns:a16="http://schemas.microsoft.com/office/drawing/2014/main" id="{74530C85-0692-4C63-9125-6A939B4E7DA9}"/>
              </a:ext>
            </a:extLst>
          </p:cNvPr>
          <p:cNvSpPr>
            <a:spLocks noGrp="1"/>
          </p:cNvSpPr>
          <p:nvPr>
            <p:ph idx="1"/>
          </p:nvPr>
        </p:nvSpPr>
        <p:spPr>
          <a:xfrm>
            <a:off x="701320" y="1314450"/>
            <a:ext cx="10964636" cy="5788479"/>
          </a:xfrm>
        </p:spPr>
        <p:txBody>
          <a:bodyPr>
            <a:normAutofit fontScale="55000" lnSpcReduction="20000"/>
          </a:bodyPr>
          <a:lstStyle/>
          <a:p>
            <a:pPr marL="502920" indent="-457200">
              <a:buFont typeface="+mj-lt"/>
              <a:buAutoNum type="arabicPeriod" startAt="7"/>
            </a:pPr>
            <a:r>
              <a:rPr lang="en-US" sz="3500" b="1" dirty="0">
                <a:solidFill>
                  <a:schemeClr val="accent1">
                    <a:lumMod val="75000"/>
                  </a:schemeClr>
                </a:solidFill>
              </a:rPr>
              <a:t>Community Member Engagement </a:t>
            </a:r>
            <a:r>
              <a:rPr lang="en-US" sz="3500" dirty="0"/>
              <a:t>– Authentic community engagement is a well-recognized best practice in the field of community health and requires commitment from the highest levels, designated staff, and commensurate resources to ensure effective integration into ACH processes and systems. The ACH should demonstrate and  facilitate meaningful community engagement, creating opportunities to harness residents’ own power in identifying   and addressing challenges, while also creating leadership for and buy-in of the work in a manner that acknowledges and builds upon existing community assets and strengths. ACH sites should strongly consider the inclusion of community members in roles such as: ACH governance structures, resource allocation decisions, regional community health improvement plans, and leadership roles and  training.</a:t>
            </a:r>
          </a:p>
          <a:p>
            <a:pPr marL="502920" lvl="0" indent="-457200">
              <a:buFont typeface="+mj-lt"/>
              <a:buAutoNum type="arabicPeriod" startAt="7"/>
            </a:pPr>
            <a:r>
              <a:rPr lang="en-US" sz="3500" b="1" dirty="0">
                <a:solidFill>
                  <a:schemeClr val="accent1">
                    <a:lumMod val="75000"/>
                  </a:schemeClr>
                </a:solidFill>
              </a:rPr>
              <a:t>Communications</a:t>
            </a:r>
            <a:r>
              <a:rPr lang="en-US" sz="3500" b="1" dirty="0"/>
              <a:t> </a:t>
            </a:r>
            <a:r>
              <a:rPr lang="en-US" sz="3500" dirty="0"/>
              <a:t>– An ACH employs communications platforms and methods to engage community members and partners, build momentum, increase relevancy and participation among its partners, recruit new members, attract  grant investment to support its work, and share successes and challenges with others. Communications is also a key tool for framing solutions in terms of community environments and comprehensive  strategies.</a:t>
            </a:r>
          </a:p>
          <a:p>
            <a:pPr marL="502920" lvl="0" indent="-457200">
              <a:buFont typeface="+mj-lt"/>
              <a:buAutoNum type="arabicPeriod" startAt="7"/>
            </a:pPr>
            <a:r>
              <a:rPr lang="en-US" sz="3500" b="1" dirty="0">
                <a:solidFill>
                  <a:schemeClr val="accent1">
                    <a:lumMod val="75000"/>
                  </a:schemeClr>
                </a:solidFill>
              </a:rPr>
              <a:t>Sustainable Financing </a:t>
            </a:r>
            <a:r>
              <a:rPr lang="en-US" sz="3500" dirty="0"/>
              <a:t>– An ACH requires resources to support both its integrator function and ACH implementation work across ACH partners. An ACH should strive to build a diverse funding portfolio, making use of existing and new funding sources that advance broad community goals. The ACH should have demonstrated capacity to manage the fiscal operations of their organization, including the collaborative development and implementation of a sustainability plan, and the articulation of the value their collective actions have contributed  to their community. It is imperative that the ACH operate in a fiscally transparent manner to maintain trust and accountability to the community.</a:t>
            </a:r>
          </a:p>
          <a:p>
            <a:pPr marL="45720" indent="0">
              <a:buNone/>
            </a:pPr>
            <a:r>
              <a:rPr lang="en-US" sz="2500" dirty="0"/>
              <a:t> </a:t>
            </a:r>
          </a:p>
          <a:p>
            <a:endParaRPr lang="en-US" dirty="0"/>
          </a:p>
        </p:txBody>
      </p:sp>
    </p:spTree>
    <p:extLst>
      <p:ext uri="{BB962C8B-B14F-4D97-AF65-F5344CB8AC3E}">
        <p14:creationId xmlns:p14="http://schemas.microsoft.com/office/powerpoint/2010/main" val="41705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BFA-7F24-46F8-8F2F-3639740E8C23}"/>
              </a:ext>
            </a:extLst>
          </p:cNvPr>
          <p:cNvSpPr>
            <a:spLocks noGrp="1"/>
          </p:cNvSpPr>
          <p:nvPr>
            <p:ph type="title"/>
          </p:nvPr>
        </p:nvSpPr>
        <p:spPr/>
        <p:txBody>
          <a:bodyPr>
            <a:normAutofit/>
          </a:bodyPr>
          <a:lstStyle/>
          <a:p>
            <a:r>
              <a:rPr lang="en-US" b="1"/>
              <a:t>How this work supports the triple aim</a:t>
            </a:r>
          </a:p>
        </p:txBody>
      </p:sp>
      <p:sp>
        <p:nvSpPr>
          <p:cNvPr id="3" name="Content Placeholder 2">
            <a:extLst>
              <a:ext uri="{FF2B5EF4-FFF2-40B4-BE49-F238E27FC236}">
                <a16:creationId xmlns:a16="http://schemas.microsoft.com/office/drawing/2014/main" id="{C5DC5EF9-487E-42BD-AFEF-97BBF247B2F5}"/>
              </a:ext>
            </a:extLst>
          </p:cNvPr>
          <p:cNvSpPr>
            <a:spLocks noGrp="1"/>
          </p:cNvSpPr>
          <p:nvPr>
            <p:ph idx="1"/>
          </p:nvPr>
        </p:nvSpPr>
        <p:spPr>
          <a:xfrm>
            <a:off x="4490977" y="1688123"/>
            <a:ext cx="6524894" cy="4797083"/>
          </a:xfrm>
        </p:spPr>
        <p:txBody>
          <a:bodyPr>
            <a:normAutofit lnSpcReduction="10000"/>
          </a:bodyPr>
          <a:lstStyle/>
          <a:p>
            <a:endParaRPr lang="en-US" sz="2000" dirty="0"/>
          </a:p>
          <a:p>
            <a:r>
              <a:rPr lang="en-US" sz="2400" dirty="0"/>
              <a:t>Better integration across sectors </a:t>
            </a:r>
          </a:p>
          <a:p>
            <a:r>
              <a:rPr lang="en-US" sz="2400" dirty="0"/>
              <a:t>Natural framework to support improved care coordination</a:t>
            </a:r>
          </a:p>
          <a:p>
            <a:r>
              <a:rPr lang="en-US" sz="2400" dirty="0"/>
              <a:t>Moving beyond siloed approach to care</a:t>
            </a:r>
          </a:p>
          <a:p>
            <a:r>
              <a:rPr lang="en-US" sz="2400" dirty="0"/>
              <a:t>Only 10% - 20% of health outcomes impacted by what happens in the clinical setting – must focus on other influencers</a:t>
            </a:r>
          </a:p>
          <a:p>
            <a:r>
              <a:rPr lang="en-US" sz="2400" dirty="0"/>
              <a:t>Leverage cross-sector opportunities &amp; funding</a:t>
            </a:r>
          </a:p>
          <a:p>
            <a:r>
              <a:rPr lang="en-US" sz="2400" dirty="0"/>
              <a:t>Cross-sector benefits that extend beyond health</a:t>
            </a:r>
          </a:p>
          <a:p>
            <a:r>
              <a:rPr lang="en-US" sz="2400" dirty="0"/>
              <a:t>Supports holistic approach </a:t>
            </a:r>
          </a:p>
          <a:p>
            <a:endParaRPr lang="en-US" sz="2000" dirty="0"/>
          </a:p>
          <a:p>
            <a:endParaRPr lang="en-US" sz="2000" dirty="0"/>
          </a:p>
          <a:p>
            <a:endParaRPr lang="en-US" sz="2000" dirty="0"/>
          </a:p>
        </p:txBody>
      </p:sp>
      <p:pic>
        <p:nvPicPr>
          <p:cNvPr id="7" name="Graphic 6" descr="Checkmark">
            <a:extLst>
              <a:ext uri="{FF2B5EF4-FFF2-40B4-BE49-F238E27FC236}">
                <a16:creationId xmlns:a16="http://schemas.microsoft.com/office/drawing/2014/main" id="{807E4567-7E91-4F3C-A38B-1D7F7442CC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6621" y="2093789"/>
            <a:ext cx="2896569" cy="2896569"/>
          </a:xfrm>
          <a:prstGeom prst="rect">
            <a:avLst/>
          </a:prstGeom>
        </p:spPr>
      </p:pic>
      <p:sp>
        <p:nvSpPr>
          <p:cNvPr id="4" name="Slide Number Placeholder 3">
            <a:extLst>
              <a:ext uri="{FF2B5EF4-FFF2-40B4-BE49-F238E27FC236}">
                <a16:creationId xmlns:a16="http://schemas.microsoft.com/office/drawing/2014/main" id="{7674FA25-A884-4904-9DA5-704C281AFA1B}"/>
              </a:ext>
            </a:extLst>
          </p:cNvPr>
          <p:cNvSpPr>
            <a:spLocks noGrp="1"/>
          </p:cNvSpPr>
          <p:nvPr>
            <p:ph type="sldNum" sz="quarter" idx="12"/>
          </p:nvPr>
        </p:nvSpPr>
        <p:spPr/>
        <p:txBody>
          <a:bodyPr/>
          <a:lstStyle/>
          <a:p>
            <a:fld id="{F7F32915-262D-4E8D-96B5-353157ED8424}" type="slidenum">
              <a:rPr lang="en-US" smtClean="0"/>
              <a:t>14</a:t>
            </a:fld>
            <a:endParaRPr lang="en-US"/>
          </a:p>
        </p:txBody>
      </p:sp>
    </p:spTree>
    <p:extLst>
      <p:ext uri="{BB962C8B-B14F-4D97-AF65-F5344CB8AC3E}">
        <p14:creationId xmlns:p14="http://schemas.microsoft.com/office/powerpoint/2010/main" val="222724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F0D08-4916-42AB-B6BB-9AF681289572}"/>
              </a:ext>
            </a:extLst>
          </p:cNvPr>
          <p:cNvSpPr>
            <a:spLocks noGrp="1"/>
          </p:cNvSpPr>
          <p:nvPr>
            <p:ph type="title"/>
          </p:nvPr>
        </p:nvSpPr>
        <p:spPr>
          <a:xfrm>
            <a:off x="5781040" y="609600"/>
            <a:ext cx="5690108" cy="1356360"/>
          </a:xfrm>
        </p:spPr>
        <p:txBody>
          <a:bodyPr vert="horz" lIns="91440" tIns="45720" rIns="91440" bIns="45720" rtlCol="0" anchor="ctr">
            <a:noAutofit/>
          </a:bodyPr>
          <a:lstStyle/>
          <a:p>
            <a:r>
              <a:rPr lang="en-US" sz="3400" b="1" dirty="0"/>
              <a:t>Informing Framework One:</a:t>
            </a:r>
            <a:br>
              <a:rPr lang="en-US" sz="3400" b="1" dirty="0"/>
            </a:br>
            <a:r>
              <a:rPr lang="en-US" sz="3400" b="1" dirty="0"/>
              <a:t>Results Based Accountability (RBA)</a:t>
            </a:r>
          </a:p>
        </p:txBody>
      </p:sp>
      <p:sp>
        <p:nvSpPr>
          <p:cNvPr id="3" name="Content Placeholder 2">
            <a:extLst>
              <a:ext uri="{FF2B5EF4-FFF2-40B4-BE49-F238E27FC236}">
                <a16:creationId xmlns:a16="http://schemas.microsoft.com/office/drawing/2014/main" id="{31E96F82-2BCD-453C-A406-DC55401B390D}"/>
              </a:ext>
            </a:extLst>
          </p:cNvPr>
          <p:cNvSpPr>
            <a:spLocks noGrp="1"/>
          </p:cNvSpPr>
          <p:nvPr>
            <p:ph sz="half" idx="1"/>
          </p:nvPr>
        </p:nvSpPr>
        <p:spPr>
          <a:xfrm>
            <a:off x="6106704" y="2220934"/>
            <a:ext cx="5364444" cy="4392637"/>
          </a:xfrm>
        </p:spPr>
        <p:txBody>
          <a:bodyPr vert="horz" lIns="91440" tIns="45720" rIns="91440" bIns="45720" rtlCol="0">
            <a:normAutofit lnSpcReduction="10000"/>
          </a:bodyPr>
          <a:lstStyle/>
          <a:p>
            <a:r>
              <a:rPr lang="en-US" sz="2800" dirty="0"/>
              <a:t>Community impact focuses on the conditions of well-being for children, families and communities that a group of leaders are working to improve. For example: “Residents with good jobs,” “Children ready for school,” or “A safe and clean neighborhood”. In RBA, these conditions of well-being are referred to as results or outcomes.</a:t>
            </a:r>
          </a:p>
        </p:txBody>
      </p:sp>
      <p:pic>
        <p:nvPicPr>
          <p:cNvPr id="2050" name="Picture 2" descr="Image result for results based accountability framework">
            <a:extLst>
              <a:ext uri="{FF2B5EF4-FFF2-40B4-BE49-F238E27FC236}">
                <a16:creationId xmlns:a16="http://schemas.microsoft.com/office/drawing/2014/main" id="{4E35305F-14D9-488F-85B2-3C3F3876BB8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020" y="2164081"/>
            <a:ext cx="5384780" cy="255777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535566F0-ABAD-47A9-B674-7CAC478E0B68}"/>
              </a:ext>
            </a:extLst>
          </p:cNvPr>
          <p:cNvSpPr>
            <a:spLocks noGrp="1"/>
          </p:cNvSpPr>
          <p:nvPr>
            <p:ph type="sldNum" sz="quarter" idx="12"/>
          </p:nvPr>
        </p:nvSpPr>
        <p:spPr/>
        <p:txBody>
          <a:bodyPr/>
          <a:lstStyle/>
          <a:p>
            <a:fld id="{F7F32915-262D-4E8D-96B5-353157ED8424}" type="slidenum">
              <a:rPr lang="en-US" smtClean="0"/>
              <a:t>15</a:t>
            </a:fld>
            <a:endParaRPr lang="en-US"/>
          </a:p>
        </p:txBody>
      </p:sp>
      <p:sp>
        <p:nvSpPr>
          <p:cNvPr id="5" name="TextBox 4">
            <a:extLst>
              <a:ext uri="{FF2B5EF4-FFF2-40B4-BE49-F238E27FC236}">
                <a16:creationId xmlns:a16="http://schemas.microsoft.com/office/drawing/2014/main" id="{77814B1D-D6C6-4D9E-81E9-E3B58FBA6218}"/>
              </a:ext>
            </a:extLst>
          </p:cNvPr>
          <p:cNvSpPr txBox="1"/>
          <p:nvPr/>
        </p:nvSpPr>
        <p:spPr>
          <a:xfrm>
            <a:off x="374853" y="6037058"/>
            <a:ext cx="5296450" cy="369332"/>
          </a:xfrm>
          <a:prstGeom prst="rect">
            <a:avLst/>
          </a:prstGeom>
          <a:noFill/>
        </p:spPr>
        <p:txBody>
          <a:bodyPr wrap="none" rtlCol="0">
            <a:spAutoFit/>
          </a:bodyPr>
          <a:lstStyle/>
          <a:p>
            <a:r>
              <a:rPr lang="en-US" dirty="0">
                <a:hlinkClick r:id="rId3"/>
              </a:rPr>
              <a:t>https://clearimpact.com/results-based-accountability/</a:t>
            </a:r>
            <a:endParaRPr lang="en-US" dirty="0"/>
          </a:p>
        </p:txBody>
      </p:sp>
    </p:spTree>
    <p:extLst>
      <p:ext uri="{BB962C8B-B14F-4D97-AF65-F5344CB8AC3E}">
        <p14:creationId xmlns:p14="http://schemas.microsoft.com/office/powerpoint/2010/main" val="191321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DA6F-6533-4BC3-BF67-218B5EAE58E0}"/>
              </a:ext>
            </a:extLst>
          </p:cNvPr>
          <p:cNvSpPr>
            <a:spLocks noGrp="1"/>
          </p:cNvSpPr>
          <p:nvPr>
            <p:ph type="title"/>
          </p:nvPr>
        </p:nvSpPr>
        <p:spPr>
          <a:xfrm>
            <a:off x="6106704" y="609600"/>
            <a:ext cx="5364444" cy="1356360"/>
          </a:xfrm>
        </p:spPr>
        <p:txBody>
          <a:bodyPr vert="horz" lIns="91440" tIns="45720" rIns="91440" bIns="45720" rtlCol="0" anchor="ctr">
            <a:normAutofit/>
          </a:bodyPr>
          <a:lstStyle/>
          <a:p>
            <a:r>
              <a:rPr lang="en-US" sz="3400" b="1" dirty="0"/>
              <a:t>Informing Framework Two:</a:t>
            </a:r>
            <a:br>
              <a:rPr lang="en-US" sz="3400" b="1" dirty="0"/>
            </a:br>
            <a:r>
              <a:rPr lang="en-US" sz="3400" b="1" dirty="0"/>
              <a:t>Collective Impact (CI)</a:t>
            </a:r>
          </a:p>
        </p:txBody>
      </p:sp>
      <p:sp>
        <p:nvSpPr>
          <p:cNvPr id="3" name="Content Placeholder 2">
            <a:extLst>
              <a:ext uri="{FF2B5EF4-FFF2-40B4-BE49-F238E27FC236}">
                <a16:creationId xmlns:a16="http://schemas.microsoft.com/office/drawing/2014/main" id="{AA0CD47F-2EB7-4EDF-9DA8-0206A5C78DF1}"/>
              </a:ext>
            </a:extLst>
          </p:cNvPr>
          <p:cNvSpPr>
            <a:spLocks noGrp="1"/>
          </p:cNvSpPr>
          <p:nvPr>
            <p:ph sz="half" idx="1"/>
          </p:nvPr>
        </p:nvSpPr>
        <p:spPr>
          <a:xfrm>
            <a:off x="6106703" y="2057400"/>
            <a:ext cx="5364444" cy="4413738"/>
          </a:xfrm>
        </p:spPr>
        <p:txBody>
          <a:bodyPr vert="horz" lIns="91440" tIns="45720" rIns="91440" bIns="45720" rtlCol="0">
            <a:normAutofit fontScale="92500" lnSpcReduction="20000"/>
          </a:bodyPr>
          <a:lstStyle/>
          <a:p>
            <a:r>
              <a:rPr lang="en-US" sz="2800" dirty="0"/>
              <a:t>Collective Impact is a framework to tackle deeply entrenched and </a:t>
            </a:r>
            <a:r>
              <a:rPr lang="en-US" sz="2800" dirty="0">
                <a:hlinkClick r:id="rId2" tooltip="Collaborative Approaches"/>
              </a:rPr>
              <a:t>complex social problems</a:t>
            </a:r>
            <a:r>
              <a:rPr lang="en-US" sz="2800" dirty="0"/>
              <a:t>. It is an innovative and structured approach to making collaboration work across government, business, philanthropy, non-profit organizations and citizens to achieve significant and lasting social change.</a:t>
            </a:r>
          </a:p>
          <a:p>
            <a:pPr marL="45720" indent="0" algn="r">
              <a:buNone/>
            </a:pPr>
            <a:endParaRPr lang="en-US" sz="1700" dirty="0">
              <a:solidFill>
                <a:schemeClr val="tx1"/>
              </a:solidFill>
              <a:hlinkClick r:id="rId3">
                <a:extLst>
                  <a:ext uri="{A12FA001-AC4F-418D-AE19-62706E023703}">
                    <ahyp:hlinkClr xmlns:ahyp="http://schemas.microsoft.com/office/drawing/2018/hyperlinkcolor" val="tx"/>
                  </a:ext>
                </a:extLst>
              </a:hlinkClick>
            </a:endParaRPr>
          </a:p>
          <a:p>
            <a:pPr marL="45720" indent="0">
              <a:buNone/>
            </a:pPr>
            <a:r>
              <a:rPr lang="en-US" sz="1800" dirty="0">
                <a:hlinkClick r:id="rId3"/>
              </a:rPr>
              <a:t>https://collectiveimpactforum.org/what-collective-impact</a:t>
            </a:r>
            <a:endParaRPr lang="en-US" sz="1700" dirty="0">
              <a:solidFill>
                <a:schemeClr val="tx1"/>
              </a:solidFill>
              <a:hlinkClick r:id="rId3">
                <a:extLst>
                  <a:ext uri="{A12FA001-AC4F-418D-AE19-62706E023703}">
                    <ahyp:hlinkClr xmlns:ahyp="http://schemas.microsoft.com/office/drawing/2018/hyperlinkcolor" val="tx"/>
                  </a:ext>
                </a:extLst>
              </a:hlinkClick>
            </a:endParaRPr>
          </a:p>
          <a:p>
            <a:pPr marL="45720" indent="0" algn="r">
              <a:buNone/>
            </a:pPr>
            <a:r>
              <a:rPr lang="en-US" sz="1700" dirty="0">
                <a:solidFill>
                  <a:schemeClr val="tx1"/>
                </a:solidFill>
              </a:rPr>
              <a:t>  </a:t>
            </a:r>
            <a:endParaRPr lang="en-US" sz="2800" dirty="0">
              <a:solidFill>
                <a:schemeClr val="tx1"/>
              </a:solidFill>
            </a:endParaRPr>
          </a:p>
          <a:p>
            <a:pPr algn="r"/>
            <a:endParaRPr lang="en-US" sz="2800" dirty="0"/>
          </a:p>
          <a:p>
            <a:endParaRPr lang="en-US" dirty="0"/>
          </a:p>
        </p:txBody>
      </p:sp>
      <p:pic>
        <p:nvPicPr>
          <p:cNvPr id="3074" name="Picture 2" descr="http://www.collaborationforimpact.com/wp-content/uploads/2014/01/cib2.jpg">
            <a:extLst>
              <a:ext uri="{FF2B5EF4-FFF2-40B4-BE49-F238E27FC236}">
                <a16:creationId xmlns:a16="http://schemas.microsoft.com/office/drawing/2014/main" id="{0D5FF868-E9FA-443E-8404-E02A5C607C48}"/>
              </a:ext>
            </a:extLst>
          </p:cNvPr>
          <p:cNvPicPr>
            <a:picLocks noGrp="1" noChangeAspect="1" noChangeArrowheads="1"/>
          </p:cNvPicPr>
          <p:nvPr>
            <p:ph sz="half" idx="2"/>
          </p:nvPr>
        </p:nvPicPr>
        <p:blipFill rotWithShape="1">
          <a:blip r:embed="rId4">
            <a:extLst>
              <a:ext uri="{28A0092B-C50C-407E-A947-70E740481C1C}">
                <a14:useLocalDpi xmlns:a14="http://schemas.microsoft.com/office/drawing/2010/main" val="0"/>
              </a:ext>
            </a:extLst>
          </a:blip>
          <a:srcRect l="1113" r="-2" b="-2"/>
          <a:stretch/>
        </p:blipFill>
        <p:spPr bwMode="auto">
          <a:xfrm>
            <a:off x="872064" y="1477108"/>
            <a:ext cx="5007715"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576D4413-D852-4C3D-BD25-4B2CFFABFC92}"/>
              </a:ext>
            </a:extLst>
          </p:cNvPr>
          <p:cNvSpPr>
            <a:spLocks noGrp="1"/>
          </p:cNvSpPr>
          <p:nvPr>
            <p:ph type="sldNum" sz="quarter" idx="12"/>
          </p:nvPr>
        </p:nvSpPr>
        <p:spPr>
          <a:xfrm>
            <a:off x="10145456" y="6197453"/>
            <a:ext cx="1706217" cy="365125"/>
          </a:xfrm>
        </p:spPr>
        <p:txBody>
          <a:bodyPr/>
          <a:lstStyle/>
          <a:p>
            <a:fld id="{F7F32915-262D-4E8D-96B5-353157ED8424}" type="slidenum">
              <a:rPr lang="en-US" smtClean="0"/>
              <a:t>16</a:t>
            </a:fld>
            <a:endParaRPr lang="en-US" dirty="0"/>
          </a:p>
        </p:txBody>
      </p:sp>
    </p:spTree>
    <p:extLst>
      <p:ext uri="{BB962C8B-B14F-4D97-AF65-F5344CB8AC3E}">
        <p14:creationId xmlns:p14="http://schemas.microsoft.com/office/powerpoint/2010/main" val="334369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D984-D3FD-48D4-AB81-20ABE5211D89}"/>
              </a:ext>
            </a:extLst>
          </p:cNvPr>
          <p:cNvSpPr>
            <a:spLocks noGrp="1"/>
          </p:cNvSpPr>
          <p:nvPr>
            <p:ph type="title"/>
          </p:nvPr>
        </p:nvSpPr>
        <p:spPr/>
        <p:txBody>
          <a:bodyPr>
            <a:normAutofit/>
          </a:bodyPr>
          <a:lstStyle/>
          <a:p>
            <a:r>
              <a:rPr lang="en-US" dirty="0"/>
              <a:t>Importance of Data</a:t>
            </a:r>
          </a:p>
        </p:txBody>
      </p:sp>
      <p:graphicFrame>
        <p:nvGraphicFramePr>
          <p:cNvPr id="5" name="Content Placeholder 2">
            <a:extLst>
              <a:ext uri="{FF2B5EF4-FFF2-40B4-BE49-F238E27FC236}">
                <a16:creationId xmlns:a16="http://schemas.microsoft.com/office/drawing/2014/main" id="{D9AF50E6-6F3A-484B-A04C-C8F1DCF6449F}"/>
              </a:ext>
            </a:extLst>
          </p:cNvPr>
          <p:cNvGraphicFramePr>
            <a:graphicFrameLocks noGrp="1"/>
          </p:cNvGraphicFramePr>
          <p:nvPr>
            <p:ph idx="1"/>
            <p:extLst>
              <p:ext uri="{D42A27DB-BD31-4B8C-83A1-F6EECF244321}">
                <p14:modId xmlns:p14="http://schemas.microsoft.com/office/powerpoint/2010/main" val="3819519548"/>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8C19B063-5620-43EB-A74F-559DBCAB9603}"/>
              </a:ext>
            </a:extLst>
          </p:cNvPr>
          <p:cNvSpPr>
            <a:spLocks noGrp="1"/>
          </p:cNvSpPr>
          <p:nvPr>
            <p:ph type="sldNum" sz="quarter" idx="12"/>
          </p:nvPr>
        </p:nvSpPr>
        <p:spPr/>
        <p:txBody>
          <a:bodyPr/>
          <a:lstStyle/>
          <a:p>
            <a:fld id="{F7F32915-262D-4E8D-96B5-353157ED8424}" type="slidenum">
              <a:rPr lang="en-US" smtClean="0"/>
              <a:t>17</a:t>
            </a:fld>
            <a:endParaRPr lang="en-US"/>
          </a:p>
        </p:txBody>
      </p:sp>
    </p:spTree>
    <p:extLst>
      <p:ext uri="{BB962C8B-B14F-4D97-AF65-F5344CB8AC3E}">
        <p14:creationId xmlns:p14="http://schemas.microsoft.com/office/powerpoint/2010/main" val="373711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94CC-AC32-4DAC-978E-423935B256F0}"/>
              </a:ext>
            </a:extLst>
          </p:cNvPr>
          <p:cNvSpPr>
            <a:spLocks noGrp="1"/>
          </p:cNvSpPr>
          <p:nvPr>
            <p:ph type="title"/>
          </p:nvPr>
        </p:nvSpPr>
        <p:spPr>
          <a:xfrm>
            <a:off x="701040" y="487680"/>
            <a:ext cx="10317480" cy="751840"/>
          </a:xfrm>
        </p:spPr>
        <p:txBody>
          <a:bodyPr>
            <a:normAutofit/>
          </a:bodyPr>
          <a:lstStyle/>
          <a:p>
            <a:pPr algn="ctr"/>
            <a:r>
              <a:rPr lang="en-US" dirty="0"/>
              <a:t>Community Dashboards (work in progress)</a:t>
            </a:r>
          </a:p>
        </p:txBody>
      </p:sp>
      <p:sp>
        <p:nvSpPr>
          <p:cNvPr id="4" name="Content Placeholder 3">
            <a:extLst>
              <a:ext uri="{FF2B5EF4-FFF2-40B4-BE49-F238E27FC236}">
                <a16:creationId xmlns:a16="http://schemas.microsoft.com/office/drawing/2014/main" id="{8C72CEAD-6BB2-4350-9D4D-F176D0510B29}"/>
              </a:ext>
            </a:extLst>
          </p:cNvPr>
          <p:cNvSpPr>
            <a:spLocks noGrp="1"/>
          </p:cNvSpPr>
          <p:nvPr>
            <p:ph sz="half" idx="2"/>
          </p:nvPr>
        </p:nvSpPr>
        <p:spPr>
          <a:xfrm>
            <a:off x="629920" y="1612572"/>
            <a:ext cx="4104640" cy="4757748"/>
          </a:xfrm>
        </p:spPr>
        <p:txBody>
          <a:bodyPr>
            <a:normAutofit/>
          </a:bodyPr>
          <a:lstStyle/>
          <a:p>
            <a:r>
              <a:rPr lang="en-US" dirty="0"/>
              <a:t>Intent of dashboard: longer term outcomes</a:t>
            </a:r>
          </a:p>
          <a:p>
            <a:r>
              <a:rPr lang="en-US" dirty="0"/>
              <a:t>Can support an ACH’s guiding principles</a:t>
            </a:r>
          </a:p>
          <a:p>
            <a:r>
              <a:rPr lang="en-US" dirty="0"/>
              <a:t>High level framework:</a:t>
            </a:r>
          </a:p>
          <a:p>
            <a:pPr lvl="1"/>
            <a:r>
              <a:rPr lang="en-US" dirty="0"/>
              <a:t>Quantitative &amp; qualitative</a:t>
            </a:r>
          </a:p>
          <a:p>
            <a:pPr lvl="1"/>
            <a:r>
              <a:rPr lang="en-US" dirty="0"/>
              <a:t>Process and outcome</a:t>
            </a:r>
          </a:p>
          <a:p>
            <a:r>
              <a:rPr lang="en-US" dirty="0"/>
              <a:t>Benefits of building the dashboard and selecting measures for the community: shared values, common measures, etc.</a:t>
            </a:r>
          </a:p>
          <a:p>
            <a:endParaRPr lang="en-US" dirty="0"/>
          </a:p>
          <a:p>
            <a:endParaRPr lang="en-US" dirty="0"/>
          </a:p>
        </p:txBody>
      </p:sp>
      <p:sp>
        <p:nvSpPr>
          <p:cNvPr id="6" name="Content Placeholder 5">
            <a:extLst>
              <a:ext uri="{FF2B5EF4-FFF2-40B4-BE49-F238E27FC236}">
                <a16:creationId xmlns:a16="http://schemas.microsoft.com/office/drawing/2014/main" id="{9AF2D49D-107F-40B4-B2EC-5C6E46CFB445}"/>
              </a:ext>
            </a:extLst>
          </p:cNvPr>
          <p:cNvSpPr>
            <a:spLocks noGrp="1"/>
          </p:cNvSpPr>
          <p:nvPr>
            <p:ph sz="quarter" idx="4"/>
          </p:nvPr>
        </p:nvSpPr>
        <p:spPr/>
        <p:txBody>
          <a:bodyPr>
            <a:normAutofit/>
          </a:bodyPr>
          <a:lstStyle/>
          <a:p>
            <a:r>
              <a:rPr lang="en-US" dirty="0"/>
              <a:t>Example of dashboard</a:t>
            </a:r>
          </a:p>
        </p:txBody>
      </p:sp>
      <p:pic>
        <p:nvPicPr>
          <p:cNvPr id="7" name="Picture 6">
            <a:extLst>
              <a:ext uri="{FF2B5EF4-FFF2-40B4-BE49-F238E27FC236}">
                <a16:creationId xmlns:a16="http://schemas.microsoft.com/office/drawing/2014/main" id="{3B873572-A554-44F2-92A4-D99317928EF0}"/>
              </a:ext>
            </a:extLst>
          </p:cNvPr>
          <p:cNvPicPr>
            <a:picLocks noChangeAspect="1"/>
          </p:cNvPicPr>
          <p:nvPr/>
        </p:nvPicPr>
        <p:blipFill>
          <a:blip r:embed="rId2"/>
          <a:stretch>
            <a:fillRect/>
          </a:stretch>
        </p:blipFill>
        <p:spPr>
          <a:xfrm>
            <a:off x="4854344" y="1455411"/>
            <a:ext cx="6941416" cy="4757748"/>
          </a:xfrm>
          <a:prstGeom prst="rect">
            <a:avLst/>
          </a:prstGeom>
        </p:spPr>
      </p:pic>
      <p:sp>
        <p:nvSpPr>
          <p:cNvPr id="3" name="Slide Number Placeholder 2">
            <a:extLst>
              <a:ext uri="{FF2B5EF4-FFF2-40B4-BE49-F238E27FC236}">
                <a16:creationId xmlns:a16="http://schemas.microsoft.com/office/drawing/2014/main" id="{93A35AD7-D5A2-46D9-82E0-54976E9565D9}"/>
              </a:ext>
            </a:extLst>
          </p:cNvPr>
          <p:cNvSpPr>
            <a:spLocks noGrp="1"/>
          </p:cNvSpPr>
          <p:nvPr>
            <p:ph type="sldNum" sz="quarter" idx="12"/>
          </p:nvPr>
        </p:nvSpPr>
        <p:spPr/>
        <p:txBody>
          <a:bodyPr/>
          <a:lstStyle/>
          <a:p>
            <a:fld id="{F7F32915-262D-4E8D-96B5-353157ED8424}" type="slidenum">
              <a:rPr lang="en-US" smtClean="0"/>
              <a:t>18</a:t>
            </a:fld>
            <a:endParaRPr lang="en-US"/>
          </a:p>
        </p:txBody>
      </p:sp>
    </p:spTree>
    <p:extLst>
      <p:ext uri="{BB962C8B-B14F-4D97-AF65-F5344CB8AC3E}">
        <p14:creationId xmlns:p14="http://schemas.microsoft.com/office/powerpoint/2010/main" val="1872962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711C-5CB9-459B-AF91-C15EABA7F5F1}"/>
              </a:ext>
            </a:extLst>
          </p:cNvPr>
          <p:cNvSpPr>
            <a:spLocks noGrp="1"/>
          </p:cNvSpPr>
          <p:nvPr>
            <p:ph type="title"/>
          </p:nvPr>
        </p:nvSpPr>
        <p:spPr/>
        <p:txBody>
          <a:bodyPr/>
          <a:lstStyle/>
          <a:p>
            <a:pPr algn="ctr"/>
            <a:r>
              <a:rPr lang="en-US" dirty="0"/>
              <a:t>Moving forward		</a:t>
            </a:r>
          </a:p>
        </p:txBody>
      </p:sp>
      <p:sp>
        <p:nvSpPr>
          <p:cNvPr id="3" name="Content Placeholder 2">
            <a:extLst>
              <a:ext uri="{FF2B5EF4-FFF2-40B4-BE49-F238E27FC236}">
                <a16:creationId xmlns:a16="http://schemas.microsoft.com/office/drawing/2014/main" id="{B8DCCDF8-FB71-496D-B403-F2618484E92F}"/>
              </a:ext>
            </a:extLst>
          </p:cNvPr>
          <p:cNvSpPr>
            <a:spLocks noGrp="1"/>
          </p:cNvSpPr>
          <p:nvPr>
            <p:ph idx="1"/>
          </p:nvPr>
        </p:nvSpPr>
        <p:spPr/>
        <p:txBody>
          <a:bodyPr/>
          <a:lstStyle/>
          <a:p>
            <a:r>
              <a:rPr lang="en-US" sz="2800" dirty="0"/>
              <a:t>Ensure cross-sector participation is embedded in structure and decision-making</a:t>
            </a:r>
          </a:p>
          <a:p>
            <a:r>
              <a:rPr lang="en-US" sz="2800" dirty="0"/>
              <a:t>Pick something to move forward with – even a small project</a:t>
            </a:r>
          </a:p>
          <a:p>
            <a:r>
              <a:rPr lang="en-US" sz="2800" dirty="0"/>
              <a:t>Learn from other Vermont ACHs</a:t>
            </a:r>
          </a:p>
          <a:p>
            <a:r>
              <a:rPr lang="en-US" sz="2800" dirty="0"/>
              <a:t>State leadership team can facilitate a working session or serve as a resource</a:t>
            </a:r>
          </a:p>
          <a:p>
            <a:r>
              <a:rPr lang="en-US" sz="2800" dirty="0"/>
              <a:t>Take it one step at a time</a:t>
            </a:r>
          </a:p>
          <a:p>
            <a:endParaRPr lang="en-US" dirty="0"/>
          </a:p>
        </p:txBody>
      </p:sp>
      <p:sp>
        <p:nvSpPr>
          <p:cNvPr id="4" name="Slide Number Placeholder 3">
            <a:extLst>
              <a:ext uri="{FF2B5EF4-FFF2-40B4-BE49-F238E27FC236}">
                <a16:creationId xmlns:a16="http://schemas.microsoft.com/office/drawing/2014/main" id="{678EDB4C-2E1B-4844-BBC7-77099B394E1B}"/>
              </a:ext>
            </a:extLst>
          </p:cNvPr>
          <p:cNvSpPr>
            <a:spLocks noGrp="1"/>
          </p:cNvSpPr>
          <p:nvPr>
            <p:ph type="sldNum" sz="quarter" idx="12"/>
          </p:nvPr>
        </p:nvSpPr>
        <p:spPr/>
        <p:txBody>
          <a:bodyPr/>
          <a:lstStyle/>
          <a:p>
            <a:fld id="{F7F32915-262D-4E8D-96B5-353157ED8424}" type="slidenum">
              <a:rPr lang="en-US" smtClean="0"/>
              <a:t>19</a:t>
            </a:fld>
            <a:endParaRPr lang="en-US"/>
          </a:p>
        </p:txBody>
      </p:sp>
    </p:spTree>
    <p:extLst>
      <p:ext uri="{BB962C8B-B14F-4D97-AF65-F5344CB8AC3E}">
        <p14:creationId xmlns:p14="http://schemas.microsoft.com/office/powerpoint/2010/main" val="15739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sz="3200" b="1" dirty="0"/>
              <a:t>What is an Accountable Community for Health?</a:t>
            </a:r>
          </a:p>
        </p:txBody>
      </p:sp>
      <p:sp>
        <p:nvSpPr>
          <p:cNvPr id="10" name="Content Placeholder 9"/>
          <p:cNvSpPr>
            <a:spLocks noGrp="1"/>
          </p:cNvSpPr>
          <p:nvPr>
            <p:ph idx="1"/>
          </p:nvPr>
        </p:nvSpPr>
        <p:spPr/>
        <p:txBody>
          <a:bodyPr>
            <a:normAutofit lnSpcReduction="10000"/>
          </a:bodyPr>
          <a:lstStyle/>
          <a:p>
            <a:pPr marL="0" indent="0">
              <a:buNone/>
            </a:pPr>
            <a:r>
              <a:rPr lang="en-US" sz="2800" dirty="0"/>
              <a:t>Accountable for the health and well-being of the entire population in its defined geographic area</a:t>
            </a:r>
          </a:p>
          <a:p>
            <a:pPr marL="0" indent="0">
              <a:buNone/>
            </a:pPr>
            <a:endParaRPr lang="en-US" sz="2800" dirty="0"/>
          </a:p>
          <a:p>
            <a:pPr marL="0" indent="0">
              <a:buNone/>
            </a:pPr>
            <a:r>
              <a:rPr lang="en-US" sz="2800" dirty="0"/>
              <a:t>Supports the integration of high-quality medical care, mental and behavioral health services, and social services for those in need of care</a:t>
            </a:r>
          </a:p>
          <a:p>
            <a:pPr marL="0" indent="0">
              <a:buNone/>
            </a:pPr>
            <a:endParaRPr lang="en-US" sz="2800" dirty="0"/>
          </a:p>
          <a:p>
            <a:pPr marL="0" indent="0">
              <a:buNone/>
            </a:pPr>
            <a:r>
              <a:rPr lang="en-US" sz="2800" dirty="0"/>
              <a:t>Supports community-wide prevention efforts to reduce disparities in the distribution of health and wellness.</a:t>
            </a:r>
            <a:endParaRPr lang="en-US" sz="2800" i="1" dirty="0"/>
          </a:p>
        </p:txBody>
      </p:sp>
      <p:sp>
        <p:nvSpPr>
          <p:cNvPr id="2" name="Slide Number Placeholder 1">
            <a:extLst>
              <a:ext uri="{FF2B5EF4-FFF2-40B4-BE49-F238E27FC236}">
                <a16:creationId xmlns:a16="http://schemas.microsoft.com/office/drawing/2014/main" id="{1B385FFA-F912-459C-9E70-B97A4703D853}"/>
              </a:ext>
            </a:extLst>
          </p:cNvPr>
          <p:cNvSpPr>
            <a:spLocks noGrp="1"/>
          </p:cNvSpPr>
          <p:nvPr>
            <p:ph type="sldNum" sz="quarter" idx="12"/>
          </p:nvPr>
        </p:nvSpPr>
        <p:spPr/>
        <p:txBody>
          <a:bodyPr/>
          <a:lstStyle/>
          <a:p>
            <a:fld id="{F7F32915-262D-4E8D-96B5-353157ED8424}" type="slidenum">
              <a:rPr lang="en-US" smtClean="0"/>
              <a:t>2</a:t>
            </a:fld>
            <a:endParaRPr lang="en-US"/>
          </a:p>
        </p:txBody>
      </p:sp>
    </p:spTree>
    <p:extLst>
      <p:ext uri="{BB962C8B-B14F-4D97-AF65-F5344CB8AC3E}">
        <p14:creationId xmlns:p14="http://schemas.microsoft.com/office/powerpoint/2010/main" val="2492806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EA9F-E5AE-44A4-ADDE-DA1FE2E396ED}"/>
              </a:ext>
            </a:extLst>
          </p:cNvPr>
          <p:cNvSpPr>
            <a:spLocks noGrp="1"/>
          </p:cNvSpPr>
          <p:nvPr>
            <p:ph type="title"/>
          </p:nvPr>
        </p:nvSpPr>
        <p:spPr>
          <a:xfrm>
            <a:off x="1160227" y="370449"/>
            <a:ext cx="9875520" cy="783102"/>
          </a:xfrm>
        </p:spPr>
        <p:txBody>
          <a:bodyPr/>
          <a:lstStyle/>
          <a:p>
            <a:pPr algn="ctr"/>
            <a:r>
              <a:rPr lang="en-US" dirty="0"/>
              <a:t>Resources</a:t>
            </a:r>
          </a:p>
        </p:txBody>
      </p:sp>
      <p:sp>
        <p:nvSpPr>
          <p:cNvPr id="3" name="Content Placeholder 2">
            <a:extLst>
              <a:ext uri="{FF2B5EF4-FFF2-40B4-BE49-F238E27FC236}">
                <a16:creationId xmlns:a16="http://schemas.microsoft.com/office/drawing/2014/main" id="{AFEE8B15-B7E6-4246-90C9-C8BEB349B34A}"/>
              </a:ext>
            </a:extLst>
          </p:cNvPr>
          <p:cNvSpPr>
            <a:spLocks noGrp="1"/>
          </p:cNvSpPr>
          <p:nvPr>
            <p:ph idx="1"/>
          </p:nvPr>
        </p:nvSpPr>
        <p:spPr>
          <a:xfrm>
            <a:off x="1162876" y="1255541"/>
            <a:ext cx="9872871" cy="5232009"/>
          </a:xfrm>
        </p:spPr>
        <p:txBody>
          <a:bodyPr>
            <a:normAutofit/>
          </a:bodyPr>
          <a:lstStyle/>
          <a:p>
            <a:r>
              <a:rPr lang="en-US" dirty="0"/>
              <a:t>Public Health Institute: </a:t>
            </a:r>
            <a:r>
              <a:rPr lang="en-US" dirty="0">
                <a:hlinkClick r:id="rId2"/>
              </a:rPr>
              <a:t>http://www.phi.org/</a:t>
            </a:r>
            <a:r>
              <a:rPr lang="en-US" dirty="0"/>
              <a:t> </a:t>
            </a:r>
          </a:p>
          <a:p>
            <a:r>
              <a:rPr lang="en-US" dirty="0"/>
              <a:t>VT 2017 ACH Report: </a:t>
            </a:r>
            <a:r>
              <a:rPr lang="en-US" dirty="0">
                <a:hlinkClick r:id="rId3"/>
              </a:rPr>
              <a:t>http://blueprintforhealth.vermont.gov/sites/bfh/files/ACH%20FINAL%20REPORT%203.25.17.pdf</a:t>
            </a:r>
            <a:r>
              <a:rPr lang="en-US" dirty="0"/>
              <a:t> </a:t>
            </a:r>
          </a:p>
          <a:p>
            <a:r>
              <a:rPr lang="en-US" dirty="0"/>
              <a:t>Collective Impact: </a:t>
            </a:r>
            <a:r>
              <a:rPr lang="en-US" dirty="0">
                <a:hlinkClick r:id="rId4"/>
              </a:rPr>
              <a:t>https://collectiveimpactforum.org/what-collective-impact</a:t>
            </a:r>
            <a:r>
              <a:rPr lang="en-US" dirty="0"/>
              <a:t> </a:t>
            </a:r>
          </a:p>
          <a:p>
            <a:r>
              <a:rPr lang="en-US" dirty="0"/>
              <a:t>Results Based Accountability: </a:t>
            </a:r>
            <a:r>
              <a:rPr lang="en-US" dirty="0">
                <a:hlinkClick r:id="rId5"/>
              </a:rPr>
              <a:t>https://clearimpact.com/results-based-accountability/</a:t>
            </a:r>
            <a:r>
              <a:rPr lang="en-US" dirty="0"/>
              <a:t> </a:t>
            </a:r>
          </a:p>
          <a:p>
            <a:r>
              <a:rPr lang="en-US" dirty="0"/>
              <a:t>VT Blueprint for Health: Basecamp for Accountable Communities for Health: </a:t>
            </a:r>
            <a:r>
              <a:rPr lang="en-US" dirty="0">
                <a:hlinkClick r:id="rId6"/>
              </a:rPr>
              <a:t>https://vthealth.basecamphq.com/</a:t>
            </a:r>
            <a:r>
              <a:rPr lang="en-US" dirty="0"/>
              <a:t> (need login)</a:t>
            </a:r>
          </a:p>
          <a:p>
            <a:r>
              <a:rPr lang="en-US" dirty="0"/>
              <a:t>Jim Hester’s Health Affairs article: “</a:t>
            </a:r>
            <a:r>
              <a:rPr lang="en-US" i="1" dirty="0"/>
              <a:t>A Balanced Portfolio Model For Improving Health: Concept And Vermont’s Experience</a:t>
            </a:r>
            <a:r>
              <a:rPr lang="en-US" dirty="0"/>
              <a:t>” (HEALTH AFFAIRS 37, NO. 4 (2018): 570–578 ©2018 )</a:t>
            </a:r>
          </a:p>
          <a:p>
            <a:endParaRPr lang="en-US" dirty="0"/>
          </a:p>
          <a:p>
            <a:endParaRPr lang="en-US" dirty="0"/>
          </a:p>
        </p:txBody>
      </p:sp>
      <p:sp>
        <p:nvSpPr>
          <p:cNvPr id="4" name="Slide Number Placeholder 3">
            <a:extLst>
              <a:ext uri="{FF2B5EF4-FFF2-40B4-BE49-F238E27FC236}">
                <a16:creationId xmlns:a16="http://schemas.microsoft.com/office/drawing/2014/main" id="{C674B551-6F05-4255-9480-830C31179316}"/>
              </a:ext>
            </a:extLst>
          </p:cNvPr>
          <p:cNvSpPr>
            <a:spLocks noGrp="1"/>
          </p:cNvSpPr>
          <p:nvPr>
            <p:ph type="sldNum" sz="quarter" idx="12"/>
          </p:nvPr>
        </p:nvSpPr>
        <p:spPr/>
        <p:txBody>
          <a:bodyPr/>
          <a:lstStyle/>
          <a:p>
            <a:fld id="{F7F32915-262D-4E8D-96B5-353157ED8424}" type="slidenum">
              <a:rPr lang="en-US" smtClean="0"/>
              <a:t>20</a:t>
            </a:fld>
            <a:endParaRPr lang="en-US"/>
          </a:p>
        </p:txBody>
      </p:sp>
    </p:spTree>
    <p:extLst>
      <p:ext uri="{BB962C8B-B14F-4D97-AF65-F5344CB8AC3E}">
        <p14:creationId xmlns:p14="http://schemas.microsoft.com/office/powerpoint/2010/main" val="285806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57649-D017-4F36-ADDD-640B52DD7D65}"/>
              </a:ext>
            </a:extLst>
          </p:cNvPr>
          <p:cNvSpPr>
            <a:spLocks noGrp="1"/>
          </p:cNvSpPr>
          <p:nvPr>
            <p:ph type="title"/>
          </p:nvPr>
        </p:nvSpPr>
        <p:spPr>
          <a:xfrm>
            <a:off x="838200" y="525407"/>
            <a:ext cx="10515600" cy="662782"/>
          </a:xfrm>
          <a:ln>
            <a:noFill/>
          </a:ln>
        </p:spPr>
        <p:txBody>
          <a:bodyPr>
            <a:noAutofit/>
          </a:bodyPr>
          <a:lstStyle/>
          <a:p>
            <a:pPr algn="ctr"/>
            <a:r>
              <a:rPr lang="en-US" sz="3600" b="1" dirty="0"/>
              <a:t>Foundational Concepts: Population Health Impacts</a:t>
            </a:r>
          </a:p>
        </p:txBody>
      </p:sp>
      <p:sp>
        <p:nvSpPr>
          <p:cNvPr id="3" name="Content Placeholder 2">
            <a:extLst>
              <a:ext uri="{FF2B5EF4-FFF2-40B4-BE49-F238E27FC236}">
                <a16:creationId xmlns:a16="http://schemas.microsoft.com/office/drawing/2014/main" id="{E370431E-2905-4F27-90F3-F3D1B4AB8F59}"/>
              </a:ext>
            </a:extLst>
          </p:cNvPr>
          <p:cNvSpPr>
            <a:spLocks noGrp="1"/>
          </p:cNvSpPr>
          <p:nvPr>
            <p:ph sz="half" idx="1"/>
          </p:nvPr>
        </p:nvSpPr>
        <p:spPr>
          <a:xfrm>
            <a:off x="1126683" y="2042159"/>
            <a:ext cx="4754880" cy="4023360"/>
          </a:xfrm>
        </p:spPr>
        <p:txBody>
          <a:bodyPr/>
          <a:lstStyle/>
          <a:p>
            <a:pPr marL="0" indent="0">
              <a:buNone/>
            </a:pPr>
            <a:r>
              <a:rPr lang="en-US" dirty="0"/>
              <a:t>					</a:t>
            </a:r>
          </a:p>
        </p:txBody>
      </p:sp>
      <p:pic>
        <p:nvPicPr>
          <p:cNvPr id="5" name="Picture 4">
            <a:extLst>
              <a:ext uri="{FF2B5EF4-FFF2-40B4-BE49-F238E27FC236}">
                <a16:creationId xmlns:a16="http://schemas.microsoft.com/office/drawing/2014/main" id="{54DB31AE-4F83-48E3-BB15-BEE4BA8B3A51}"/>
              </a:ext>
            </a:extLst>
          </p:cNvPr>
          <p:cNvPicPr>
            <a:picLocks noChangeAspect="1"/>
          </p:cNvPicPr>
          <p:nvPr/>
        </p:nvPicPr>
        <p:blipFill>
          <a:blip r:embed="rId2"/>
          <a:stretch>
            <a:fillRect/>
          </a:stretch>
        </p:blipFill>
        <p:spPr>
          <a:xfrm>
            <a:off x="319787" y="1504927"/>
            <a:ext cx="6861464" cy="4577909"/>
          </a:xfrm>
          <a:prstGeom prst="rect">
            <a:avLst/>
          </a:prstGeom>
          <a:ln>
            <a:solidFill>
              <a:schemeClr val="accent1">
                <a:lumMod val="60000"/>
                <a:lumOff val="40000"/>
              </a:schemeClr>
            </a:solidFill>
          </a:ln>
        </p:spPr>
      </p:pic>
      <p:sp>
        <p:nvSpPr>
          <p:cNvPr id="4" name="Slide Number Placeholder 3">
            <a:extLst>
              <a:ext uri="{FF2B5EF4-FFF2-40B4-BE49-F238E27FC236}">
                <a16:creationId xmlns:a16="http://schemas.microsoft.com/office/drawing/2014/main" id="{6D57FAFB-07F3-461B-8268-E90244D8CD81}"/>
              </a:ext>
            </a:extLst>
          </p:cNvPr>
          <p:cNvSpPr>
            <a:spLocks noGrp="1"/>
          </p:cNvSpPr>
          <p:nvPr>
            <p:ph type="sldNum" sz="quarter" idx="12"/>
          </p:nvPr>
        </p:nvSpPr>
        <p:spPr/>
        <p:txBody>
          <a:bodyPr/>
          <a:lstStyle/>
          <a:p>
            <a:fld id="{F7F32915-262D-4E8D-96B5-353157ED8424}" type="slidenum">
              <a:rPr lang="en-US" smtClean="0"/>
              <a:t>3</a:t>
            </a:fld>
            <a:endParaRPr lang="en-US"/>
          </a:p>
        </p:txBody>
      </p:sp>
      <p:pic>
        <p:nvPicPr>
          <p:cNvPr id="11" name="Picture 2" descr="http://www.countyhealthrankings.org/sites/default/files/styles/resource_images/public/resources/2014CHRmodel.jpg?itok=Tf5sDWe6">
            <a:extLst>
              <a:ext uri="{FF2B5EF4-FFF2-40B4-BE49-F238E27FC236}">
                <a16:creationId xmlns:a16="http://schemas.microsoft.com/office/drawing/2014/main" id="{47F1CAF0-B690-4772-96B3-803838C1408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90005" y="1504927"/>
            <a:ext cx="4237477" cy="4929599"/>
          </a:xfrm>
          <a:prstGeom prst="rect">
            <a:avLst/>
          </a:prstGeom>
          <a:noFill/>
          <a:ln>
            <a:solidFill>
              <a:schemeClr val="accent1">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22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57649-D017-4F36-ADDD-640B52DD7D65}"/>
              </a:ext>
            </a:extLst>
          </p:cNvPr>
          <p:cNvSpPr>
            <a:spLocks noGrp="1"/>
          </p:cNvSpPr>
          <p:nvPr>
            <p:ph type="title"/>
          </p:nvPr>
        </p:nvSpPr>
        <p:spPr>
          <a:xfrm>
            <a:off x="762000" y="349646"/>
            <a:ext cx="10515600" cy="662782"/>
          </a:xfrm>
          <a:ln>
            <a:solidFill>
              <a:schemeClr val="accent1">
                <a:lumMod val="60000"/>
                <a:lumOff val="40000"/>
              </a:schemeClr>
            </a:solidFill>
          </a:ln>
        </p:spPr>
        <p:txBody>
          <a:bodyPr>
            <a:normAutofit fontScale="90000"/>
          </a:bodyPr>
          <a:lstStyle/>
          <a:p>
            <a:pPr algn="ctr"/>
            <a:r>
              <a:rPr lang="en-US" b="1" dirty="0"/>
              <a:t>Foundational Concepts: The Triple Aim</a:t>
            </a:r>
          </a:p>
        </p:txBody>
      </p:sp>
      <p:sp>
        <p:nvSpPr>
          <p:cNvPr id="3" name="Content Placeholder 2">
            <a:extLst>
              <a:ext uri="{FF2B5EF4-FFF2-40B4-BE49-F238E27FC236}">
                <a16:creationId xmlns:a16="http://schemas.microsoft.com/office/drawing/2014/main" id="{E370431E-2905-4F27-90F3-F3D1B4AB8F59}"/>
              </a:ext>
            </a:extLst>
          </p:cNvPr>
          <p:cNvSpPr>
            <a:spLocks noGrp="1"/>
          </p:cNvSpPr>
          <p:nvPr>
            <p:ph sz="half" idx="1"/>
          </p:nvPr>
        </p:nvSpPr>
        <p:spPr>
          <a:xfrm>
            <a:off x="1096930" y="2024742"/>
            <a:ext cx="4754880" cy="4023360"/>
          </a:xfrm>
        </p:spPr>
        <p:txBody>
          <a:bodyPr/>
          <a:lstStyle/>
          <a:p>
            <a:pPr marL="0" indent="0">
              <a:buNone/>
            </a:pPr>
            <a:r>
              <a:rPr lang="en-US" dirty="0"/>
              <a:t>					</a:t>
            </a:r>
          </a:p>
        </p:txBody>
      </p:sp>
      <p:sp>
        <p:nvSpPr>
          <p:cNvPr id="7" name="TextBox 6">
            <a:extLst>
              <a:ext uri="{FF2B5EF4-FFF2-40B4-BE49-F238E27FC236}">
                <a16:creationId xmlns:a16="http://schemas.microsoft.com/office/drawing/2014/main" id="{3597633A-DC4B-481E-B676-6E8BE99DDE11}"/>
              </a:ext>
            </a:extLst>
          </p:cNvPr>
          <p:cNvSpPr txBox="1"/>
          <p:nvPr/>
        </p:nvSpPr>
        <p:spPr>
          <a:xfrm>
            <a:off x="7299960" y="6328515"/>
            <a:ext cx="4616212" cy="253916"/>
          </a:xfrm>
          <a:prstGeom prst="rect">
            <a:avLst/>
          </a:prstGeom>
          <a:noFill/>
        </p:spPr>
        <p:txBody>
          <a:bodyPr wrap="square" rtlCol="0">
            <a:spAutoFit/>
          </a:bodyPr>
          <a:lstStyle/>
          <a:p>
            <a:pPr algn="r"/>
            <a:r>
              <a:rPr lang="en-US" sz="1050" b="1" dirty="0"/>
              <a:t>Source: http://www.ihi.org/Engage/Initiatives/TripleAim/Pages/default.aspx</a:t>
            </a:r>
          </a:p>
        </p:txBody>
      </p:sp>
      <p:sp>
        <p:nvSpPr>
          <p:cNvPr id="4" name="Slide Number Placeholder 3">
            <a:extLst>
              <a:ext uri="{FF2B5EF4-FFF2-40B4-BE49-F238E27FC236}">
                <a16:creationId xmlns:a16="http://schemas.microsoft.com/office/drawing/2014/main" id="{F09454BD-AB51-4C46-92F3-B6906950E4CA}"/>
              </a:ext>
            </a:extLst>
          </p:cNvPr>
          <p:cNvSpPr>
            <a:spLocks noGrp="1"/>
          </p:cNvSpPr>
          <p:nvPr>
            <p:ph type="sldNum" sz="quarter" idx="12"/>
          </p:nvPr>
        </p:nvSpPr>
        <p:spPr/>
        <p:txBody>
          <a:bodyPr/>
          <a:lstStyle/>
          <a:p>
            <a:fld id="{F7F32915-262D-4E8D-96B5-353157ED8424}" type="slidenum">
              <a:rPr lang="en-US" smtClean="0"/>
              <a:t>4</a:t>
            </a:fld>
            <a:endParaRPr lang="en-US"/>
          </a:p>
        </p:txBody>
      </p:sp>
      <p:cxnSp>
        <p:nvCxnSpPr>
          <p:cNvPr id="20" name="Straight Connector 19">
            <a:extLst>
              <a:ext uri="{FF2B5EF4-FFF2-40B4-BE49-F238E27FC236}">
                <a16:creationId xmlns:a16="http://schemas.microsoft.com/office/drawing/2014/main" id="{6EC1BC2A-AA0F-47DE-BB0C-D8C122151BA8}"/>
              </a:ext>
            </a:extLst>
          </p:cNvPr>
          <p:cNvCxnSpPr>
            <a:cxnSpLocks/>
          </p:cNvCxnSpPr>
          <p:nvPr/>
        </p:nvCxnSpPr>
        <p:spPr>
          <a:xfrm>
            <a:off x="8717631" y="1331487"/>
            <a:ext cx="16755" cy="207672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F3AE01C-BD7F-4457-8FA9-EB39F4FD7982}"/>
              </a:ext>
            </a:extLst>
          </p:cNvPr>
          <p:cNvCxnSpPr>
            <a:cxnSpLocks/>
          </p:cNvCxnSpPr>
          <p:nvPr/>
        </p:nvCxnSpPr>
        <p:spPr>
          <a:xfrm flipH="1">
            <a:off x="6789033" y="3414725"/>
            <a:ext cx="1955064" cy="115755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35">
            <a:extLst>
              <a:ext uri="{FF2B5EF4-FFF2-40B4-BE49-F238E27FC236}">
                <a16:creationId xmlns:a16="http://schemas.microsoft.com/office/drawing/2014/main" id="{DD3FAFD4-A7E2-4231-95C3-09EB629DFB08}"/>
              </a:ext>
            </a:extLst>
          </p:cNvPr>
          <p:cNvPicPr>
            <a:picLocks noChangeAspect="1"/>
          </p:cNvPicPr>
          <p:nvPr/>
        </p:nvPicPr>
        <p:blipFill>
          <a:blip r:embed="rId3"/>
          <a:stretch>
            <a:fillRect/>
          </a:stretch>
        </p:blipFill>
        <p:spPr>
          <a:xfrm>
            <a:off x="2558116" y="1230267"/>
            <a:ext cx="6993847" cy="5073967"/>
          </a:xfrm>
          <a:prstGeom prst="rect">
            <a:avLst/>
          </a:prstGeom>
          <a:ln>
            <a:solidFill>
              <a:schemeClr val="accent1">
                <a:lumMod val="60000"/>
                <a:lumOff val="40000"/>
              </a:schemeClr>
            </a:solidFill>
          </a:ln>
        </p:spPr>
      </p:pic>
    </p:spTree>
    <p:extLst>
      <p:ext uri="{BB962C8B-B14F-4D97-AF65-F5344CB8AC3E}">
        <p14:creationId xmlns:p14="http://schemas.microsoft.com/office/powerpoint/2010/main" val="89238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5640-7475-4762-9E62-D50E0D7C7D87}"/>
              </a:ext>
            </a:extLst>
          </p:cNvPr>
          <p:cNvSpPr>
            <a:spLocks noGrp="1"/>
          </p:cNvSpPr>
          <p:nvPr>
            <p:ph type="title"/>
          </p:nvPr>
        </p:nvSpPr>
        <p:spPr/>
        <p:txBody>
          <a:bodyPr>
            <a:normAutofit/>
          </a:bodyPr>
          <a:lstStyle/>
          <a:p>
            <a:r>
              <a:rPr lang="en-US" b="1"/>
              <a:t>Timeline of initiatives informing ACH </a:t>
            </a:r>
          </a:p>
        </p:txBody>
      </p:sp>
      <p:graphicFrame>
        <p:nvGraphicFramePr>
          <p:cNvPr id="5" name="Content Placeholder 2">
            <a:extLst>
              <a:ext uri="{FF2B5EF4-FFF2-40B4-BE49-F238E27FC236}">
                <a16:creationId xmlns:a16="http://schemas.microsoft.com/office/drawing/2014/main" id="{B94CB594-2A34-44EA-9F29-1EC8EB4009FE}"/>
              </a:ext>
            </a:extLst>
          </p:cNvPr>
          <p:cNvGraphicFramePr>
            <a:graphicFrameLocks noGrp="1"/>
          </p:cNvGraphicFramePr>
          <p:nvPr>
            <p:ph idx="1"/>
            <p:extLst>
              <p:ext uri="{D42A27DB-BD31-4B8C-83A1-F6EECF244321}">
                <p14:modId xmlns:p14="http://schemas.microsoft.com/office/powerpoint/2010/main" val="3505272678"/>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B62A321C-291B-416F-9270-C070D544F592}"/>
              </a:ext>
            </a:extLst>
          </p:cNvPr>
          <p:cNvSpPr>
            <a:spLocks noGrp="1"/>
          </p:cNvSpPr>
          <p:nvPr>
            <p:ph type="sldNum" sz="quarter" idx="12"/>
          </p:nvPr>
        </p:nvSpPr>
        <p:spPr/>
        <p:txBody>
          <a:bodyPr/>
          <a:lstStyle/>
          <a:p>
            <a:fld id="{F7F32915-262D-4E8D-96B5-353157ED8424}" type="slidenum">
              <a:rPr lang="en-US" smtClean="0"/>
              <a:t>5</a:t>
            </a:fld>
            <a:endParaRPr lang="en-US"/>
          </a:p>
        </p:txBody>
      </p:sp>
    </p:spTree>
    <p:extLst>
      <p:ext uri="{BB962C8B-B14F-4D97-AF65-F5344CB8AC3E}">
        <p14:creationId xmlns:p14="http://schemas.microsoft.com/office/powerpoint/2010/main" val="240992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E4F8-E683-44CB-95EF-A36F16D9CA0E}"/>
              </a:ext>
            </a:extLst>
          </p:cNvPr>
          <p:cNvSpPr>
            <a:spLocks noGrp="1"/>
          </p:cNvSpPr>
          <p:nvPr>
            <p:ph type="title"/>
          </p:nvPr>
        </p:nvSpPr>
        <p:spPr>
          <a:xfrm>
            <a:off x="839788" y="365125"/>
            <a:ext cx="10515600" cy="823913"/>
          </a:xfrm>
          <a:ln w="28575">
            <a:solidFill>
              <a:schemeClr val="accent1">
                <a:lumMod val="75000"/>
              </a:schemeClr>
            </a:solidFill>
          </a:ln>
        </p:spPr>
        <p:txBody>
          <a:bodyPr/>
          <a:lstStyle/>
          <a:p>
            <a:pPr algn="ctr"/>
            <a:r>
              <a:rPr lang="en-US" dirty="0"/>
              <a:t>Community Based Workgroups – Roles</a:t>
            </a:r>
          </a:p>
        </p:txBody>
      </p:sp>
      <p:sp>
        <p:nvSpPr>
          <p:cNvPr id="4" name="Content Placeholder 3">
            <a:extLst>
              <a:ext uri="{FF2B5EF4-FFF2-40B4-BE49-F238E27FC236}">
                <a16:creationId xmlns:a16="http://schemas.microsoft.com/office/drawing/2014/main" id="{106C12A3-021C-43CB-901A-08702917A40A}"/>
              </a:ext>
            </a:extLst>
          </p:cNvPr>
          <p:cNvSpPr>
            <a:spLocks noGrp="1"/>
          </p:cNvSpPr>
          <p:nvPr>
            <p:ph sz="half" idx="2"/>
          </p:nvPr>
        </p:nvSpPr>
        <p:spPr>
          <a:xfrm>
            <a:off x="839788" y="1189037"/>
            <a:ext cx="3374403" cy="5303837"/>
          </a:xfrm>
          <a:ln w="28575">
            <a:solidFill>
              <a:schemeClr val="accent1">
                <a:lumMod val="75000"/>
              </a:schemeClr>
            </a:solidFill>
          </a:ln>
        </p:spPr>
        <p:txBody>
          <a:bodyPr>
            <a:normAutofit lnSpcReduction="10000"/>
          </a:bodyPr>
          <a:lstStyle/>
          <a:p>
            <a:pPr marL="0" indent="0" algn="ctr">
              <a:buNone/>
            </a:pPr>
            <a:r>
              <a:rPr lang="en-US" sz="2000" b="1" dirty="0">
                <a:solidFill>
                  <a:schemeClr val="accent1">
                    <a:lumMod val="75000"/>
                  </a:schemeClr>
                </a:solidFill>
              </a:rPr>
              <a:t>Regional Clinical Provider Councils (RCPC)</a:t>
            </a:r>
          </a:p>
          <a:p>
            <a:pPr marL="45720" indent="0">
              <a:buNone/>
            </a:pPr>
            <a:endParaRPr lang="en-US" i="1" dirty="0">
              <a:solidFill>
                <a:schemeClr val="accent1">
                  <a:lumMod val="75000"/>
                </a:schemeClr>
              </a:solidFill>
            </a:endParaRPr>
          </a:p>
          <a:p>
            <a:r>
              <a:rPr lang="en-US" i="1" dirty="0">
                <a:solidFill>
                  <a:schemeClr val="accent1">
                    <a:lumMod val="75000"/>
                  </a:schemeClr>
                </a:solidFill>
              </a:rPr>
              <a:t>Who:</a:t>
            </a:r>
            <a:r>
              <a:rPr lang="en-US" dirty="0">
                <a:solidFill>
                  <a:schemeClr val="accent1">
                    <a:lumMod val="75000"/>
                  </a:schemeClr>
                </a:solidFill>
              </a:rPr>
              <a:t> Primary care, ACOs, Blueprint staff </a:t>
            </a:r>
          </a:p>
          <a:p>
            <a:endParaRPr lang="en-US" i="1" dirty="0">
              <a:solidFill>
                <a:schemeClr val="accent1">
                  <a:lumMod val="75000"/>
                </a:schemeClr>
              </a:solidFill>
            </a:endParaRPr>
          </a:p>
          <a:p>
            <a:r>
              <a:rPr lang="en-US" i="1" dirty="0">
                <a:solidFill>
                  <a:schemeClr val="accent1">
                    <a:lumMod val="75000"/>
                  </a:schemeClr>
                </a:solidFill>
              </a:rPr>
              <a:t>Emphasis:</a:t>
            </a:r>
            <a:r>
              <a:rPr lang="en-US" dirty="0">
                <a:solidFill>
                  <a:schemeClr val="accent1">
                    <a:lumMod val="75000"/>
                  </a:schemeClr>
                </a:solidFill>
              </a:rPr>
              <a:t> clinical measures and outcomes (BP &amp; ACO measures)</a:t>
            </a:r>
          </a:p>
          <a:p>
            <a:endParaRPr lang="en-US" dirty="0">
              <a:solidFill>
                <a:schemeClr val="accent1">
                  <a:lumMod val="75000"/>
                </a:schemeClr>
              </a:solidFill>
            </a:endParaRPr>
          </a:p>
          <a:p>
            <a:r>
              <a:rPr lang="en-US" dirty="0">
                <a:solidFill>
                  <a:schemeClr val="accent1">
                    <a:lumMod val="75000"/>
                  </a:schemeClr>
                </a:solidFill>
              </a:rPr>
              <a:t>Triple aim goals:</a:t>
            </a:r>
          </a:p>
          <a:p>
            <a:pPr lvl="1"/>
            <a:r>
              <a:rPr lang="en-US" sz="2200" dirty="0">
                <a:solidFill>
                  <a:schemeClr val="accent1">
                    <a:lumMod val="75000"/>
                  </a:schemeClr>
                </a:solidFill>
              </a:rPr>
              <a:t>Lower costs</a:t>
            </a:r>
          </a:p>
          <a:p>
            <a:pPr lvl="1"/>
            <a:r>
              <a:rPr lang="en-US" sz="2200" dirty="0">
                <a:solidFill>
                  <a:schemeClr val="accent1">
                    <a:lumMod val="75000"/>
                  </a:schemeClr>
                </a:solidFill>
              </a:rPr>
              <a:t>Improved health of population</a:t>
            </a:r>
          </a:p>
          <a:p>
            <a:pPr marL="0" indent="0">
              <a:buNone/>
            </a:pPr>
            <a:endParaRPr lang="en-US" sz="2400" dirty="0"/>
          </a:p>
        </p:txBody>
      </p:sp>
      <p:sp>
        <p:nvSpPr>
          <p:cNvPr id="6" name="Content Placeholder 5">
            <a:extLst>
              <a:ext uri="{FF2B5EF4-FFF2-40B4-BE49-F238E27FC236}">
                <a16:creationId xmlns:a16="http://schemas.microsoft.com/office/drawing/2014/main" id="{E27A15FC-5CFF-4D21-8724-DDE92CA00FE8}"/>
              </a:ext>
            </a:extLst>
          </p:cNvPr>
          <p:cNvSpPr>
            <a:spLocks noGrp="1"/>
          </p:cNvSpPr>
          <p:nvPr>
            <p:ph sz="quarter" idx="4"/>
          </p:nvPr>
        </p:nvSpPr>
        <p:spPr>
          <a:xfrm>
            <a:off x="7977810" y="1189036"/>
            <a:ext cx="3377577" cy="5303839"/>
          </a:xfrm>
          <a:ln w="28575">
            <a:solidFill>
              <a:schemeClr val="accent1">
                <a:lumMod val="75000"/>
              </a:schemeClr>
            </a:solidFill>
          </a:ln>
        </p:spPr>
        <p:txBody>
          <a:bodyPr>
            <a:normAutofit lnSpcReduction="10000"/>
          </a:bodyPr>
          <a:lstStyle/>
          <a:p>
            <a:pPr marL="0" indent="0" algn="ctr">
              <a:buNone/>
            </a:pPr>
            <a:r>
              <a:rPr lang="en-US" sz="2200" b="1" dirty="0">
                <a:solidFill>
                  <a:schemeClr val="accent1">
                    <a:lumMod val="75000"/>
                  </a:schemeClr>
                </a:solidFill>
              </a:rPr>
              <a:t>Accountable Community for Health (ACH)</a:t>
            </a:r>
          </a:p>
          <a:p>
            <a:pPr marL="45720" indent="0">
              <a:lnSpc>
                <a:spcPct val="100000"/>
              </a:lnSpc>
              <a:spcBef>
                <a:spcPts val="0"/>
              </a:spcBef>
              <a:buNone/>
            </a:pPr>
            <a:endParaRPr lang="en-US" i="1" dirty="0">
              <a:solidFill>
                <a:schemeClr val="accent1">
                  <a:lumMod val="75000"/>
                </a:schemeClr>
              </a:solidFill>
            </a:endParaRPr>
          </a:p>
          <a:p>
            <a:pPr>
              <a:lnSpc>
                <a:spcPct val="100000"/>
              </a:lnSpc>
              <a:spcBef>
                <a:spcPts val="0"/>
              </a:spcBef>
            </a:pPr>
            <a:r>
              <a:rPr lang="en-US" i="1" dirty="0">
                <a:solidFill>
                  <a:schemeClr val="accent1">
                    <a:lumMod val="75000"/>
                  </a:schemeClr>
                </a:solidFill>
              </a:rPr>
              <a:t>Who: </a:t>
            </a:r>
            <a:r>
              <a:rPr lang="en-US" dirty="0">
                <a:solidFill>
                  <a:schemeClr val="accent1">
                    <a:lumMod val="75000"/>
                  </a:schemeClr>
                </a:solidFill>
              </a:rPr>
              <a:t>Cross-sector community membership</a:t>
            </a:r>
            <a:endParaRPr lang="en-US" i="1" dirty="0">
              <a:solidFill>
                <a:schemeClr val="accent1">
                  <a:lumMod val="75000"/>
                </a:schemeClr>
              </a:solidFill>
            </a:endParaRPr>
          </a:p>
          <a:p>
            <a:pPr>
              <a:lnSpc>
                <a:spcPct val="100000"/>
              </a:lnSpc>
              <a:spcBef>
                <a:spcPts val="0"/>
              </a:spcBef>
            </a:pPr>
            <a:endParaRPr lang="en-US" i="1" dirty="0">
              <a:solidFill>
                <a:schemeClr val="accent1">
                  <a:lumMod val="75000"/>
                </a:schemeClr>
              </a:solidFill>
            </a:endParaRPr>
          </a:p>
          <a:p>
            <a:pPr>
              <a:lnSpc>
                <a:spcPct val="100000"/>
              </a:lnSpc>
              <a:spcBef>
                <a:spcPts val="0"/>
              </a:spcBef>
            </a:pPr>
            <a:r>
              <a:rPr lang="en-US" i="1" dirty="0">
                <a:solidFill>
                  <a:schemeClr val="accent1">
                    <a:lumMod val="75000"/>
                  </a:schemeClr>
                </a:solidFill>
              </a:rPr>
              <a:t>Emphasis: </a:t>
            </a:r>
            <a:r>
              <a:rPr lang="en-US" dirty="0">
                <a:solidFill>
                  <a:schemeClr val="accent1">
                    <a:lumMod val="75000"/>
                  </a:schemeClr>
                </a:solidFill>
              </a:rPr>
              <a:t>clinical </a:t>
            </a:r>
            <a:r>
              <a:rPr lang="en-US" u="sng" dirty="0">
                <a:solidFill>
                  <a:schemeClr val="accent1">
                    <a:lumMod val="75000"/>
                  </a:schemeClr>
                </a:solidFill>
              </a:rPr>
              <a:t>and</a:t>
            </a:r>
            <a:r>
              <a:rPr lang="en-US" dirty="0">
                <a:solidFill>
                  <a:schemeClr val="accent1">
                    <a:lumMod val="75000"/>
                  </a:schemeClr>
                </a:solidFill>
              </a:rPr>
              <a:t> non-clinical determinants of health; Integrated services; Health of whole population</a:t>
            </a:r>
          </a:p>
          <a:p>
            <a:pPr marL="0" indent="0">
              <a:lnSpc>
                <a:spcPct val="100000"/>
              </a:lnSpc>
              <a:spcBef>
                <a:spcPts val="0"/>
              </a:spcBef>
              <a:buNone/>
            </a:pPr>
            <a:endParaRPr lang="en-US" dirty="0">
              <a:solidFill>
                <a:schemeClr val="accent1">
                  <a:lumMod val="75000"/>
                </a:schemeClr>
              </a:solidFill>
            </a:endParaRPr>
          </a:p>
          <a:p>
            <a:pPr>
              <a:lnSpc>
                <a:spcPct val="100000"/>
              </a:lnSpc>
              <a:spcBef>
                <a:spcPts val="0"/>
              </a:spcBef>
            </a:pPr>
            <a:r>
              <a:rPr lang="en-US" dirty="0">
                <a:solidFill>
                  <a:schemeClr val="accent1">
                    <a:lumMod val="75000"/>
                  </a:schemeClr>
                </a:solidFill>
              </a:rPr>
              <a:t>Triple Aim goals:</a:t>
            </a:r>
          </a:p>
          <a:p>
            <a:pPr lvl="1">
              <a:lnSpc>
                <a:spcPct val="100000"/>
              </a:lnSpc>
              <a:spcBef>
                <a:spcPts val="0"/>
              </a:spcBef>
            </a:pPr>
            <a:r>
              <a:rPr lang="en-US" sz="2200" dirty="0">
                <a:solidFill>
                  <a:schemeClr val="accent1">
                    <a:lumMod val="75000"/>
                  </a:schemeClr>
                </a:solidFill>
              </a:rPr>
              <a:t>Lower costs</a:t>
            </a:r>
          </a:p>
          <a:p>
            <a:pPr lvl="1">
              <a:lnSpc>
                <a:spcPct val="100000"/>
              </a:lnSpc>
              <a:spcBef>
                <a:spcPts val="0"/>
              </a:spcBef>
            </a:pPr>
            <a:r>
              <a:rPr lang="en-US" sz="2200" dirty="0">
                <a:solidFill>
                  <a:schemeClr val="accent1">
                    <a:lumMod val="75000"/>
                  </a:schemeClr>
                </a:solidFill>
              </a:rPr>
              <a:t>Improved health of whole population</a:t>
            </a:r>
          </a:p>
          <a:p>
            <a:pPr lvl="1">
              <a:lnSpc>
                <a:spcPct val="100000"/>
              </a:lnSpc>
              <a:spcBef>
                <a:spcPts val="0"/>
              </a:spcBef>
            </a:pPr>
            <a:r>
              <a:rPr lang="en-US" sz="2200" dirty="0">
                <a:solidFill>
                  <a:schemeClr val="accent1">
                    <a:lumMod val="75000"/>
                  </a:schemeClr>
                </a:solidFill>
              </a:rPr>
              <a:t>Patient Experience</a:t>
            </a:r>
            <a:r>
              <a:rPr lang="en-US" sz="2200" i="1" dirty="0">
                <a:solidFill>
                  <a:schemeClr val="accent1">
                    <a:lumMod val="75000"/>
                  </a:schemeClr>
                </a:solidFill>
              </a:rPr>
              <a:t> </a:t>
            </a:r>
          </a:p>
          <a:p>
            <a:pPr marL="0" indent="0">
              <a:buNone/>
            </a:pPr>
            <a:endParaRPr lang="en-US" sz="3200" dirty="0"/>
          </a:p>
          <a:p>
            <a:pPr lvl="1"/>
            <a:endParaRPr lang="en-US" dirty="0"/>
          </a:p>
          <a:p>
            <a:pPr lvl="1"/>
            <a:endParaRPr lang="en-US" dirty="0"/>
          </a:p>
          <a:p>
            <a:pPr lvl="1"/>
            <a:endParaRPr lang="en-US" dirty="0"/>
          </a:p>
        </p:txBody>
      </p:sp>
      <p:sp>
        <p:nvSpPr>
          <p:cNvPr id="7" name="Content Placeholder 3">
            <a:extLst>
              <a:ext uri="{FF2B5EF4-FFF2-40B4-BE49-F238E27FC236}">
                <a16:creationId xmlns:a16="http://schemas.microsoft.com/office/drawing/2014/main" id="{FC4B387A-4AE6-4A5F-8176-1AB51AAB37CC}"/>
              </a:ext>
            </a:extLst>
          </p:cNvPr>
          <p:cNvSpPr txBox="1">
            <a:spLocks/>
          </p:cNvSpPr>
          <p:nvPr/>
        </p:nvSpPr>
        <p:spPr>
          <a:xfrm>
            <a:off x="4214191" y="1189038"/>
            <a:ext cx="3763619" cy="5303837"/>
          </a:xfrm>
          <a:prstGeom prst="rect">
            <a:avLst/>
          </a:prstGeom>
          <a:ln w="28575">
            <a:solidFill>
              <a:schemeClr val="accent1">
                <a:lumMod val="7500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2400" b="1" dirty="0">
                <a:solidFill>
                  <a:schemeClr val="accent1">
                    <a:lumMod val="75000"/>
                  </a:schemeClr>
                </a:solidFill>
              </a:rPr>
              <a:t>Unified Community Collaboratives (UCC)</a:t>
            </a:r>
          </a:p>
          <a:p>
            <a:pPr>
              <a:lnSpc>
                <a:spcPct val="100000"/>
              </a:lnSpc>
              <a:spcBef>
                <a:spcPts val="0"/>
              </a:spcBef>
            </a:pPr>
            <a:endParaRPr lang="en-US" sz="2400" i="1" dirty="0">
              <a:solidFill>
                <a:schemeClr val="accent1">
                  <a:lumMod val="75000"/>
                </a:schemeClr>
              </a:solidFill>
            </a:endParaRPr>
          </a:p>
          <a:p>
            <a:pPr>
              <a:lnSpc>
                <a:spcPct val="100000"/>
              </a:lnSpc>
              <a:spcBef>
                <a:spcPts val="0"/>
              </a:spcBef>
            </a:pPr>
            <a:r>
              <a:rPr lang="en-US" sz="2400" i="1" dirty="0">
                <a:solidFill>
                  <a:schemeClr val="accent1">
                    <a:lumMod val="75000"/>
                  </a:schemeClr>
                </a:solidFill>
              </a:rPr>
              <a:t>Who: </a:t>
            </a:r>
            <a:r>
              <a:rPr lang="en-US" sz="2400" dirty="0">
                <a:solidFill>
                  <a:schemeClr val="accent1">
                    <a:lumMod val="75000"/>
                  </a:schemeClr>
                </a:solidFill>
              </a:rPr>
              <a:t>Primary care, care coordination staff, and key social service providers in each HSA </a:t>
            </a:r>
          </a:p>
          <a:p>
            <a:pPr>
              <a:lnSpc>
                <a:spcPct val="100000"/>
              </a:lnSpc>
              <a:spcBef>
                <a:spcPts val="0"/>
              </a:spcBef>
            </a:pPr>
            <a:endParaRPr lang="en-US" sz="2400" i="1" dirty="0">
              <a:solidFill>
                <a:schemeClr val="accent1">
                  <a:lumMod val="75000"/>
                </a:schemeClr>
              </a:solidFill>
            </a:endParaRPr>
          </a:p>
          <a:p>
            <a:pPr>
              <a:lnSpc>
                <a:spcPct val="100000"/>
              </a:lnSpc>
              <a:spcBef>
                <a:spcPts val="0"/>
              </a:spcBef>
            </a:pPr>
            <a:r>
              <a:rPr lang="en-US" sz="2400" i="1" dirty="0">
                <a:solidFill>
                  <a:schemeClr val="accent1">
                    <a:lumMod val="75000"/>
                  </a:schemeClr>
                </a:solidFill>
              </a:rPr>
              <a:t>Emphasis:</a:t>
            </a:r>
            <a:r>
              <a:rPr lang="en-US" sz="2400" dirty="0">
                <a:solidFill>
                  <a:schemeClr val="accent1">
                    <a:lumMod val="75000"/>
                  </a:schemeClr>
                </a:solidFill>
              </a:rPr>
              <a:t> Reduce duplication, clarify roles, and identify gaps in supporting services</a:t>
            </a:r>
          </a:p>
          <a:p>
            <a:pPr>
              <a:lnSpc>
                <a:spcPct val="100000"/>
              </a:lnSpc>
              <a:spcBef>
                <a:spcPts val="0"/>
              </a:spcBef>
            </a:pPr>
            <a:endParaRPr lang="en-US" sz="2400" i="1" dirty="0">
              <a:solidFill>
                <a:schemeClr val="accent1">
                  <a:lumMod val="75000"/>
                </a:schemeClr>
              </a:solidFill>
            </a:endParaRPr>
          </a:p>
          <a:p>
            <a:r>
              <a:rPr lang="en-US" sz="2400" dirty="0">
                <a:solidFill>
                  <a:schemeClr val="accent1">
                    <a:lumMod val="75000"/>
                  </a:schemeClr>
                </a:solidFill>
              </a:rPr>
              <a:t>Triple Aim goals: </a:t>
            </a:r>
          </a:p>
          <a:p>
            <a:pPr lvl="1"/>
            <a:r>
              <a:rPr lang="en-US" dirty="0">
                <a:solidFill>
                  <a:schemeClr val="accent1">
                    <a:lumMod val="75000"/>
                  </a:schemeClr>
                </a:solidFill>
              </a:rPr>
              <a:t>Lower costs</a:t>
            </a:r>
          </a:p>
          <a:p>
            <a:pPr lvl="1"/>
            <a:r>
              <a:rPr lang="en-US" dirty="0">
                <a:solidFill>
                  <a:schemeClr val="accent1">
                    <a:lumMod val="75000"/>
                  </a:schemeClr>
                </a:solidFill>
              </a:rPr>
              <a:t>Improved health of whole population</a:t>
            </a:r>
          </a:p>
          <a:p>
            <a:pPr lvl="1"/>
            <a:r>
              <a:rPr lang="en-US" dirty="0">
                <a:solidFill>
                  <a:schemeClr val="accent1">
                    <a:lumMod val="75000"/>
                  </a:schemeClr>
                </a:solidFill>
              </a:rPr>
              <a:t>Patient Experience</a:t>
            </a:r>
          </a:p>
          <a:p>
            <a:pPr>
              <a:lnSpc>
                <a:spcPct val="100000"/>
              </a:lnSpc>
              <a:spcBef>
                <a:spcPts val="0"/>
              </a:spcBef>
            </a:pPr>
            <a:endParaRPr lang="en-US" sz="2600" dirty="0"/>
          </a:p>
        </p:txBody>
      </p:sp>
      <p:sp>
        <p:nvSpPr>
          <p:cNvPr id="3" name="Slide Number Placeholder 2">
            <a:extLst>
              <a:ext uri="{FF2B5EF4-FFF2-40B4-BE49-F238E27FC236}">
                <a16:creationId xmlns:a16="http://schemas.microsoft.com/office/drawing/2014/main" id="{490CC3F3-2F1A-4B65-96FD-819CBC920B84}"/>
              </a:ext>
            </a:extLst>
          </p:cNvPr>
          <p:cNvSpPr>
            <a:spLocks noGrp="1"/>
          </p:cNvSpPr>
          <p:nvPr>
            <p:ph type="sldNum" sz="quarter" idx="12"/>
          </p:nvPr>
        </p:nvSpPr>
        <p:spPr>
          <a:xfrm>
            <a:off x="11498868" y="6127749"/>
            <a:ext cx="242561" cy="365125"/>
          </a:xfrm>
        </p:spPr>
        <p:txBody>
          <a:bodyPr/>
          <a:lstStyle/>
          <a:p>
            <a:fld id="{F7F32915-262D-4E8D-96B5-353157ED8424}" type="slidenum">
              <a:rPr lang="en-US" smtClean="0"/>
              <a:t>6</a:t>
            </a:fld>
            <a:endParaRPr lang="en-US" dirty="0"/>
          </a:p>
        </p:txBody>
      </p:sp>
    </p:spTree>
    <p:extLst>
      <p:ext uri="{BB962C8B-B14F-4D97-AF65-F5344CB8AC3E}">
        <p14:creationId xmlns:p14="http://schemas.microsoft.com/office/powerpoint/2010/main" val="126439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184343"/>
            <a:ext cx="10515600" cy="579120"/>
          </a:xfrm>
        </p:spPr>
        <p:txBody>
          <a:bodyPr/>
          <a:lstStyle/>
          <a:p>
            <a:r>
              <a:rPr lang="en-US" sz="2800" dirty="0"/>
              <a:t>Vermont: Regional Integration </a:t>
            </a:r>
          </a:p>
        </p:txBody>
      </p:sp>
      <p:pic>
        <p:nvPicPr>
          <p:cNvPr id="1028" name="Picture 4" descr="https://www.gliffy.com/go/publish/image/10865129/L.png"/>
          <p:cNvPicPr>
            <a:picLocks noChangeAspect="1" noChangeArrowheads="1"/>
          </p:cNvPicPr>
          <p:nvPr/>
        </p:nvPicPr>
        <p:blipFill rotWithShape="1">
          <a:blip r:embed="rId2">
            <a:extLst>
              <a:ext uri="{28A0092B-C50C-407E-A947-70E740481C1C}">
                <a14:useLocalDpi xmlns:a14="http://schemas.microsoft.com/office/drawing/2010/main" val="0"/>
              </a:ext>
            </a:extLst>
          </a:blip>
          <a:srcRect t="2905" r="420"/>
          <a:stretch/>
        </p:blipFill>
        <p:spPr bwMode="auto">
          <a:xfrm>
            <a:off x="1951037" y="753303"/>
            <a:ext cx="8289926" cy="583565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284445B0-D02B-4D17-82E7-931CF541325A}"/>
              </a:ext>
            </a:extLst>
          </p:cNvPr>
          <p:cNvSpPr>
            <a:spLocks noGrp="1"/>
          </p:cNvSpPr>
          <p:nvPr>
            <p:ph type="sldNum" sz="quarter" idx="12"/>
          </p:nvPr>
        </p:nvSpPr>
        <p:spPr/>
        <p:txBody>
          <a:bodyPr/>
          <a:lstStyle/>
          <a:p>
            <a:fld id="{F7F32915-262D-4E8D-96B5-353157ED8424}" type="slidenum">
              <a:rPr lang="en-US" smtClean="0"/>
              <a:t>7</a:t>
            </a:fld>
            <a:endParaRPr lang="en-US"/>
          </a:p>
        </p:txBody>
      </p:sp>
    </p:spTree>
    <p:extLst>
      <p:ext uri="{BB962C8B-B14F-4D97-AF65-F5344CB8AC3E}">
        <p14:creationId xmlns:p14="http://schemas.microsoft.com/office/powerpoint/2010/main" val="248152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15E79-DC01-401F-AA08-C03AA16E0FCE}"/>
              </a:ext>
            </a:extLst>
          </p:cNvPr>
          <p:cNvSpPr>
            <a:spLocks noGrp="1"/>
          </p:cNvSpPr>
          <p:nvPr>
            <p:ph type="title"/>
          </p:nvPr>
        </p:nvSpPr>
        <p:spPr/>
        <p:txBody>
          <a:bodyPr/>
          <a:lstStyle/>
          <a:p>
            <a:r>
              <a:rPr lang="en-US" dirty="0"/>
              <a:t>Moving towards increased community engagement and trust</a:t>
            </a:r>
          </a:p>
        </p:txBody>
      </p:sp>
      <p:graphicFrame>
        <p:nvGraphicFramePr>
          <p:cNvPr id="25" name="Content Placeholder 24"/>
          <p:cNvGraphicFramePr>
            <a:graphicFrameLocks noGrp="1"/>
          </p:cNvGraphicFramePr>
          <p:nvPr>
            <p:ph idx="1"/>
            <p:extLst/>
          </p:nvPr>
        </p:nvGraphicFramePr>
        <p:xfrm>
          <a:off x="1143000" y="3886863"/>
          <a:ext cx="9872664" cy="1705499"/>
        </p:xfrm>
        <a:graphic>
          <a:graphicData uri="http://schemas.openxmlformats.org/drawingml/2006/table">
            <a:tbl>
              <a:tblPr firstRow="1" bandRow="1">
                <a:tableStyleId>{BC89EF96-8CEA-46FF-86C4-4CE0E7609802}</a:tableStyleId>
              </a:tblPr>
              <a:tblGrid>
                <a:gridCol w="3290888">
                  <a:extLst>
                    <a:ext uri="{9D8B030D-6E8A-4147-A177-3AD203B41FA5}">
                      <a16:colId xmlns:a16="http://schemas.microsoft.com/office/drawing/2014/main" val="3273689599"/>
                    </a:ext>
                  </a:extLst>
                </a:gridCol>
                <a:gridCol w="3290888">
                  <a:extLst>
                    <a:ext uri="{9D8B030D-6E8A-4147-A177-3AD203B41FA5}">
                      <a16:colId xmlns:a16="http://schemas.microsoft.com/office/drawing/2014/main" val="1388289556"/>
                    </a:ext>
                  </a:extLst>
                </a:gridCol>
                <a:gridCol w="3290888">
                  <a:extLst>
                    <a:ext uri="{9D8B030D-6E8A-4147-A177-3AD203B41FA5}">
                      <a16:colId xmlns:a16="http://schemas.microsoft.com/office/drawing/2014/main" val="2639412845"/>
                    </a:ext>
                  </a:extLst>
                </a:gridCol>
              </a:tblGrid>
              <a:tr h="1705499">
                <a:tc>
                  <a:txBody>
                    <a:bodyPr/>
                    <a:lstStyle/>
                    <a:p>
                      <a:pPr algn="ctr"/>
                      <a:r>
                        <a:rPr lang="en-US" dirty="0"/>
                        <a:t>Hospital</a:t>
                      </a:r>
                      <a:r>
                        <a:rPr lang="en-US" baseline="0" dirty="0"/>
                        <a:t> and </a:t>
                      </a:r>
                    </a:p>
                    <a:p>
                      <a:pPr algn="ctr"/>
                      <a:r>
                        <a:rPr lang="en-US" baseline="0" dirty="0"/>
                        <a:t>Primary Care</a:t>
                      </a:r>
                      <a:endParaRPr lang="en-US" dirty="0"/>
                    </a:p>
                  </a:txBody>
                  <a:tcPr anchor="ctr">
                    <a:lnL w="12700" cmpd="sng">
                      <a:noFill/>
                    </a:lnL>
                    <a:lnR w="12700" cap="flat" cmpd="sng" algn="ctr">
                      <a:solidFill>
                        <a:schemeClr val="tx1"/>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tcPr>
                </a:tc>
                <a:tc>
                  <a:txBody>
                    <a:bodyPr/>
                    <a:lstStyle/>
                    <a:p>
                      <a:pPr algn="ctr"/>
                      <a:r>
                        <a:rPr lang="en-US" dirty="0"/>
                        <a:t>Expanded</a:t>
                      </a:r>
                      <a:r>
                        <a:rPr lang="en-US" baseline="0" dirty="0"/>
                        <a:t> </a:t>
                      </a:r>
                    </a:p>
                    <a:p>
                      <a:pPr algn="ctr"/>
                      <a:r>
                        <a:rPr lang="en-US" dirty="0"/>
                        <a:t>Health System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tcPr>
                </a:tc>
                <a:tc>
                  <a:txBody>
                    <a:bodyPr/>
                    <a:lstStyle/>
                    <a:p>
                      <a:pPr algn="ctr"/>
                      <a:r>
                        <a:rPr lang="en-US" dirty="0"/>
                        <a:t>Community </a:t>
                      </a:r>
                    </a:p>
                    <a:p>
                      <a:pPr algn="ctr"/>
                      <a:r>
                        <a:rPr lang="en-US" dirty="0"/>
                        <a:t>Partners</a:t>
                      </a:r>
                    </a:p>
                  </a:txBody>
                  <a:tcPr anchor="ctr">
                    <a:lnL w="12700" cap="flat" cmpd="sng" algn="ctr">
                      <a:solidFill>
                        <a:schemeClr val="tx1"/>
                      </a:solidFill>
                      <a:prstDash val="solid"/>
                      <a:round/>
                      <a:headEnd type="none" w="med" len="med"/>
                      <a:tailEnd type="none" w="med" len="med"/>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31130903"/>
                  </a:ext>
                </a:extLst>
              </a:tr>
            </a:tbl>
          </a:graphicData>
        </a:graphic>
      </p:graphicFrame>
      <p:sp>
        <p:nvSpPr>
          <p:cNvPr id="4" name="Slide Number Placeholder 3">
            <a:extLst>
              <a:ext uri="{FF2B5EF4-FFF2-40B4-BE49-F238E27FC236}">
                <a16:creationId xmlns:a16="http://schemas.microsoft.com/office/drawing/2014/main" id="{8FA3BD3A-7E5B-4674-8E32-B8C14EF07D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7F32915-262D-4E8D-96B5-353157ED8424}" type="slidenum">
              <a:rPr kumimoji="0" lang="en-US" sz="1200" b="0" i="0" u="none" strike="noStrike" kern="1200" cap="none" spc="0" normalizeH="0" baseline="0" noProof="0" smtClean="0">
                <a:ln>
                  <a:noFill/>
                </a:ln>
                <a:solidFill>
                  <a:srgbClr val="A6B727"/>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A6B727"/>
              </a:solidFill>
              <a:effectLst/>
              <a:uLnTx/>
              <a:uFillTx/>
              <a:latin typeface="Corbel" panose="020B0503020204020204"/>
              <a:ea typeface="+mn-ea"/>
              <a:cs typeface="+mn-cs"/>
            </a:endParaRPr>
          </a:p>
        </p:txBody>
      </p:sp>
      <p:sp>
        <p:nvSpPr>
          <p:cNvPr id="5" name="Rectangle 4"/>
          <p:cNvSpPr/>
          <p:nvPr/>
        </p:nvSpPr>
        <p:spPr>
          <a:xfrm>
            <a:off x="1142999" y="2148836"/>
            <a:ext cx="1178781" cy="657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orbel" panose="020B0503020204020204"/>
                <a:ea typeface="+mn-ea"/>
                <a:cs typeface="+mn-cs"/>
              </a:rPr>
              <a:t>UCC</a:t>
            </a:r>
          </a:p>
        </p:txBody>
      </p:sp>
      <p:sp>
        <p:nvSpPr>
          <p:cNvPr id="6" name="Rectangle 5"/>
          <p:cNvSpPr/>
          <p:nvPr/>
        </p:nvSpPr>
        <p:spPr>
          <a:xfrm>
            <a:off x="1142999" y="3438272"/>
            <a:ext cx="1178781" cy="657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orbel" panose="020B0503020204020204"/>
                <a:ea typeface="+mn-ea"/>
                <a:cs typeface="+mn-cs"/>
              </a:rPr>
              <a:t>RCPC</a:t>
            </a:r>
          </a:p>
        </p:txBody>
      </p:sp>
      <p:sp>
        <p:nvSpPr>
          <p:cNvPr id="7" name="Rectangle 6"/>
          <p:cNvSpPr/>
          <p:nvPr/>
        </p:nvSpPr>
        <p:spPr>
          <a:xfrm>
            <a:off x="5490044" y="2780302"/>
            <a:ext cx="1178781" cy="657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orbel" panose="020B0503020204020204"/>
                <a:ea typeface="+mn-ea"/>
                <a:cs typeface="+mn-cs"/>
              </a:rPr>
              <a:t>CC</a:t>
            </a:r>
          </a:p>
        </p:txBody>
      </p:sp>
      <p:sp>
        <p:nvSpPr>
          <p:cNvPr id="8" name="Rectangle 7"/>
          <p:cNvSpPr/>
          <p:nvPr/>
        </p:nvSpPr>
        <p:spPr>
          <a:xfrm>
            <a:off x="9401092" y="2780302"/>
            <a:ext cx="1178781" cy="657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orbel" panose="020B0503020204020204"/>
                <a:ea typeface="+mn-ea"/>
                <a:cs typeface="+mn-cs"/>
              </a:rPr>
              <a:t>ACH</a:t>
            </a:r>
          </a:p>
        </p:txBody>
      </p:sp>
      <p:cxnSp>
        <p:nvCxnSpPr>
          <p:cNvPr id="10" name="Straight Connector 9"/>
          <p:cNvCxnSpPr>
            <a:stCxn id="5" idx="3"/>
            <a:endCxn id="7" idx="1"/>
          </p:cNvCxnSpPr>
          <p:nvPr/>
        </p:nvCxnSpPr>
        <p:spPr>
          <a:xfrm>
            <a:off x="2321780" y="2477821"/>
            <a:ext cx="3168264" cy="6314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7" idx="1"/>
          </p:cNvCxnSpPr>
          <p:nvPr/>
        </p:nvCxnSpPr>
        <p:spPr>
          <a:xfrm flipV="1">
            <a:off x="2321780" y="3109287"/>
            <a:ext cx="3168264" cy="65797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8" idx="1"/>
          </p:cNvCxnSpPr>
          <p:nvPr/>
        </p:nvCxnSpPr>
        <p:spPr>
          <a:xfrm>
            <a:off x="6668825" y="3109287"/>
            <a:ext cx="2732267" cy="0"/>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3991554" y="4498450"/>
            <a:ext cx="978408" cy="534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orbel" panose="020B0503020204020204"/>
                <a:ea typeface="+mn-ea"/>
                <a:cs typeface="+mn-cs"/>
              </a:rPr>
              <a:t>+</a:t>
            </a:r>
            <a:endParaRPr kumimoji="0" lang="en-US" sz="18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8" name="Right Arrow 27"/>
          <p:cNvSpPr/>
          <p:nvPr/>
        </p:nvSpPr>
        <p:spPr>
          <a:xfrm>
            <a:off x="7260865" y="4498449"/>
            <a:ext cx="978408" cy="534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orbel" panose="020B0503020204020204"/>
                <a:ea typeface="+mn-ea"/>
                <a:cs typeface="+mn-cs"/>
              </a:rPr>
              <a:t>+</a:t>
            </a:r>
            <a:endParaRPr kumimoji="0" lang="en-US" sz="18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30" name="Flowchart: Manual Input 29"/>
          <p:cNvSpPr/>
          <p:nvPr/>
        </p:nvSpPr>
        <p:spPr>
          <a:xfrm>
            <a:off x="1142999" y="5445991"/>
            <a:ext cx="9710895" cy="88324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746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7460 h 10000"/>
              <a:gd name="connsiteX0" fmla="*/ 0 w 10025"/>
              <a:gd name="connsiteY0" fmla="*/ 10364 h 12904"/>
              <a:gd name="connsiteX1" fmla="*/ 10025 w 10025"/>
              <a:gd name="connsiteY1" fmla="*/ 0 h 12904"/>
              <a:gd name="connsiteX2" fmla="*/ 10000 w 10025"/>
              <a:gd name="connsiteY2" fmla="*/ 12904 h 12904"/>
              <a:gd name="connsiteX3" fmla="*/ 0 w 10025"/>
              <a:gd name="connsiteY3" fmla="*/ 12904 h 12904"/>
              <a:gd name="connsiteX4" fmla="*/ 0 w 10025"/>
              <a:gd name="connsiteY4" fmla="*/ 10364 h 12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5" h="12904">
                <a:moveTo>
                  <a:pt x="0" y="10364"/>
                </a:moveTo>
                <a:lnTo>
                  <a:pt x="10025" y="0"/>
                </a:lnTo>
                <a:cubicBezTo>
                  <a:pt x="10017" y="4301"/>
                  <a:pt x="10008" y="8603"/>
                  <a:pt x="10000" y="12904"/>
                </a:cubicBezTo>
                <a:lnTo>
                  <a:pt x="0" y="12904"/>
                </a:lnTo>
                <a:lnTo>
                  <a:pt x="0" y="1036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Need for trust between groups to increases</a:t>
            </a:r>
          </a:p>
        </p:txBody>
      </p:sp>
    </p:spTree>
    <p:extLst>
      <p:ext uri="{BB962C8B-B14F-4D97-AF65-F5344CB8AC3E}">
        <p14:creationId xmlns:p14="http://schemas.microsoft.com/office/powerpoint/2010/main" val="230125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8E16-01AD-45E9-A1D3-92ACF032ED9E}"/>
              </a:ext>
            </a:extLst>
          </p:cNvPr>
          <p:cNvSpPr>
            <a:spLocks noGrp="1"/>
          </p:cNvSpPr>
          <p:nvPr>
            <p:ph type="title"/>
          </p:nvPr>
        </p:nvSpPr>
        <p:spPr>
          <a:xfrm>
            <a:off x="872257" y="326678"/>
            <a:ext cx="10515600" cy="835233"/>
          </a:xfrm>
        </p:spPr>
        <p:txBody>
          <a:bodyPr anchor="t"/>
          <a:lstStyle/>
          <a:p>
            <a:pPr algn="ctr"/>
            <a:r>
              <a:rPr lang="en-US" b="1" dirty="0"/>
              <a:t>Vermont ACH Framework</a:t>
            </a:r>
          </a:p>
        </p:txBody>
      </p:sp>
      <p:sp>
        <p:nvSpPr>
          <p:cNvPr id="3" name="Arrow: Up-Down 2">
            <a:extLst>
              <a:ext uri="{FF2B5EF4-FFF2-40B4-BE49-F238E27FC236}">
                <a16:creationId xmlns:a16="http://schemas.microsoft.com/office/drawing/2014/main" id="{0F158453-DE34-48B1-A6C4-A7605D9EBB7A}"/>
              </a:ext>
            </a:extLst>
          </p:cNvPr>
          <p:cNvSpPr/>
          <p:nvPr/>
        </p:nvSpPr>
        <p:spPr>
          <a:xfrm>
            <a:off x="1922806" y="2601150"/>
            <a:ext cx="538568" cy="1086237"/>
          </a:xfrm>
          <a:prstGeom prst="up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5276B77E-55F7-491B-A568-0A2C9B608A41}"/>
              </a:ext>
            </a:extLst>
          </p:cNvPr>
          <p:cNvSpPr/>
          <p:nvPr/>
        </p:nvSpPr>
        <p:spPr>
          <a:xfrm>
            <a:off x="5826716" y="2571041"/>
            <a:ext cx="538568" cy="1137309"/>
          </a:xfrm>
          <a:prstGeom prst="up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Arrow: Up-Down 24">
            <a:extLst>
              <a:ext uri="{FF2B5EF4-FFF2-40B4-BE49-F238E27FC236}">
                <a16:creationId xmlns:a16="http://schemas.microsoft.com/office/drawing/2014/main" id="{F1965737-2D2D-4830-8967-1BD09A3EEBE0}"/>
              </a:ext>
            </a:extLst>
          </p:cNvPr>
          <p:cNvSpPr/>
          <p:nvPr/>
        </p:nvSpPr>
        <p:spPr>
          <a:xfrm>
            <a:off x="9842960" y="2571041"/>
            <a:ext cx="538568" cy="1137309"/>
          </a:xfrm>
          <a:prstGeom prst="up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Oval 4">
            <a:extLst>
              <a:ext uri="{FF2B5EF4-FFF2-40B4-BE49-F238E27FC236}">
                <a16:creationId xmlns:a16="http://schemas.microsoft.com/office/drawing/2014/main" id="{FC17AD3A-EA38-4818-B064-764447C3081B}"/>
              </a:ext>
            </a:extLst>
          </p:cNvPr>
          <p:cNvSpPr/>
          <p:nvPr/>
        </p:nvSpPr>
        <p:spPr>
          <a:xfrm>
            <a:off x="8159093" y="4933985"/>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Brattleboro</a:t>
            </a:r>
          </a:p>
          <a:p>
            <a:pPr algn="ctr"/>
            <a:r>
              <a:rPr lang="en-US" sz="1600" b="1" dirty="0"/>
              <a:t>ACH</a:t>
            </a:r>
          </a:p>
        </p:txBody>
      </p:sp>
      <p:sp>
        <p:nvSpPr>
          <p:cNvPr id="22" name="Oval 21">
            <a:extLst>
              <a:ext uri="{FF2B5EF4-FFF2-40B4-BE49-F238E27FC236}">
                <a16:creationId xmlns:a16="http://schemas.microsoft.com/office/drawing/2014/main" id="{D46AB823-10D5-4E1C-AEFB-78CBF7E08B5A}"/>
              </a:ext>
            </a:extLst>
          </p:cNvPr>
          <p:cNvSpPr/>
          <p:nvPr/>
        </p:nvSpPr>
        <p:spPr>
          <a:xfrm>
            <a:off x="2299516" y="4922448"/>
            <a:ext cx="1740249" cy="1041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Chittenden ACH (CACH)</a:t>
            </a:r>
          </a:p>
        </p:txBody>
      </p:sp>
      <p:sp>
        <p:nvSpPr>
          <p:cNvPr id="26" name="Oval 25">
            <a:extLst>
              <a:ext uri="{FF2B5EF4-FFF2-40B4-BE49-F238E27FC236}">
                <a16:creationId xmlns:a16="http://schemas.microsoft.com/office/drawing/2014/main" id="{AC7C9AA0-FE42-478E-91EA-441B39DCF060}"/>
              </a:ext>
            </a:extLst>
          </p:cNvPr>
          <p:cNvSpPr/>
          <p:nvPr/>
        </p:nvSpPr>
        <p:spPr>
          <a:xfrm>
            <a:off x="6243543" y="3770243"/>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THRIVE</a:t>
            </a:r>
          </a:p>
          <a:p>
            <a:pPr algn="ctr"/>
            <a:r>
              <a:rPr lang="en-US" sz="1400" b="1" dirty="0"/>
              <a:t>(Washington)</a:t>
            </a:r>
          </a:p>
        </p:txBody>
      </p:sp>
      <p:sp>
        <p:nvSpPr>
          <p:cNvPr id="27" name="Oval 26">
            <a:extLst>
              <a:ext uri="{FF2B5EF4-FFF2-40B4-BE49-F238E27FC236}">
                <a16:creationId xmlns:a16="http://schemas.microsoft.com/office/drawing/2014/main" id="{5E6308AC-E650-4189-B89D-4E1724612912}"/>
              </a:ext>
            </a:extLst>
          </p:cNvPr>
          <p:cNvSpPr/>
          <p:nvPr/>
        </p:nvSpPr>
        <p:spPr>
          <a:xfrm>
            <a:off x="6205942" y="4939377"/>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t>Randolph </a:t>
            </a:r>
            <a:r>
              <a:rPr lang="en-US" sz="1400" b="1" dirty="0"/>
              <a:t>Executive Community Council</a:t>
            </a:r>
          </a:p>
        </p:txBody>
      </p:sp>
      <p:sp>
        <p:nvSpPr>
          <p:cNvPr id="29" name="Oval 28">
            <a:extLst>
              <a:ext uri="{FF2B5EF4-FFF2-40B4-BE49-F238E27FC236}">
                <a16:creationId xmlns:a16="http://schemas.microsoft.com/office/drawing/2014/main" id="{74E15189-5F88-4972-A43F-DDFE48A2C680}"/>
              </a:ext>
            </a:extLst>
          </p:cNvPr>
          <p:cNvSpPr/>
          <p:nvPr/>
        </p:nvSpPr>
        <p:spPr>
          <a:xfrm>
            <a:off x="10112244" y="4933985"/>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NEK PROSPER</a:t>
            </a:r>
            <a:endParaRPr lang="en-US" sz="1600" b="1" dirty="0"/>
          </a:p>
          <a:p>
            <a:pPr algn="ctr"/>
            <a:r>
              <a:rPr lang="en-US" sz="1400" b="1" dirty="0"/>
              <a:t>(St. J area)</a:t>
            </a:r>
          </a:p>
        </p:txBody>
      </p:sp>
      <p:sp>
        <p:nvSpPr>
          <p:cNvPr id="30" name="Oval 29">
            <a:extLst>
              <a:ext uri="{FF2B5EF4-FFF2-40B4-BE49-F238E27FC236}">
                <a16:creationId xmlns:a16="http://schemas.microsoft.com/office/drawing/2014/main" id="{28A90903-199F-4110-8790-BAEC13C2BB35}"/>
              </a:ext>
            </a:extLst>
          </p:cNvPr>
          <p:cNvSpPr/>
          <p:nvPr/>
        </p:nvSpPr>
        <p:spPr>
          <a:xfrm>
            <a:off x="4290392" y="3755547"/>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Upper NEK</a:t>
            </a:r>
            <a:r>
              <a:rPr lang="en-US" sz="1400" b="1" dirty="0"/>
              <a:t> Community Council </a:t>
            </a:r>
          </a:p>
        </p:txBody>
      </p:sp>
      <p:sp>
        <p:nvSpPr>
          <p:cNvPr id="31" name="Oval 30">
            <a:extLst>
              <a:ext uri="{FF2B5EF4-FFF2-40B4-BE49-F238E27FC236}">
                <a16:creationId xmlns:a16="http://schemas.microsoft.com/office/drawing/2014/main" id="{35BEC0B4-F4C4-4D19-979C-56CB09F1A6C7}"/>
              </a:ext>
            </a:extLst>
          </p:cNvPr>
          <p:cNvSpPr/>
          <p:nvPr/>
        </p:nvSpPr>
        <p:spPr>
          <a:xfrm>
            <a:off x="10171027" y="3755546"/>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ARCH</a:t>
            </a:r>
          </a:p>
          <a:p>
            <a:pPr algn="ctr"/>
            <a:r>
              <a:rPr lang="en-US" b="1" dirty="0"/>
              <a:t>(Rutland)</a:t>
            </a:r>
          </a:p>
        </p:txBody>
      </p:sp>
      <p:sp>
        <p:nvSpPr>
          <p:cNvPr id="32" name="Oval 31">
            <a:extLst>
              <a:ext uri="{FF2B5EF4-FFF2-40B4-BE49-F238E27FC236}">
                <a16:creationId xmlns:a16="http://schemas.microsoft.com/office/drawing/2014/main" id="{64E885CF-9109-42B9-9B3B-8D58B256F81F}"/>
              </a:ext>
            </a:extLst>
          </p:cNvPr>
          <p:cNvSpPr/>
          <p:nvPr/>
        </p:nvSpPr>
        <p:spPr>
          <a:xfrm>
            <a:off x="330931" y="4922448"/>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Community Health Action Team </a:t>
            </a:r>
            <a:r>
              <a:rPr lang="en-US" sz="1200" b="1" dirty="0"/>
              <a:t>(CHAT) Addison</a:t>
            </a:r>
            <a:endParaRPr lang="en-US" sz="1400" b="1" dirty="0"/>
          </a:p>
        </p:txBody>
      </p:sp>
      <p:sp>
        <p:nvSpPr>
          <p:cNvPr id="34" name="Oval 33">
            <a:extLst>
              <a:ext uri="{FF2B5EF4-FFF2-40B4-BE49-F238E27FC236}">
                <a16:creationId xmlns:a16="http://schemas.microsoft.com/office/drawing/2014/main" id="{A0F1A98D-BA33-4F83-AF64-BAAA59C00B74}"/>
              </a:ext>
            </a:extLst>
          </p:cNvPr>
          <p:cNvSpPr/>
          <p:nvPr/>
        </p:nvSpPr>
        <p:spPr>
          <a:xfrm>
            <a:off x="4290392" y="4922448"/>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Morrisville</a:t>
            </a:r>
          </a:p>
          <a:p>
            <a:pPr algn="ctr"/>
            <a:r>
              <a:rPr lang="en-US" b="1" dirty="0"/>
              <a:t>Area ACH</a:t>
            </a:r>
          </a:p>
        </p:txBody>
      </p:sp>
      <p:sp>
        <p:nvSpPr>
          <p:cNvPr id="35" name="Oval 34">
            <a:extLst>
              <a:ext uri="{FF2B5EF4-FFF2-40B4-BE49-F238E27FC236}">
                <a16:creationId xmlns:a16="http://schemas.microsoft.com/office/drawing/2014/main" id="{0E3A4A2D-61E0-441D-9EBB-D2FE3A55BE5D}"/>
              </a:ext>
            </a:extLst>
          </p:cNvPr>
          <p:cNvSpPr/>
          <p:nvPr/>
        </p:nvSpPr>
        <p:spPr>
          <a:xfrm>
            <a:off x="2299516" y="3770243"/>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WINDSOR </a:t>
            </a:r>
            <a:r>
              <a:rPr lang="en-US" sz="1400" b="1" dirty="0"/>
              <a:t>Community Collaborative</a:t>
            </a:r>
          </a:p>
        </p:txBody>
      </p:sp>
      <p:sp>
        <p:nvSpPr>
          <p:cNvPr id="36" name="Oval 35">
            <a:extLst>
              <a:ext uri="{FF2B5EF4-FFF2-40B4-BE49-F238E27FC236}">
                <a16:creationId xmlns:a16="http://schemas.microsoft.com/office/drawing/2014/main" id="{FB4DFCBE-B454-4E68-8B93-1A5A49735973}"/>
              </a:ext>
            </a:extLst>
          </p:cNvPr>
          <p:cNvSpPr/>
          <p:nvPr/>
        </p:nvSpPr>
        <p:spPr>
          <a:xfrm>
            <a:off x="330932" y="3770244"/>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Bennington</a:t>
            </a:r>
            <a:r>
              <a:rPr lang="en-US" b="1" dirty="0"/>
              <a:t> </a:t>
            </a:r>
            <a:r>
              <a:rPr lang="en-US" sz="1400" b="1" dirty="0"/>
              <a:t>Community Collaborative</a:t>
            </a:r>
          </a:p>
        </p:txBody>
      </p:sp>
      <p:sp>
        <p:nvSpPr>
          <p:cNvPr id="37" name="Oval 36">
            <a:extLst>
              <a:ext uri="{FF2B5EF4-FFF2-40B4-BE49-F238E27FC236}">
                <a16:creationId xmlns:a16="http://schemas.microsoft.com/office/drawing/2014/main" id="{4F688E8F-DBF1-4499-8B3F-EF9DA8F8A842}"/>
              </a:ext>
            </a:extLst>
          </p:cNvPr>
          <p:cNvSpPr/>
          <p:nvPr/>
        </p:nvSpPr>
        <p:spPr>
          <a:xfrm>
            <a:off x="8221881" y="3770244"/>
            <a:ext cx="1740249" cy="106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Springfield </a:t>
            </a:r>
            <a:r>
              <a:rPr lang="en-US" sz="1400" b="1" dirty="0"/>
              <a:t>Community Collaborative</a:t>
            </a:r>
          </a:p>
        </p:txBody>
      </p:sp>
      <p:sp>
        <p:nvSpPr>
          <p:cNvPr id="21" name="TextBox 20">
            <a:extLst>
              <a:ext uri="{FF2B5EF4-FFF2-40B4-BE49-F238E27FC236}">
                <a16:creationId xmlns:a16="http://schemas.microsoft.com/office/drawing/2014/main" id="{3844C7DC-B001-4AEF-B830-FD9E05E945B6}"/>
              </a:ext>
            </a:extLst>
          </p:cNvPr>
          <p:cNvSpPr txBox="1"/>
          <p:nvPr/>
        </p:nvSpPr>
        <p:spPr>
          <a:xfrm>
            <a:off x="2573979" y="1018673"/>
            <a:ext cx="6838119"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pPr algn="ctr"/>
            <a:r>
              <a:rPr lang="en-US" b="1" dirty="0">
                <a:solidFill>
                  <a:schemeClr val="accent1">
                    <a:lumMod val="75000"/>
                  </a:schemeClr>
                </a:solidFill>
              </a:rPr>
              <a:t>State Leadership Team*</a:t>
            </a:r>
          </a:p>
        </p:txBody>
      </p:sp>
      <p:pic>
        <p:nvPicPr>
          <p:cNvPr id="41" name="Picture 40">
            <a:extLst>
              <a:ext uri="{FF2B5EF4-FFF2-40B4-BE49-F238E27FC236}">
                <a16:creationId xmlns:a16="http://schemas.microsoft.com/office/drawing/2014/main" id="{B4E6B7C5-B802-4CD2-9AB6-D353C6D0B59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461374" y="1559949"/>
            <a:ext cx="2423160" cy="751205"/>
          </a:xfrm>
          <a:prstGeom prst="rect">
            <a:avLst/>
          </a:prstGeom>
        </p:spPr>
      </p:pic>
      <p:pic>
        <p:nvPicPr>
          <p:cNvPr id="43" name="Picture 42">
            <a:extLst>
              <a:ext uri="{FF2B5EF4-FFF2-40B4-BE49-F238E27FC236}">
                <a16:creationId xmlns:a16="http://schemas.microsoft.com/office/drawing/2014/main" id="{85B14EE3-DD3F-45FF-835E-456B5409FC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1426" y="1624760"/>
            <a:ext cx="3191004" cy="755764"/>
          </a:xfrm>
          <a:prstGeom prst="rect">
            <a:avLst/>
          </a:prstGeom>
        </p:spPr>
      </p:pic>
      <p:pic>
        <p:nvPicPr>
          <p:cNvPr id="4102" name="Picture 6" descr="http://isa2004/intranet/communication/logos/VDHMoonMt/VDH%20logo%20vert.png">
            <a:extLst>
              <a:ext uri="{FF2B5EF4-FFF2-40B4-BE49-F238E27FC236}">
                <a16:creationId xmlns:a16="http://schemas.microsoft.com/office/drawing/2014/main" id="{47C89B1B-A740-4B20-B23F-2B3200F8A9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652" y="1501185"/>
            <a:ext cx="1400810" cy="891753"/>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a:extLst>
              <a:ext uri="{FF2B5EF4-FFF2-40B4-BE49-F238E27FC236}">
                <a16:creationId xmlns:a16="http://schemas.microsoft.com/office/drawing/2014/main" id="{310A5D61-BA62-4B8C-89FB-262347FAFDC0}"/>
              </a:ext>
            </a:extLst>
          </p:cNvPr>
          <p:cNvSpPr txBox="1"/>
          <p:nvPr/>
        </p:nvSpPr>
        <p:spPr>
          <a:xfrm>
            <a:off x="7481059" y="6241982"/>
            <a:ext cx="3673185" cy="276999"/>
          </a:xfrm>
          <a:prstGeom prst="rect">
            <a:avLst/>
          </a:prstGeom>
          <a:noFill/>
        </p:spPr>
        <p:txBody>
          <a:bodyPr wrap="none" rtlCol="0">
            <a:spAutoFit/>
          </a:bodyPr>
          <a:lstStyle/>
          <a:p>
            <a:pPr algn="r"/>
            <a:r>
              <a:rPr lang="en-US" sz="1200" b="1" dirty="0">
                <a:solidFill>
                  <a:schemeClr val="accent1">
                    <a:lumMod val="75000"/>
                  </a:schemeClr>
                </a:solidFill>
              </a:rPr>
              <a:t>*Recommendation from VT ACH Peer Learning Lab</a:t>
            </a:r>
          </a:p>
        </p:txBody>
      </p:sp>
      <p:sp>
        <p:nvSpPr>
          <p:cNvPr id="4" name="Slide Number Placeholder 3">
            <a:extLst>
              <a:ext uri="{FF2B5EF4-FFF2-40B4-BE49-F238E27FC236}">
                <a16:creationId xmlns:a16="http://schemas.microsoft.com/office/drawing/2014/main" id="{C380DA28-89CD-463B-A166-1C9EFC7D7C69}"/>
              </a:ext>
            </a:extLst>
          </p:cNvPr>
          <p:cNvSpPr>
            <a:spLocks noGrp="1"/>
          </p:cNvSpPr>
          <p:nvPr>
            <p:ph type="sldNum" sz="quarter" idx="12"/>
          </p:nvPr>
        </p:nvSpPr>
        <p:spPr>
          <a:xfrm>
            <a:off x="11233919" y="6150964"/>
            <a:ext cx="307876" cy="365125"/>
          </a:xfrm>
        </p:spPr>
        <p:txBody>
          <a:bodyPr/>
          <a:lstStyle/>
          <a:p>
            <a:fld id="{F7F32915-262D-4E8D-96B5-353157ED8424}" type="slidenum">
              <a:rPr lang="en-US" smtClean="0"/>
              <a:t>9</a:t>
            </a:fld>
            <a:endParaRPr lang="en-US"/>
          </a:p>
        </p:txBody>
      </p:sp>
    </p:spTree>
    <p:extLst>
      <p:ext uri="{BB962C8B-B14F-4D97-AF65-F5344CB8AC3E}">
        <p14:creationId xmlns:p14="http://schemas.microsoft.com/office/powerpoint/2010/main" val="315544952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1606</TotalTime>
  <Words>1833</Words>
  <Application>Microsoft Office PowerPoint</Application>
  <PresentationFormat>Widescreen</PresentationFormat>
  <Paragraphs>184</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Basis</vt:lpstr>
      <vt:lpstr>“Vermont ACH 101” </vt:lpstr>
      <vt:lpstr>What is an Accountable Community for Health?</vt:lpstr>
      <vt:lpstr>Foundational Concepts: Population Health Impacts</vt:lpstr>
      <vt:lpstr>Foundational Concepts: The Triple Aim</vt:lpstr>
      <vt:lpstr>Timeline of initiatives informing ACH </vt:lpstr>
      <vt:lpstr>Community Based Workgroups – Roles</vt:lpstr>
      <vt:lpstr>Vermont: Regional Integration </vt:lpstr>
      <vt:lpstr>Moving towards increased community engagement and trust</vt:lpstr>
      <vt:lpstr>Vermont ACH Framework</vt:lpstr>
      <vt:lpstr>9 Core Elements of an  Accountable Community for Health Model</vt:lpstr>
      <vt:lpstr>ACH: 9 core elements</vt:lpstr>
      <vt:lpstr>ACH: 9 core elements</vt:lpstr>
      <vt:lpstr>ACH: 9 core elements</vt:lpstr>
      <vt:lpstr>How this work supports the triple aim</vt:lpstr>
      <vt:lpstr>Informing Framework One: Results Based Accountability (RBA)</vt:lpstr>
      <vt:lpstr>Informing Framework Two: Collective Impact (CI)</vt:lpstr>
      <vt:lpstr>Importance of Data</vt:lpstr>
      <vt:lpstr>Community Dashboards (work in progress)</vt:lpstr>
      <vt:lpstr>Moving forward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ACH 101” </dc:title>
  <dc:creator>Lukas, Nicole</dc:creator>
  <cp:lastModifiedBy>Lukas, Nicole</cp:lastModifiedBy>
  <cp:revision>21</cp:revision>
  <dcterms:created xsi:type="dcterms:W3CDTF">2018-08-21T19:35:55Z</dcterms:created>
  <dcterms:modified xsi:type="dcterms:W3CDTF">2018-09-05T19:26:33Z</dcterms:modified>
</cp:coreProperties>
</file>