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67" r:id="rId4"/>
    <p:sldId id="260" r:id="rId5"/>
    <p:sldId id="277" r:id="rId6"/>
    <p:sldId id="258" r:id="rId7"/>
    <p:sldId id="259" r:id="rId8"/>
    <p:sldId id="275" r:id="rId9"/>
    <p:sldId id="276" r:id="rId10"/>
    <p:sldId id="257" r:id="rId11"/>
    <p:sldId id="262" r:id="rId12"/>
    <p:sldId id="265" r:id="rId13"/>
    <p:sldId id="271" r:id="rId14"/>
    <p:sldId id="274" r:id="rId15"/>
    <p:sldId id="272" r:id="rId16"/>
    <p:sldId id="273" r:id="rId17"/>
    <p:sldId id="278" r:id="rId18"/>
    <p:sldId id="266" r:id="rId19"/>
    <p:sldId id="270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F5BB6-B793-BB4E-8735-7DA1B62D4A76}">
          <p14:sldIdLst>
            <p14:sldId id="256"/>
            <p14:sldId id="261"/>
            <p14:sldId id="267"/>
            <p14:sldId id="260"/>
            <p14:sldId id="277"/>
            <p14:sldId id="258"/>
            <p14:sldId id="259"/>
            <p14:sldId id="275"/>
            <p14:sldId id="276"/>
            <p14:sldId id="257"/>
            <p14:sldId id="262"/>
            <p14:sldId id="265"/>
            <p14:sldId id="271"/>
            <p14:sldId id="274"/>
            <p14:sldId id="272"/>
            <p14:sldId id="273"/>
            <p14:sldId id="278"/>
            <p14:sldId id="266"/>
            <p14:sldId id="270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1144" autoAdjust="0"/>
  </p:normalViewPr>
  <p:slideViewPr>
    <p:cSldViewPr snapToGrid="0" snapToObjects="1">
      <p:cViewPr varScale="1">
        <p:scale>
          <a:sx n="69" d="100"/>
          <a:sy n="69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5D9FF1-6F8B-D349-B872-9AC11146D7F6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D26B12-5D5A-EF41-9185-FB921F4EB4E6}">
      <dgm:prSet phldrT="[Text]"/>
      <dgm:spPr/>
      <dgm:t>
        <a:bodyPr/>
        <a:lstStyle/>
        <a:p>
          <a:r>
            <a:rPr lang="en-US" dirty="0"/>
            <a:t>Theory of Change</a:t>
          </a:r>
        </a:p>
      </dgm:t>
    </dgm:pt>
    <dgm:pt modelId="{53DDFEAE-0DE1-784F-B046-352F64755256}" type="parTrans" cxnId="{899DE1DE-0611-C34D-8ED3-75A4F5E1AEC3}">
      <dgm:prSet/>
      <dgm:spPr/>
      <dgm:t>
        <a:bodyPr/>
        <a:lstStyle/>
        <a:p>
          <a:endParaRPr lang="en-US"/>
        </a:p>
      </dgm:t>
    </dgm:pt>
    <dgm:pt modelId="{3FB2B744-B90F-3947-9FE2-648AA0D34FD0}" type="sibTrans" cxnId="{899DE1DE-0611-C34D-8ED3-75A4F5E1AEC3}">
      <dgm:prSet/>
      <dgm:spPr/>
      <dgm:t>
        <a:bodyPr/>
        <a:lstStyle/>
        <a:p>
          <a:endParaRPr lang="en-US"/>
        </a:p>
      </dgm:t>
    </dgm:pt>
    <dgm:pt modelId="{4925C1EE-31F1-144F-8D25-9AE160DAA17E}">
      <dgm:prSet phldrT="[Text]"/>
      <dgm:spPr/>
      <dgm:t>
        <a:bodyPr/>
        <a:lstStyle/>
        <a:p>
          <a:r>
            <a:rPr lang="en-US" dirty="0"/>
            <a:t>Agreement on actions needed for desired change</a:t>
          </a:r>
        </a:p>
      </dgm:t>
    </dgm:pt>
    <dgm:pt modelId="{D5EEE31C-9A8A-2542-8945-A8D205241F9E}" type="parTrans" cxnId="{262BF18A-BC58-FD44-A93D-D319191D6C45}">
      <dgm:prSet/>
      <dgm:spPr/>
      <dgm:t>
        <a:bodyPr/>
        <a:lstStyle/>
        <a:p>
          <a:endParaRPr lang="en-US"/>
        </a:p>
      </dgm:t>
    </dgm:pt>
    <dgm:pt modelId="{CDB7C4CB-8767-9346-825E-B89F96837A4D}" type="sibTrans" cxnId="{262BF18A-BC58-FD44-A93D-D319191D6C45}">
      <dgm:prSet/>
      <dgm:spPr/>
      <dgm:t>
        <a:bodyPr/>
        <a:lstStyle/>
        <a:p>
          <a:endParaRPr lang="en-US"/>
        </a:p>
      </dgm:t>
    </dgm:pt>
    <dgm:pt modelId="{DE7C0040-4B8E-2B46-B6B0-C1A661A0B0C3}">
      <dgm:prSet phldrT="[Text]"/>
      <dgm:spPr/>
      <dgm:t>
        <a:bodyPr/>
        <a:lstStyle/>
        <a:p>
          <a:r>
            <a:rPr lang="en-US" dirty="0"/>
            <a:t>Challenge assumptions</a:t>
          </a:r>
        </a:p>
      </dgm:t>
    </dgm:pt>
    <dgm:pt modelId="{440D76B8-0B70-F449-A9F4-BF18F78C437F}" type="parTrans" cxnId="{8B9CD4F8-9C8A-784A-A109-B77DDCBBB3EE}">
      <dgm:prSet/>
      <dgm:spPr/>
      <dgm:t>
        <a:bodyPr/>
        <a:lstStyle/>
        <a:p>
          <a:endParaRPr lang="en-US"/>
        </a:p>
      </dgm:t>
    </dgm:pt>
    <dgm:pt modelId="{11AEE28B-82F6-E74A-8899-116263495944}" type="sibTrans" cxnId="{8B9CD4F8-9C8A-784A-A109-B77DDCBBB3EE}">
      <dgm:prSet/>
      <dgm:spPr/>
      <dgm:t>
        <a:bodyPr/>
        <a:lstStyle/>
        <a:p>
          <a:endParaRPr lang="en-US"/>
        </a:p>
      </dgm:t>
    </dgm:pt>
    <dgm:pt modelId="{8440D4B3-C67C-024F-99F4-4D9E8C99A199}">
      <dgm:prSet phldrT="[Text]"/>
      <dgm:spPr/>
      <dgm:t>
        <a:bodyPr/>
        <a:lstStyle/>
        <a:p>
          <a:r>
            <a:rPr lang="en-US" dirty="0"/>
            <a:t>Mitigate against risks</a:t>
          </a:r>
        </a:p>
      </dgm:t>
    </dgm:pt>
    <dgm:pt modelId="{9DFE26BE-3A60-6742-8782-C53B8FA0D560}" type="parTrans" cxnId="{086F538B-9509-C447-863F-D2F75E9FECFB}">
      <dgm:prSet/>
      <dgm:spPr/>
      <dgm:t>
        <a:bodyPr/>
        <a:lstStyle/>
        <a:p>
          <a:endParaRPr lang="en-US"/>
        </a:p>
      </dgm:t>
    </dgm:pt>
    <dgm:pt modelId="{AB2BBB3E-070A-EA42-AE5A-4046FD8BCF86}" type="sibTrans" cxnId="{086F538B-9509-C447-863F-D2F75E9FECFB}">
      <dgm:prSet/>
      <dgm:spPr/>
      <dgm:t>
        <a:bodyPr/>
        <a:lstStyle/>
        <a:p>
          <a:endParaRPr lang="en-US"/>
        </a:p>
      </dgm:t>
    </dgm:pt>
    <dgm:pt modelId="{D2A22735-DD05-BE4D-A754-95D760DA109F}">
      <dgm:prSet phldrT="[Text]"/>
      <dgm:spPr/>
      <dgm:t>
        <a:bodyPr/>
        <a:lstStyle/>
        <a:p>
          <a:r>
            <a:rPr lang="en-US" dirty="0"/>
            <a:t>Develop stakeholder ownership</a:t>
          </a:r>
        </a:p>
      </dgm:t>
    </dgm:pt>
    <dgm:pt modelId="{DCA9ED44-E470-E046-93F1-4978805335F2}" type="parTrans" cxnId="{71494A4B-2B0D-D940-9369-92DE6AB9F2E8}">
      <dgm:prSet/>
      <dgm:spPr/>
      <dgm:t>
        <a:bodyPr/>
        <a:lstStyle/>
        <a:p>
          <a:endParaRPr lang="en-US"/>
        </a:p>
      </dgm:t>
    </dgm:pt>
    <dgm:pt modelId="{E09DFB18-CC1F-7C42-82A5-F0C5993C91B1}" type="sibTrans" cxnId="{71494A4B-2B0D-D940-9369-92DE6AB9F2E8}">
      <dgm:prSet/>
      <dgm:spPr/>
      <dgm:t>
        <a:bodyPr/>
        <a:lstStyle/>
        <a:p>
          <a:endParaRPr lang="en-US"/>
        </a:p>
      </dgm:t>
    </dgm:pt>
    <dgm:pt modelId="{145921DF-4F88-9F4C-A201-88B5A3F85F44}">
      <dgm:prSet phldrT="[Text]"/>
      <dgm:spPr/>
      <dgm:t>
        <a:bodyPr/>
        <a:lstStyle/>
        <a:p>
          <a:r>
            <a:rPr lang="en-US" dirty="0"/>
            <a:t>Enhance accountability</a:t>
          </a:r>
        </a:p>
      </dgm:t>
    </dgm:pt>
    <dgm:pt modelId="{5EB99E2C-7CAE-3042-9809-1F8AD5C7E346}" type="parTrans" cxnId="{5CBDAF1C-8965-0549-B61C-DC2690222967}">
      <dgm:prSet/>
      <dgm:spPr/>
      <dgm:t>
        <a:bodyPr/>
        <a:lstStyle/>
        <a:p>
          <a:endParaRPr lang="en-US"/>
        </a:p>
      </dgm:t>
    </dgm:pt>
    <dgm:pt modelId="{0640FDCA-3EF7-AD4A-A884-1B47D5C17C31}" type="sibTrans" cxnId="{5CBDAF1C-8965-0549-B61C-DC2690222967}">
      <dgm:prSet/>
      <dgm:spPr/>
      <dgm:t>
        <a:bodyPr/>
        <a:lstStyle/>
        <a:p>
          <a:endParaRPr lang="en-US"/>
        </a:p>
      </dgm:t>
    </dgm:pt>
    <dgm:pt modelId="{FD95EC4D-A88B-4245-8B1F-14F16BC65B34}">
      <dgm:prSet phldrT="[Text]"/>
      <dgm:spPr/>
      <dgm:t>
        <a:bodyPr/>
        <a:lstStyle/>
        <a:p>
          <a:r>
            <a:rPr lang="en-US" dirty="0"/>
            <a:t>Record/communicate logic</a:t>
          </a:r>
        </a:p>
      </dgm:t>
    </dgm:pt>
    <dgm:pt modelId="{B1F8252E-CABE-6A45-8426-6BF570F28B49}" type="parTrans" cxnId="{83F00663-786D-C24C-9656-AA10F4862AFA}">
      <dgm:prSet/>
      <dgm:spPr/>
    </dgm:pt>
    <dgm:pt modelId="{58126595-DAEE-4E43-B6BE-F87ADE454679}" type="sibTrans" cxnId="{83F00663-786D-C24C-9656-AA10F4862AFA}">
      <dgm:prSet/>
      <dgm:spPr/>
    </dgm:pt>
    <dgm:pt modelId="{1CA79806-F660-5E4F-BF2D-8ABBBBDFD73B}" type="pres">
      <dgm:prSet presAssocID="{165D9FF1-6F8B-D349-B872-9AC11146D7F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E6A401-6EA5-F944-B6B2-AAFFC976076C}" type="pres">
      <dgm:prSet presAssocID="{53D26B12-5D5A-EF41-9185-FB921F4EB4E6}" presName="centerShape" presStyleLbl="node0" presStyleIdx="0" presStyleCnt="1"/>
      <dgm:spPr/>
    </dgm:pt>
    <dgm:pt modelId="{5516C064-AEA6-4745-972F-42EDDA32C0BC}" type="pres">
      <dgm:prSet presAssocID="{D5EEE31C-9A8A-2542-8945-A8D205241F9E}" presName="parTrans" presStyleLbl="bgSibTrans2D1" presStyleIdx="0" presStyleCnt="6"/>
      <dgm:spPr/>
    </dgm:pt>
    <dgm:pt modelId="{ECCE38CA-3F0B-7046-9673-2A31532D963F}" type="pres">
      <dgm:prSet presAssocID="{4925C1EE-31F1-144F-8D25-9AE160DAA17E}" presName="node" presStyleLbl="node1" presStyleIdx="0" presStyleCnt="6">
        <dgm:presLayoutVars>
          <dgm:bulletEnabled val="1"/>
        </dgm:presLayoutVars>
      </dgm:prSet>
      <dgm:spPr/>
    </dgm:pt>
    <dgm:pt modelId="{E817E8EF-BDBC-EB40-8597-37F83A679C29}" type="pres">
      <dgm:prSet presAssocID="{440D76B8-0B70-F449-A9F4-BF18F78C437F}" presName="parTrans" presStyleLbl="bgSibTrans2D1" presStyleIdx="1" presStyleCnt="6"/>
      <dgm:spPr/>
    </dgm:pt>
    <dgm:pt modelId="{C1143B4D-9E5A-C04E-B68E-666A8B2A6C36}" type="pres">
      <dgm:prSet presAssocID="{DE7C0040-4B8E-2B46-B6B0-C1A661A0B0C3}" presName="node" presStyleLbl="node1" presStyleIdx="1" presStyleCnt="6">
        <dgm:presLayoutVars>
          <dgm:bulletEnabled val="1"/>
        </dgm:presLayoutVars>
      </dgm:prSet>
      <dgm:spPr/>
    </dgm:pt>
    <dgm:pt modelId="{CEACD15E-20A8-B540-864E-16FA2A2D6CC1}" type="pres">
      <dgm:prSet presAssocID="{9DFE26BE-3A60-6742-8782-C53B8FA0D560}" presName="parTrans" presStyleLbl="bgSibTrans2D1" presStyleIdx="2" presStyleCnt="6"/>
      <dgm:spPr/>
    </dgm:pt>
    <dgm:pt modelId="{2B76445F-C956-B641-A87F-2869B1B0C797}" type="pres">
      <dgm:prSet presAssocID="{8440D4B3-C67C-024F-99F4-4D9E8C99A199}" presName="node" presStyleLbl="node1" presStyleIdx="2" presStyleCnt="6">
        <dgm:presLayoutVars>
          <dgm:bulletEnabled val="1"/>
        </dgm:presLayoutVars>
      </dgm:prSet>
      <dgm:spPr/>
    </dgm:pt>
    <dgm:pt modelId="{AFAF651A-629B-754C-98A1-AD47CF559685}" type="pres">
      <dgm:prSet presAssocID="{DCA9ED44-E470-E046-93F1-4978805335F2}" presName="parTrans" presStyleLbl="bgSibTrans2D1" presStyleIdx="3" presStyleCnt="6"/>
      <dgm:spPr/>
    </dgm:pt>
    <dgm:pt modelId="{407DDE0F-5D33-8C43-806C-001B1E9D508C}" type="pres">
      <dgm:prSet presAssocID="{D2A22735-DD05-BE4D-A754-95D760DA109F}" presName="node" presStyleLbl="node1" presStyleIdx="3" presStyleCnt="6">
        <dgm:presLayoutVars>
          <dgm:bulletEnabled val="1"/>
        </dgm:presLayoutVars>
      </dgm:prSet>
      <dgm:spPr/>
    </dgm:pt>
    <dgm:pt modelId="{1F794993-07F6-DD43-AB3F-5517E1A6346D}" type="pres">
      <dgm:prSet presAssocID="{5EB99E2C-7CAE-3042-9809-1F8AD5C7E346}" presName="parTrans" presStyleLbl="bgSibTrans2D1" presStyleIdx="4" presStyleCnt="6"/>
      <dgm:spPr/>
    </dgm:pt>
    <dgm:pt modelId="{E24BFBA2-221C-9A4F-B6A4-74480E353124}" type="pres">
      <dgm:prSet presAssocID="{145921DF-4F88-9F4C-A201-88B5A3F85F44}" presName="node" presStyleLbl="node1" presStyleIdx="4" presStyleCnt="6">
        <dgm:presLayoutVars>
          <dgm:bulletEnabled val="1"/>
        </dgm:presLayoutVars>
      </dgm:prSet>
      <dgm:spPr/>
    </dgm:pt>
    <dgm:pt modelId="{EED1CE90-A999-7D49-B952-AFA2C572A6DB}" type="pres">
      <dgm:prSet presAssocID="{B1F8252E-CABE-6A45-8426-6BF570F28B49}" presName="parTrans" presStyleLbl="bgSibTrans2D1" presStyleIdx="5" presStyleCnt="6"/>
      <dgm:spPr/>
    </dgm:pt>
    <dgm:pt modelId="{36AB6DF8-791A-684F-B006-201C8C54BEFB}" type="pres">
      <dgm:prSet presAssocID="{FD95EC4D-A88B-4245-8B1F-14F16BC65B34}" presName="node" presStyleLbl="node1" presStyleIdx="5" presStyleCnt="6">
        <dgm:presLayoutVars>
          <dgm:bulletEnabled val="1"/>
        </dgm:presLayoutVars>
      </dgm:prSet>
      <dgm:spPr/>
    </dgm:pt>
  </dgm:ptLst>
  <dgm:cxnLst>
    <dgm:cxn modelId="{3BC62D0D-A3DF-CD4C-A749-5E18D4267FBA}" type="presOf" srcId="{4925C1EE-31F1-144F-8D25-9AE160DAA17E}" destId="{ECCE38CA-3F0B-7046-9673-2A31532D963F}" srcOrd="0" destOrd="0" presId="urn:microsoft.com/office/officeart/2005/8/layout/radial4"/>
    <dgm:cxn modelId="{B41E1212-516A-D246-B432-53EBF4C21A29}" type="presOf" srcId="{D2A22735-DD05-BE4D-A754-95D760DA109F}" destId="{407DDE0F-5D33-8C43-806C-001B1E9D508C}" srcOrd="0" destOrd="0" presId="urn:microsoft.com/office/officeart/2005/8/layout/radial4"/>
    <dgm:cxn modelId="{5CBDAF1C-8965-0549-B61C-DC2690222967}" srcId="{53D26B12-5D5A-EF41-9185-FB921F4EB4E6}" destId="{145921DF-4F88-9F4C-A201-88B5A3F85F44}" srcOrd="4" destOrd="0" parTransId="{5EB99E2C-7CAE-3042-9809-1F8AD5C7E346}" sibTransId="{0640FDCA-3EF7-AD4A-A884-1B47D5C17C31}"/>
    <dgm:cxn modelId="{833F5941-1915-8146-B66E-64159FCB7A06}" type="presOf" srcId="{5EB99E2C-7CAE-3042-9809-1F8AD5C7E346}" destId="{1F794993-07F6-DD43-AB3F-5517E1A6346D}" srcOrd="0" destOrd="0" presId="urn:microsoft.com/office/officeart/2005/8/layout/radial4"/>
    <dgm:cxn modelId="{83F00663-786D-C24C-9656-AA10F4862AFA}" srcId="{53D26B12-5D5A-EF41-9185-FB921F4EB4E6}" destId="{FD95EC4D-A88B-4245-8B1F-14F16BC65B34}" srcOrd="5" destOrd="0" parTransId="{B1F8252E-CABE-6A45-8426-6BF570F28B49}" sibTransId="{58126595-DAEE-4E43-B6BE-F87ADE454679}"/>
    <dgm:cxn modelId="{7F86A967-4C14-5149-A774-BF4A9FAF1646}" type="presOf" srcId="{B1F8252E-CABE-6A45-8426-6BF570F28B49}" destId="{EED1CE90-A999-7D49-B952-AFA2C572A6DB}" srcOrd="0" destOrd="0" presId="urn:microsoft.com/office/officeart/2005/8/layout/radial4"/>
    <dgm:cxn modelId="{71494A4B-2B0D-D940-9369-92DE6AB9F2E8}" srcId="{53D26B12-5D5A-EF41-9185-FB921F4EB4E6}" destId="{D2A22735-DD05-BE4D-A754-95D760DA109F}" srcOrd="3" destOrd="0" parTransId="{DCA9ED44-E470-E046-93F1-4978805335F2}" sibTransId="{E09DFB18-CC1F-7C42-82A5-F0C5993C91B1}"/>
    <dgm:cxn modelId="{93F06271-04BE-4342-960C-8F1CA729EC38}" type="presOf" srcId="{D5EEE31C-9A8A-2542-8945-A8D205241F9E}" destId="{5516C064-AEA6-4745-972F-42EDDA32C0BC}" srcOrd="0" destOrd="0" presId="urn:microsoft.com/office/officeart/2005/8/layout/radial4"/>
    <dgm:cxn modelId="{78AEC958-0E04-4640-993D-E5082284B8BB}" type="presOf" srcId="{DE7C0040-4B8E-2B46-B6B0-C1A661A0B0C3}" destId="{C1143B4D-9E5A-C04E-B68E-666A8B2A6C36}" srcOrd="0" destOrd="0" presId="urn:microsoft.com/office/officeart/2005/8/layout/radial4"/>
    <dgm:cxn modelId="{52B0BF5A-8403-7E4E-B43B-A33BBF6E24C8}" type="presOf" srcId="{8440D4B3-C67C-024F-99F4-4D9E8C99A199}" destId="{2B76445F-C956-B641-A87F-2869B1B0C797}" srcOrd="0" destOrd="0" presId="urn:microsoft.com/office/officeart/2005/8/layout/radial4"/>
    <dgm:cxn modelId="{262BF18A-BC58-FD44-A93D-D319191D6C45}" srcId="{53D26B12-5D5A-EF41-9185-FB921F4EB4E6}" destId="{4925C1EE-31F1-144F-8D25-9AE160DAA17E}" srcOrd="0" destOrd="0" parTransId="{D5EEE31C-9A8A-2542-8945-A8D205241F9E}" sibTransId="{CDB7C4CB-8767-9346-825E-B89F96837A4D}"/>
    <dgm:cxn modelId="{086F538B-9509-C447-863F-D2F75E9FECFB}" srcId="{53D26B12-5D5A-EF41-9185-FB921F4EB4E6}" destId="{8440D4B3-C67C-024F-99F4-4D9E8C99A199}" srcOrd="2" destOrd="0" parTransId="{9DFE26BE-3A60-6742-8782-C53B8FA0D560}" sibTransId="{AB2BBB3E-070A-EA42-AE5A-4046FD8BCF86}"/>
    <dgm:cxn modelId="{8D52448E-4A88-714D-ADAF-968AB33CA4E2}" type="presOf" srcId="{53D26B12-5D5A-EF41-9185-FB921F4EB4E6}" destId="{51E6A401-6EA5-F944-B6B2-AAFFC976076C}" srcOrd="0" destOrd="0" presId="urn:microsoft.com/office/officeart/2005/8/layout/radial4"/>
    <dgm:cxn modelId="{63890F91-5103-5342-9A0E-698FAC8001EF}" type="presOf" srcId="{DCA9ED44-E470-E046-93F1-4978805335F2}" destId="{AFAF651A-629B-754C-98A1-AD47CF559685}" srcOrd="0" destOrd="0" presId="urn:microsoft.com/office/officeart/2005/8/layout/radial4"/>
    <dgm:cxn modelId="{AA5CE5B9-5D5A-9E4A-BC8E-71E629CBECEA}" type="presOf" srcId="{165D9FF1-6F8B-D349-B872-9AC11146D7F6}" destId="{1CA79806-F660-5E4F-BF2D-8ABBBBDFD73B}" srcOrd="0" destOrd="0" presId="urn:microsoft.com/office/officeart/2005/8/layout/radial4"/>
    <dgm:cxn modelId="{351159C0-8C14-1640-B930-3DF6B720CCE2}" type="presOf" srcId="{145921DF-4F88-9F4C-A201-88B5A3F85F44}" destId="{E24BFBA2-221C-9A4F-B6A4-74480E353124}" srcOrd="0" destOrd="0" presId="urn:microsoft.com/office/officeart/2005/8/layout/radial4"/>
    <dgm:cxn modelId="{76BDA7C9-AF78-3841-A021-A804D7802FD2}" type="presOf" srcId="{440D76B8-0B70-F449-A9F4-BF18F78C437F}" destId="{E817E8EF-BDBC-EB40-8597-37F83A679C29}" srcOrd="0" destOrd="0" presId="urn:microsoft.com/office/officeart/2005/8/layout/radial4"/>
    <dgm:cxn modelId="{899DE1DE-0611-C34D-8ED3-75A4F5E1AEC3}" srcId="{165D9FF1-6F8B-D349-B872-9AC11146D7F6}" destId="{53D26B12-5D5A-EF41-9185-FB921F4EB4E6}" srcOrd="0" destOrd="0" parTransId="{53DDFEAE-0DE1-784F-B046-352F64755256}" sibTransId="{3FB2B744-B90F-3947-9FE2-648AA0D34FD0}"/>
    <dgm:cxn modelId="{0B0DF5E0-5B17-924E-8030-8F50C4DDED62}" type="presOf" srcId="{9DFE26BE-3A60-6742-8782-C53B8FA0D560}" destId="{CEACD15E-20A8-B540-864E-16FA2A2D6CC1}" srcOrd="0" destOrd="0" presId="urn:microsoft.com/office/officeart/2005/8/layout/radial4"/>
    <dgm:cxn modelId="{48E380E1-0985-D14D-BE93-BA706A4313E8}" type="presOf" srcId="{FD95EC4D-A88B-4245-8B1F-14F16BC65B34}" destId="{36AB6DF8-791A-684F-B006-201C8C54BEFB}" srcOrd="0" destOrd="0" presId="urn:microsoft.com/office/officeart/2005/8/layout/radial4"/>
    <dgm:cxn modelId="{8B9CD4F8-9C8A-784A-A109-B77DDCBBB3EE}" srcId="{53D26B12-5D5A-EF41-9185-FB921F4EB4E6}" destId="{DE7C0040-4B8E-2B46-B6B0-C1A661A0B0C3}" srcOrd="1" destOrd="0" parTransId="{440D76B8-0B70-F449-A9F4-BF18F78C437F}" sibTransId="{11AEE28B-82F6-E74A-8899-116263495944}"/>
    <dgm:cxn modelId="{50CA11A6-DC6B-9C42-BFB3-95D2198808F5}" type="presParOf" srcId="{1CA79806-F660-5E4F-BF2D-8ABBBBDFD73B}" destId="{51E6A401-6EA5-F944-B6B2-AAFFC976076C}" srcOrd="0" destOrd="0" presId="urn:microsoft.com/office/officeart/2005/8/layout/radial4"/>
    <dgm:cxn modelId="{EC187E2B-CFDB-7E41-B2E4-317CF15A9928}" type="presParOf" srcId="{1CA79806-F660-5E4F-BF2D-8ABBBBDFD73B}" destId="{5516C064-AEA6-4745-972F-42EDDA32C0BC}" srcOrd="1" destOrd="0" presId="urn:microsoft.com/office/officeart/2005/8/layout/radial4"/>
    <dgm:cxn modelId="{C9B2CCA6-B28E-1444-8BC2-E905F2EB5ED4}" type="presParOf" srcId="{1CA79806-F660-5E4F-BF2D-8ABBBBDFD73B}" destId="{ECCE38CA-3F0B-7046-9673-2A31532D963F}" srcOrd="2" destOrd="0" presId="urn:microsoft.com/office/officeart/2005/8/layout/radial4"/>
    <dgm:cxn modelId="{9F122D5A-0534-BA41-8131-7B224E61E076}" type="presParOf" srcId="{1CA79806-F660-5E4F-BF2D-8ABBBBDFD73B}" destId="{E817E8EF-BDBC-EB40-8597-37F83A679C29}" srcOrd="3" destOrd="0" presId="urn:microsoft.com/office/officeart/2005/8/layout/radial4"/>
    <dgm:cxn modelId="{F0C418DA-78CF-B24A-B628-FDEC8E2301EB}" type="presParOf" srcId="{1CA79806-F660-5E4F-BF2D-8ABBBBDFD73B}" destId="{C1143B4D-9E5A-C04E-B68E-666A8B2A6C36}" srcOrd="4" destOrd="0" presId="urn:microsoft.com/office/officeart/2005/8/layout/radial4"/>
    <dgm:cxn modelId="{0019F43F-9001-7B42-A42F-D8AE160ADF0C}" type="presParOf" srcId="{1CA79806-F660-5E4F-BF2D-8ABBBBDFD73B}" destId="{CEACD15E-20A8-B540-864E-16FA2A2D6CC1}" srcOrd="5" destOrd="0" presId="urn:microsoft.com/office/officeart/2005/8/layout/radial4"/>
    <dgm:cxn modelId="{693392CA-F16C-4E4A-8719-CF7388115549}" type="presParOf" srcId="{1CA79806-F660-5E4F-BF2D-8ABBBBDFD73B}" destId="{2B76445F-C956-B641-A87F-2869B1B0C797}" srcOrd="6" destOrd="0" presId="urn:microsoft.com/office/officeart/2005/8/layout/radial4"/>
    <dgm:cxn modelId="{B26F4180-38A8-6B42-BEB0-3354F8EAEE42}" type="presParOf" srcId="{1CA79806-F660-5E4F-BF2D-8ABBBBDFD73B}" destId="{AFAF651A-629B-754C-98A1-AD47CF559685}" srcOrd="7" destOrd="0" presId="urn:microsoft.com/office/officeart/2005/8/layout/radial4"/>
    <dgm:cxn modelId="{F6CB8D7F-6589-0443-A943-A6D763D73652}" type="presParOf" srcId="{1CA79806-F660-5E4F-BF2D-8ABBBBDFD73B}" destId="{407DDE0F-5D33-8C43-806C-001B1E9D508C}" srcOrd="8" destOrd="0" presId="urn:microsoft.com/office/officeart/2005/8/layout/radial4"/>
    <dgm:cxn modelId="{E6380341-47D5-B04D-8815-C62AD6B0DDF9}" type="presParOf" srcId="{1CA79806-F660-5E4F-BF2D-8ABBBBDFD73B}" destId="{1F794993-07F6-DD43-AB3F-5517E1A6346D}" srcOrd="9" destOrd="0" presId="urn:microsoft.com/office/officeart/2005/8/layout/radial4"/>
    <dgm:cxn modelId="{1E9DECB8-C153-4C4E-B3DA-359E836AD646}" type="presParOf" srcId="{1CA79806-F660-5E4F-BF2D-8ABBBBDFD73B}" destId="{E24BFBA2-221C-9A4F-B6A4-74480E353124}" srcOrd="10" destOrd="0" presId="urn:microsoft.com/office/officeart/2005/8/layout/radial4"/>
    <dgm:cxn modelId="{AC8683EB-2D38-184A-89FF-7F6115E17D2F}" type="presParOf" srcId="{1CA79806-F660-5E4F-BF2D-8ABBBBDFD73B}" destId="{EED1CE90-A999-7D49-B952-AFA2C572A6DB}" srcOrd="11" destOrd="0" presId="urn:microsoft.com/office/officeart/2005/8/layout/radial4"/>
    <dgm:cxn modelId="{6DF81713-2574-934C-912E-675F3A8FCC71}" type="presParOf" srcId="{1CA79806-F660-5E4F-BF2D-8ABBBBDFD73B}" destId="{36AB6DF8-791A-684F-B006-201C8C54BEFB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6A401-6EA5-F944-B6B2-AAFFC976076C}">
      <dsp:nvSpPr>
        <dsp:cNvPr id="0" name=""/>
        <dsp:cNvSpPr/>
      </dsp:nvSpPr>
      <dsp:spPr>
        <a:xfrm>
          <a:off x="3096025" y="2487136"/>
          <a:ext cx="2037549" cy="20375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Theory of Change</a:t>
          </a:r>
        </a:p>
      </dsp:txBody>
      <dsp:txXfrm>
        <a:off x="3394417" y="2785528"/>
        <a:ext cx="1440765" cy="1440765"/>
      </dsp:txXfrm>
    </dsp:sp>
    <dsp:sp modelId="{5516C064-AEA6-4745-972F-42EDDA32C0BC}">
      <dsp:nvSpPr>
        <dsp:cNvPr id="0" name=""/>
        <dsp:cNvSpPr/>
      </dsp:nvSpPr>
      <dsp:spPr>
        <a:xfrm rot="10800000">
          <a:off x="1029684" y="3215560"/>
          <a:ext cx="1952692" cy="58070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CE38CA-3F0B-7046-9673-2A31532D963F}">
      <dsp:nvSpPr>
        <dsp:cNvPr id="0" name=""/>
        <dsp:cNvSpPr/>
      </dsp:nvSpPr>
      <dsp:spPr>
        <a:xfrm>
          <a:off x="316541" y="2935397"/>
          <a:ext cx="1426284" cy="11410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Agreement on actions needed for desired change</a:t>
          </a:r>
        </a:p>
      </dsp:txBody>
      <dsp:txXfrm>
        <a:off x="349961" y="2968817"/>
        <a:ext cx="1359444" cy="1074187"/>
      </dsp:txXfrm>
    </dsp:sp>
    <dsp:sp modelId="{E817E8EF-BDBC-EB40-8597-37F83A679C29}">
      <dsp:nvSpPr>
        <dsp:cNvPr id="0" name=""/>
        <dsp:cNvSpPr/>
      </dsp:nvSpPr>
      <dsp:spPr>
        <a:xfrm rot="12960000">
          <a:off x="1432423" y="1976056"/>
          <a:ext cx="1952692" cy="58070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143B4D-9E5A-C04E-B68E-666A8B2A6C36}">
      <dsp:nvSpPr>
        <dsp:cNvPr id="0" name=""/>
        <dsp:cNvSpPr/>
      </dsp:nvSpPr>
      <dsp:spPr>
        <a:xfrm>
          <a:off x="905746" y="1122011"/>
          <a:ext cx="1426284" cy="11410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Challenge assumptions</a:t>
          </a:r>
        </a:p>
      </dsp:txBody>
      <dsp:txXfrm>
        <a:off x="939166" y="1155431"/>
        <a:ext cx="1359444" cy="1074187"/>
      </dsp:txXfrm>
    </dsp:sp>
    <dsp:sp modelId="{CEACD15E-20A8-B540-864E-16FA2A2D6CC1}">
      <dsp:nvSpPr>
        <dsp:cNvPr id="0" name=""/>
        <dsp:cNvSpPr/>
      </dsp:nvSpPr>
      <dsp:spPr>
        <a:xfrm rot="15120000">
          <a:off x="2486808" y="1210000"/>
          <a:ext cx="1952692" cy="58070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76445F-C956-B641-A87F-2869B1B0C797}">
      <dsp:nvSpPr>
        <dsp:cNvPr id="0" name=""/>
        <dsp:cNvSpPr/>
      </dsp:nvSpPr>
      <dsp:spPr>
        <a:xfrm>
          <a:off x="2448304" y="1277"/>
          <a:ext cx="1426284" cy="11410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Mitigate against risks</a:t>
          </a:r>
        </a:p>
      </dsp:txBody>
      <dsp:txXfrm>
        <a:off x="2481724" y="34697"/>
        <a:ext cx="1359444" cy="1074187"/>
      </dsp:txXfrm>
    </dsp:sp>
    <dsp:sp modelId="{AFAF651A-629B-754C-98A1-AD47CF559685}">
      <dsp:nvSpPr>
        <dsp:cNvPr id="0" name=""/>
        <dsp:cNvSpPr/>
      </dsp:nvSpPr>
      <dsp:spPr>
        <a:xfrm rot="17280000">
          <a:off x="3790099" y="1210000"/>
          <a:ext cx="1952692" cy="58070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7DDE0F-5D33-8C43-806C-001B1E9D508C}">
      <dsp:nvSpPr>
        <dsp:cNvPr id="0" name=""/>
        <dsp:cNvSpPr/>
      </dsp:nvSpPr>
      <dsp:spPr>
        <a:xfrm>
          <a:off x="4355010" y="1277"/>
          <a:ext cx="1426284" cy="11410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Develop stakeholder ownership</a:t>
          </a:r>
        </a:p>
      </dsp:txBody>
      <dsp:txXfrm>
        <a:off x="4388430" y="34697"/>
        <a:ext cx="1359444" cy="1074187"/>
      </dsp:txXfrm>
    </dsp:sp>
    <dsp:sp modelId="{1F794993-07F6-DD43-AB3F-5517E1A6346D}">
      <dsp:nvSpPr>
        <dsp:cNvPr id="0" name=""/>
        <dsp:cNvSpPr/>
      </dsp:nvSpPr>
      <dsp:spPr>
        <a:xfrm rot="19440000">
          <a:off x="4844484" y="1976056"/>
          <a:ext cx="1952692" cy="58070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4BFBA2-221C-9A4F-B6A4-74480E353124}">
      <dsp:nvSpPr>
        <dsp:cNvPr id="0" name=""/>
        <dsp:cNvSpPr/>
      </dsp:nvSpPr>
      <dsp:spPr>
        <a:xfrm>
          <a:off x="5897568" y="1122011"/>
          <a:ext cx="1426284" cy="11410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Enhance accountability</a:t>
          </a:r>
        </a:p>
      </dsp:txBody>
      <dsp:txXfrm>
        <a:off x="5930988" y="1155431"/>
        <a:ext cx="1359444" cy="1074187"/>
      </dsp:txXfrm>
    </dsp:sp>
    <dsp:sp modelId="{EED1CE90-A999-7D49-B952-AFA2C572A6DB}">
      <dsp:nvSpPr>
        <dsp:cNvPr id="0" name=""/>
        <dsp:cNvSpPr/>
      </dsp:nvSpPr>
      <dsp:spPr>
        <a:xfrm>
          <a:off x="5247223" y="3215560"/>
          <a:ext cx="1952692" cy="58070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AB6DF8-791A-684F-B006-201C8C54BEFB}">
      <dsp:nvSpPr>
        <dsp:cNvPr id="0" name=""/>
        <dsp:cNvSpPr/>
      </dsp:nvSpPr>
      <dsp:spPr>
        <a:xfrm>
          <a:off x="6486773" y="2935397"/>
          <a:ext cx="1426284" cy="11410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Record/communicate logic</a:t>
          </a:r>
        </a:p>
      </dsp:txBody>
      <dsp:txXfrm>
        <a:off x="6520193" y="2968817"/>
        <a:ext cx="1359444" cy="1074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D3171-1FE3-3347-97B2-788452C22AF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A66AF-C482-604B-9B18-AA4E29062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8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Critical theory that promotes distribution of power by including multiple perspectives and participants in finding solutions</a:t>
            </a:r>
          </a:p>
          <a:p>
            <a:endParaRPr lang="en-US" dirty="0"/>
          </a:p>
          <a:p>
            <a:r>
              <a:rPr lang="en-US" dirty="0"/>
              <a:t>Critical theory</a:t>
            </a:r>
            <a:r>
              <a:rPr lang="en-US" baseline="0" dirty="0"/>
              <a:t> = examining and changing the social environment in which the problem exists (rather than just understanding or explaining 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A66AF-C482-604B-9B18-AA4E29062A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29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Assists with determining actions to achieve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A66AF-C482-604B-9B18-AA4E29062A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97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Theory of change...</a:t>
            </a:r>
          </a:p>
          <a:p>
            <a:r>
              <a:rPr lang="en-US" baseline="0" dirty="0"/>
              <a:t>Serves as an overarching strategic framework that both identifies commitments needed from cross-sector partners, but also articulates how the work might benefit them.</a:t>
            </a:r>
          </a:p>
          <a:p>
            <a:endParaRPr lang="en-US" baseline="0" dirty="0"/>
          </a:p>
          <a:p>
            <a:r>
              <a:rPr lang="en-US" baseline="0" dirty="0"/>
              <a:t>Can be used as a strategy map that organizes some of the details of a multi-faceted strategy that coordinates the mutually reinforcing activities of a broad group of stakeholders.</a:t>
            </a:r>
          </a:p>
          <a:p>
            <a:endParaRPr lang="en-US" baseline="0" dirty="0"/>
          </a:p>
          <a:p>
            <a:r>
              <a:rPr lang="en-US" baseline="0" dirty="0"/>
              <a:t>Is a more structured process than free brainstorming to identify what might work to address contributing factors and identifying what might “turn on the curve”.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A66AF-C482-604B-9B18-AA4E29062A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33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Sample</a:t>
            </a:r>
            <a:r>
              <a:rPr lang="en-US" u="sng" baseline="0" dirty="0"/>
              <a:t> Vision</a:t>
            </a:r>
            <a:r>
              <a:rPr lang="en-US" baseline="0" dirty="0"/>
              <a:t>: That all members of our community our well housed, well nourished, and have meaning, purpose, and </a:t>
            </a:r>
            <a:r>
              <a:rPr lang="en-US" b="1" baseline="0" dirty="0"/>
              <a:t>connection.</a:t>
            </a:r>
          </a:p>
          <a:p>
            <a:r>
              <a:rPr lang="en-US" u="sng" baseline="0" dirty="0"/>
              <a:t>Sample Desired Population Outcomes for Connection: 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healthy social connections throughout life to prevent disease, disability, injury and premature death and assure a high quality of life.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Achieve equity in the opportunity to form and maintain healthy individual, family, and community-level social connections.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Provide opportunities for safe, healthy and productive social interactions in neighborhoods and communities.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Promote strong, healthy social connections across all life stages to support healthy development and healthy behaviors. </a:t>
            </a:r>
          </a:p>
          <a:p>
            <a:r>
              <a:rPr lang="en-US" u="sng" dirty="0"/>
              <a:t>Sample Problem</a:t>
            </a:r>
            <a:r>
              <a:rPr lang="en-US" u="sng" baseline="0" dirty="0"/>
              <a:t> Identification:</a:t>
            </a:r>
          </a:p>
          <a:p>
            <a:r>
              <a:rPr lang="en-US" dirty="0"/>
              <a:t>High rate of suicide</a:t>
            </a:r>
            <a:r>
              <a:rPr lang="en-US" baseline="0" dirty="0"/>
              <a:t> deaths among males over age 65</a:t>
            </a:r>
          </a:p>
          <a:p>
            <a:r>
              <a:rPr lang="en-US" dirty="0"/>
              <a:t>High Youth Depression Rate</a:t>
            </a:r>
          </a:p>
          <a:p>
            <a:r>
              <a:rPr lang="en-US" dirty="0"/>
              <a:t>High Social Vulnerability</a:t>
            </a:r>
            <a:r>
              <a:rPr lang="en-US" baseline="0" dirty="0"/>
              <a:t> Index (socioeconomic, demographic, and housing/transportation)</a:t>
            </a:r>
            <a:endParaRPr lang="en-US" dirty="0"/>
          </a:p>
          <a:p>
            <a:r>
              <a:rPr lang="en-US" dirty="0"/>
              <a:t>High Hate </a:t>
            </a:r>
            <a:r>
              <a:rPr lang="en-US" baseline="0" dirty="0"/>
              <a:t>Crime Rate</a:t>
            </a:r>
          </a:p>
          <a:p>
            <a:endParaRPr lang="en-US" baseline="0" dirty="0"/>
          </a:p>
          <a:p>
            <a:r>
              <a:rPr lang="en-US" baseline="0" dirty="0"/>
              <a:t>Who are the primary (directly affected) and secondary (indirectly affected) stakeholders?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A66AF-C482-604B-9B18-AA4E29062A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43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LONG TERM CHANGE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healthy social connections throughout life to prevent disease, disability, injury and premature death and assure a high quality of life.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Achieve equity in the opportunity to form and maintain healthy individual, family, and community-level social connections.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Provide opportunities for safe, healthy and productive social interactions in neighborhoods and communities.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Promote strong, healthy social connections across all life stages to support healthy development and healthy behaviors. </a:t>
            </a:r>
          </a:p>
          <a:p>
            <a:endParaRPr lang="en-US" dirty="0"/>
          </a:p>
          <a:p>
            <a:r>
              <a:rPr lang="en-US" u="sng" dirty="0"/>
              <a:t>PROBLEMS</a:t>
            </a:r>
            <a:endParaRPr lang="en-US" u="sng" baseline="0" dirty="0"/>
          </a:p>
          <a:p>
            <a:r>
              <a:rPr lang="en-US" dirty="0"/>
              <a:t>High rate of suicide</a:t>
            </a:r>
            <a:r>
              <a:rPr lang="en-US" baseline="0" dirty="0"/>
              <a:t> deaths among males over age 65</a:t>
            </a:r>
          </a:p>
          <a:p>
            <a:r>
              <a:rPr lang="en-US" dirty="0"/>
              <a:t>High Youth Depression Rate</a:t>
            </a:r>
          </a:p>
          <a:p>
            <a:r>
              <a:rPr lang="en-US" dirty="0"/>
              <a:t>High Hate </a:t>
            </a:r>
            <a:r>
              <a:rPr lang="en-US" baseline="0" dirty="0"/>
              <a:t>Crime Rate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A66AF-C482-604B-9B18-AA4E29062A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1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11/14/2018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nnovationforsocialchange.org/en/tool-develop-theory-change/www.wkkf.org" TargetMode="External"/><Relationship Id="rId2" Type="http://schemas.openxmlformats.org/officeDocument/2006/relationships/hyperlink" Target="https://innovationforsocialchange.org/en/tool-develop-theory-change/www.theoryofchang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novationforsocialchange.org/en/tool-develop-theory-change/www.insp.efc.be" TargetMode="External"/><Relationship Id="rId5" Type="http://schemas.openxmlformats.org/officeDocument/2006/relationships/hyperlink" Target="https://innovationforsocialchange.org/en/tool-develop-theory-change/www.aecf.org" TargetMode="External"/><Relationship Id="rId4" Type="http://schemas.openxmlformats.org/officeDocument/2006/relationships/hyperlink" Target="https://innovationforsocialchange.org/en/tool-develop-theory-change/www.geofunders.or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6zRre_gB6A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1617"/>
            <a:ext cx="7772400" cy="2373087"/>
          </a:xfrm>
        </p:spPr>
        <p:txBody>
          <a:bodyPr/>
          <a:lstStyle/>
          <a:p>
            <a:r>
              <a:rPr lang="en-US" dirty="0"/>
              <a:t>Strategy and Implementation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24905"/>
            <a:ext cx="6400800" cy="1219200"/>
          </a:xfrm>
        </p:spPr>
        <p:txBody>
          <a:bodyPr/>
          <a:lstStyle/>
          <a:p>
            <a:r>
              <a:rPr lang="en-US" dirty="0"/>
              <a:t>Using Theory of Change</a:t>
            </a:r>
          </a:p>
        </p:txBody>
      </p:sp>
    </p:spTree>
    <p:extLst>
      <p:ext uri="{BB962C8B-B14F-4D97-AF65-F5344CB8AC3E}">
        <p14:creationId xmlns:p14="http://schemas.microsoft.com/office/powerpoint/2010/main" val="2436252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8-10-27 at 8.14.40 PM.pn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4" t="7669" r="2413" b="2270"/>
          <a:stretch/>
        </p:blipFill>
        <p:spPr>
          <a:xfrm>
            <a:off x="-1" y="447522"/>
            <a:ext cx="9079433" cy="6011335"/>
          </a:xfrm>
        </p:spPr>
      </p:pic>
    </p:spTree>
    <p:extLst>
      <p:ext uri="{BB962C8B-B14F-4D97-AF65-F5344CB8AC3E}">
        <p14:creationId xmlns:p14="http://schemas.microsoft.com/office/powerpoint/2010/main" val="3033681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Participatory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5048"/>
            <a:ext cx="8229600" cy="3961115"/>
          </a:xfrm>
        </p:spPr>
        <p:txBody>
          <a:bodyPr/>
          <a:lstStyle/>
          <a:p>
            <a:r>
              <a:rPr lang="en-US" dirty="0"/>
              <a:t>Articulate Vision of ACH</a:t>
            </a:r>
          </a:p>
          <a:p>
            <a:r>
              <a:rPr lang="en-US" dirty="0"/>
              <a:t>Define Desired Population Outcomes/Indicators</a:t>
            </a:r>
          </a:p>
          <a:p>
            <a:r>
              <a:rPr lang="en-US" dirty="0"/>
              <a:t>Build Shared Understanding of the Problem(s)</a:t>
            </a:r>
          </a:p>
          <a:p>
            <a:r>
              <a:rPr lang="en-US" dirty="0"/>
              <a:t>Identify and Involve Stakeholders: Primary and Secondary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8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ToC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8-10-27 at 8.14.40 PM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4" t="7669" r="2413" b="2270"/>
          <a:stretch/>
        </p:blipFill>
        <p:spPr>
          <a:xfrm>
            <a:off x="0" y="495905"/>
            <a:ext cx="9115967" cy="6035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67524" y="2693575"/>
            <a:ext cx="1108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Residents will have healthy social connections throughout life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475" y="1845733"/>
            <a:ext cx="11684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Suicide deaths </a:t>
            </a:r>
            <a:r>
              <a:rPr lang="mr-IN" sz="1200" dirty="0"/>
              <a:t>–</a:t>
            </a:r>
            <a:r>
              <a:rPr lang="en-US" sz="1200" dirty="0"/>
              <a:t> males over 65</a:t>
            </a:r>
          </a:p>
          <a:p>
            <a:endParaRPr lang="en-US" sz="1200" dirty="0"/>
          </a:p>
          <a:p>
            <a:r>
              <a:rPr lang="en-US" sz="1200" dirty="0"/>
              <a:t>Youth Depression Incidence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High Hate Crime Rate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81276" y="1611051"/>
            <a:ext cx="1168401" cy="3231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Males over 65, their partners, family members, care providers, (former) employers</a:t>
            </a:r>
          </a:p>
          <a:p>
            <a:endParaRPr lang="en-US" sz="1200" dirty="0"/>
          </a:p>
          <a:p>
            <a:r>
              <a:rPr lang="en-US" sz="1200" dirty="0"/>
              <a:t>Youth, parents, teachers, coaches, care providers</a:t>
            </a:r>
          </a:p>
          <a:p>
            <a:endParaRPr lang="en-US" sz="1200" dirty="0"/>
          </a:p>
          <a:p>
            <a:r>
              <a:rPr lang="en-US" sz="1200" dirty="0"/>
              <a:t>Individuals of color, LGBTQ, police/sheriff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02077" y="2029547"/>
            <a:ext cx="1168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Work (pre-retirement), primary care, religious groups, grocery stores, barber, gas stations, meal delivery program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1431" y="1845733"/>
            <a:ext cx="11684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Suicide Prevention (Training, Screening, Service Provision, reduce lethal means access)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Support During Major Life Transitions / Senior Center Outreach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0A0071-7FCB-4F46-B6AD-E87F1EE111D7}"/>
              </a:ext>
            </a:extLst>
          </p:cNvPr>
          <p:cNvSpPr txBox="1"/>
          <p:nvPr/>
        </p:nvSpPr>
        <p:spPr>
          <a:xfrm>
            <a:off x="5354267" y="1611051"/>
            <a:ext cx="1168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Audience Trained as Gatekeepers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122A1B-E608-41CD-84B8-AC6E3BDB9372}"/>
              </a:ext>
            </a:extLst>
          </p:cNvPr>
          <p:cNvSpPr txBox="1"/>
          <p:nvPr/>
        </p:nvSpPr>
        <p:spPr>
          <a:xfrm>
            <a:off x="5280785" y="3355349"/>
            <a:ext cx="14369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Increased rate of  Screening/MH Service Utilization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7E5A5E-1848-4B8D-B5F9-3EC7943F7152}"/>
              </a:ext>
            </a:extLst>
          </p:cNvPr>
          <p:cNvSpPr txBox="1"/>
          <p:nvPr/>
        </p:nvSpPr>
        <p:spPr>
          <a:xfrm>
            <a:off x="5325921" y="4679179"/>
            <a:ext cx="1436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Support visits provided at retirement, loss of partner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FA70D9-9E12-42B4-9C19-18DBBB155454}"/>
              </a:ext>
            </a:extLst>
          </p:cNvPr>
          <p:cNvSpPr txBox="1"/>
          <p:nvPr/>
        </p:nvSpPr>
        <p:spPr>
          <a:xfrm>
            <a:off x="6686254" y="1724080"/>
            <a:ext cx="14369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 community trained in signs and responses for suicide increases support for all ages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E8B350-F738-4F31-98D0-A21C9706D40B}"/>
              </a:ext>
            </a:extLst>
          </p:cNvPr>
          <p:cNvSpPr txBox="1"/>
          <p:nvPr/>
        </p:nvSpPr>
        <p:spPr>
          <a:xfrm>
            <a:off x="6699943" y="3269343"/>
            <a:ext cx="1436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Earlier intervention for mental, physical, and social needs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AFEB40-EFD7-474F-A442-3F37C9B67440}"/>
              </a:ext>
            </a:extLst>
          </p:cNvPr>
          <p:cNvSpPr txBox="1"/>
          <p:nvPr/>
        </p:nvSpPr>
        <p:spPr>
          <a:xfrm>
            <a:off x="6758057" y="4739174"/>
            <a:ext cx="1436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Greater connection to community and resources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99B62C-47AB-4814-A3F5-00E8F68F10CA}"/>
              </a:ext>
            </a:extLst>
          </p:cNvPr>
          <p:cNvSpPr txBox="1"/>
          <p:nvPr/>
        </p:nvSpPr>
        <p:spPr>
          <a:xfrm>
            <a:off x="17020" y="5560738"/>
            <a:ext cx="1228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Assumption that  major life transitions are contributing factors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2519E90-04A8-4A94-A52F-5663CD75A7B7}"/>
              </a:ext>
            </a:extLst>
          </p:cNvPr>
          <p:cNvSpPr/>
          <p:nvPr/>
        </p:nvSpPr>
        <p:spPr>
          <a:xfrm>
            <a:off x="6845" y="1757562"/>
            <a:ext cx="1228876" cy="8691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FD5F2F4-5ADB-46E7-AED2-4DAE6495A747}"/>
              </a:ext>
            </a:extLst>
          </p:cNvPr>
          <p:cNvSpPr/>
          <p:nvPr/>
        </p:nvSpPr>
        <p:spPr>
          <a:xfrm>
            <a:off x="1331664" y="1470813"/>
            <a:ext cx="1228876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7FE7CF-3473-4305-80B9-9CE95FE07C72}"/>
              </a:ext>
            </a:extLst>
          </p:cNvPr>
          <p:cNvSpPr txBox="1"/>
          <p:nvPr/>
        </p:nvSpPr>
        <p:spPr>
          <a:xfrm>
            <a:off x="1311247" y="5468404"/>
            <a:ext cx="1436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Assumption that these individuals were employed, in relationships, seeing a primary care provider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EFF95C1-FC6D-450B-9DBC-03BA79B50332}"/>
              </a:ext>
            </a:extLst>
          </p:cNvPr>
          <p:cNvSpPr txBox="1"/>
          <p:nvPr/>
        </p:nvSpPr>
        <p:spPr>
          <a:xfrm>
            <a:off x="2659006" y="5533733"/>
            <a:ext cx="1332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Assumption that individuals are connecting with at least one of the entry points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15E7FB8-174D-43EE-9E42-377D4EE10F19}"/>
              </a:ext>
            </a:extLst>
          </p:cNvPr>
          <p:cNvSpPr txBox="1"/>
          <p:nvPr/>
        </p:nvSpPr>
        <p:spPr>
          <a:xfrm>
            <a:off x="4021842" y="5560738"/>
            <a:ext cx="1332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Assumption that training is enough and competency will build over time</a:t>
            </a:r>
          </a:p>
        </p:txBody>
      </p:sp>
    </p:spTree>
    <p:extLst>
      <p:ext uri="{BB962C8B-B14F-4D97-AF65-F5344CB8AC3E}">
        <p14:creationId xmlns:p14="http://schemas.microsoft.com/office/powerpoint/2010/main" val="635840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Term</a:t>
            </a:r>
          </a:p>
          <a:p>
            <a:r>
              <a:rPr lang="en-US" dirty="0"/>
              <a:t>Problems</a:t>
            </a:r>
          </a:p>
          <a:p>
            <a:r>
              <a:rPr lang="en-US" dirty="0"/>
              <a:t>Audience</a:t>
            </a:r>
          </a:p>
          <a:p>
            <a:r>
              <a:rPr lang="en-US" dirty="0"/>
              <a:t>Entry</a:t>
            </a:r>
          </a:p>
          <a:p>
            <a:r>
              <a:rPr lang="en-US" dirty="0"/>
              <a:t>Steps</a:t>
            </a:r>
          </a:p>
          <a:p>
            <a:r>
              <a:rPr lang="en-US" dirty="0"/>
              <a:t>Measurable Effect</a:t>
            </a:r>
          </a:p>
          <a:p>
            <a:r>
              <a:rPr lang="en-US" dirty="0"/>
              <a:t>Wider Benefits</a:t>
            </a:r>
          </a:p>
        </p:txBody>
      </p:sp>
    </p:spTree>
    <p:extLst>
      <p:ext uri="{BB962C8B-B14F-4D97-AF65-F5344CB8AC3E}">
        <p14:creationId xmlns:p14="http://schemas.microsoft.com/office/powerpoint/2010/main" val="147017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286"/>
            <a:ext cx="8229600" cy="4311877"/>
          </a:xfrm>
        </p:spPr>
        <p:txBody>
          <a:bodyPr numCol="1" spcCol="91440"/>
          <a:lstStyle/>
          <a:p>
            <a:r>
              <a:rPr lang="en-US" dirty="0"/>
              <a:t>Identifying and engaging your stakeholders</a:t>
            </a:r>
          </a:p>
          <a:p>
            <a:endParaRPr lang="en-US" dirty="0"/>
          </a:p>
          <a:p>
            <a:r>
              <a:rPr lang="en-US" dirty="0"/>
              <a:t>Max. group size for ideal participation (20)</a:t>
            </a:r>
          </a:p>
          <a:p>
            <a:endParaRPr lang="en-US" dirty="0"/>
          </a:p>
          <a:p>
            <a:r>
              <a:rPr lang="en-US" dirty="0"/>
              <a:t>Important research before gathering stakeholders</a:t>
            </a:r>
          </a:p>
          <a:p>
            <a:pPr lvl="1"/>
            <a:r>
              <a:rPr lang="en-US" dirty="0"/>
              <a:t>Context/problem</a:t>
            </a:r>
          </a:p>
          <a:p>
            <a:pPr lvl="1"/>
            <a:r>
              <a:rPr lang="en-US" dirty="0"/>
              <a:t>Existing/planned interventions</a:t>
            </a:r>
          </a:p>
          <a:p>
            <a:pPr lvl="1"/>
            <a:r>
              <a:rPr lang="en-US" dirty="0"/>
              <a:t>Summary of evidence for possible interventions	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Do you need a simple change model or more detailed, complex one?</a:t>
            </a:r>
          </a:p>
        </p:txBody>
      </p:sp>
    </p:spTree>
    <p:extLst>
      <p:ext uri="{BB962C8B-B14F-4D97-AF65-F5344CB8AC3E}">
        <p14:creationId xmlns:p14="http://schemas.microsoft.com/office/powerpoint/2010/main" val="1148511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Subsequent Strategy and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specific project management plans</a:t>
            </a:r>
          </a:p>
          <a:p>
            <a:pPr lvl="1"/>
            <a:r>
              <a:rPr lang="en-US" dirty="0"/>
              <a:t>Executive Summary</a:t>
            </a:r>
          </a:p>
          <a:p>
            <a:pPr lvl="1"/>
            <a:r>
              <a:rPr lang="en-US" dirty="0"/>
              <a:t>Project Goals</a:t>
            </a:r>
          </a:p>
          <a:p>
            <a:pPr lvl="1"/>
            <a:r>
              <a:rPr lang="en-US" dirty="0"/>
              <a:t>Project Scope</a:t>
            </a:r>
          </a:p>
          <a:p>
            <a:pPr lvl="1"/>
            <a:r>
              <a:rPr lang="en-US" dirty="0"/>
              <a:t>Milestones and Major Deliverables</a:t>
            </a:r>
          </a:p>
          <a:p>
            <a:pPr lvl="1"/>
            <a:r>
              <a:rPr lang="en-US" dirty="0"/>
              <a:t>Work Breakdown Structure</a:t>
            </a:r>
          </a:p>
          <a:p>
            <a:pPr lvl="1"/>
            <a:r>
              <a:rPr lang="en-US" dirty="0"/>
              <a:t>Budget</a:t>
            </a:r>
          </a:p>
          <a:p>
            <a:pPr lvl="1"/>
            <a:r>
              <a:rPr lang="en-US" dirty="0"/>
              <a:t>Staffing Plan</a:t>
            </a:r>
          </a:p>
          <a:p>
            <a:pPr lvl="1"/>
            <a:r>
              <a:rPr lang="en-US" dirty="0"/>
              <a:t>Risk Management Plan</a:t>
            </a:r>
          </a:p>
          <a:p>
            <a:pPr lvl="1"/>
            <a:r>
              <a:rPr lang="en-US" dirty="0"/>
              <a:t>Communications Plan</a:t>
            </a:r>
          </a:p>
          <a:p>
            <a:endParaRPr lang="en-US" dirty="0"/>
          </a:p>
          <a:p>
            <a:r>
              <a:rPr lang="en-US" dirty="0"/>
              <a:t>Monitoring and evaluation framework</a:t>
            </a:r>
          </a:p>
        </p:txBody>
      </p:sp>
    </p:spTree>
    <p:extLst>
      <p:ext uri="{BB962C8B-B14F-4D97-AF65-F5344CB8AC3E}">
        <p14:creationId xmlns:p14="http://schemas.microsoft.com/office/powerpoint/2010/main" val="3992806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Theory of Change (</a:t>
            </a:r>
            <a:r>
              <a:rPr lang="en-US" dirty="0">
                <a:hlinkClick r:id="rId2"/>
              </a:rPr>
              <a:t>www.theoryofchange.org</a:t>
            </a:r>
            <a:r>
              <a:rPr lang="en-US" dirty="0"/>
              <a:t>), a collaborative project of </a:t>
            </a:r>
            <a:r>
              <a:rPr lang="en-US" dirty="0" err="1"/>
              <a:t>ActKnowledge</a:t>
            </a:r>
            <a:r>
              <a:rPr lang="en-US" dirty="0"/>
              <a:t> and the Aspen Institute Round- table on Community Change. This comprehensive website offers a wide array of background information, tools, and sample documents that can help grant makers and grantees get started with theory of change.</a:t>
            </a:r>
          </a:p>
          <a:p>
            <a:pPr lvl="0"/>
            <a:r>
              <a:rPr lang="en-US" dirty="0"/>
              <a:t>K. Kellogg Foundation (</a:t>
            </a:r>
            <a:r>
              <a:rPr lang="en-US" dirty="0">
                <a:hlinkClick r:id="rId3"/>
              </a:rPr>
              <a:t>www.wkkf.org</a:t>
            </a:r>
            <a:r>
              <a:rPr lang="en-US" dirty="0"/>
              <a:t>). The </a:t>
            </a:r>
            <a:r>
              <a:rPr lang="en-US" b="1" i="1" dirty="0"/>
              <a:t>Logic Model Development Guide</a:t>
            </a:r>
            <a:r>
              <a:rPr lang="en-US" b="1" dirty="0"/>
              <a:t>,</a:t>
            </a:r>
            <a:r>
              <a:rPr lang="en-US" dirty="0"/>
              <a:t> a companion to the foundation’s </a:t>
            </a:r>
            <a:r>
              <a:rPr lang="en-US" b="1" i="1" dirty="0"/>
              <a:t>Evaluation Handbook</a:t>
            </a:r>
            <a:r>
              <a:rPr lang="en-US" dirty="0"/>
              <a:t>, focuses on how to develop and use a logic model.</a:t>
            </a:r>
          </a:p>
          <a:p>
            <a:pPr lvl="0"/>
            <a:r>
              <a:rPr lang="en-US" dirty="0" err="1"/>
              <a:t>Grantmakers</a:t>
            </a:r>
            <a:r>
              <a:rPr lang="en-US" dirty="0"/>
              <a:t> for Effective Organizations (</a:t>
            </a:r>
            <a:r>
              <a:rPr lang="en-US" dirty="0">
                <a:hlinkClick r:id="rId4"/>
              </a:rPr>
              <a:t>www.geofunders.org</a:t>
            </a:r>
            <a:r>
              <a:rPr lang="en-US" dirty="0"/>
              <a:t>). GEO provides links to various resources on theory of change, including the INSP Theory of Change Development Tool and GEO’s own emerging organizational theory of change.</a:t>
            </a:r>
          </a:p>
          <a:p>
            <a:pPr lvl="0"/>
            <a:r>
              <a:rPr lang="en-US" dirty="0"/>
              <a:t>Annie E. Casey Foundation (</a:t>
            </a:r>
            <a:r>
              <a:rPr lang="en-US" dirty="0">
                <a:hlinkClick r:id="rId5"/>
              </a:rPr>
              <a:t>www.aecf.org</a:t>
            </a:r>
            <a:r>
              <a:rPr lang="en-US" dirty="0"/>
              <a:t>). </a:t>
            </a:r>
            <a:r>
              <a:rPr lang="en-US" b="1" i="1" dirty="0"/>
              <a:t>Theory of Change: A Practical Tool for Action, Results and Learning</a:t>
            </a:r>
            <a:r>
              <a:rPr lang="en-US" dirty="0"/>
              <a:t>, the foundation’s handbook for community organizations involved with its Making Connections program, is available on its website.</a:t>
            </a:r>
          </a:p>
          <a:p>
            <a:pPr lvl="0"/>
            <a:r>
              <a:rPr lang="en-US" dirty="0"/>
              <a:t>International Network on Strategic Philanthropy (</a:t>
            </a:r>
            <a:r>
              <a:rPr lang="en-US" dirty="0">
                <a:hlinkClick r:id="rId6"/>
              </a:rPr>
              <a:t>www.insp.efc.be</a:t>
            </a:r>
            <a:r>
              <a:rPr lang="en-US" dirty="0"/>
              <a:t>). </a:t>
            </a:r>
            <a:r>
              <a:rPr lang="en-US" b="1" dirty="0"/>
              <a:t>The </a:t>
            </a:r>
            <a:r>
              <a:rPr lang="en-US" b="1" i="1" dirty="0"/>
              <a:t>Theory of Change Development Tool </a:t>
            </a:r>
            <a:r>
              <a:rPr lang="en-US" dirty="0"/>
              <a:t>and accompanying manual may be downloaded from the INSP website.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53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778" y="2540000"/>
            <a:ext cx="8229600" cy="1600200"/>
          </a:xfrm>
        </p:spPr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52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628"/>
            <a:ext cx="8229600" cy="4525963"/>
          </a:xfrm>
        </p:spPr>
        <p:txBody>
          <a:bodyPr/>
          <a:lstStyle/>
          <a:p>
            <a:r>
              <a:rPr lang="en-US" b="1" dirty="0"/>
              <a:t>Pick 1 Long Term Goal/articulate your desired long term outcomes. </a:t>
            </a:r>
            <a:r>
              <a:rPr lang="en-US" dirty="0"/>
              <a:t>The entire table should agree with the intended impact.</a:t>
            </a:r>
          </a:p>
          <a:p>
            <a:pPr lvl="1"/>
            <a:r>
              <a:rPr lang="en-US" dirty="0"/>
              <a:t>Identify primary and secondary stakeholders</a:t>
            </a:r>
          </a:p>
          <a:p>
            <a:endParaRPr lang="en-US" dirty="0"/>
          </a:p>
          <a:p>
            <a:r>
              <a:rPr lang="en-US" dirty="0"/>
              <a:t>With your table, </a:t>
            </a:r>
            <a:r>
              <a:rPr lang="en-US" b="1" dirty="0"/>
              <a:t>identify the conditions/problems that exist </a:t>
            </a:r>
            <a:r>
              <a:rPr lang="en-US" dirty="0"/>
              <a:t>that are contrary to the desired long term outcome.</a:t>
            </a:r>
          </a:p>
          <a:p>
            <a:pPr lvl="1"/>
            <a:r>
              <a:rPr lang="en-US" dirty="0"/>
              <a:t>Does the group have consensus about the problems?</a:t>
            </a:r>
          </a:p>
          <a:p>
            <a:pPr lvl="1"/>
            <a:r>
              <a:rPr lang="en-US" dirty="0"/>
              <a:t>What assumptions are underlying the problems?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81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62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For each problem, </a:t>
            </a:r>
            <a:r>
              <a:rPr lang="en-US" b="1" dirty="0"/>
              <a:t>identify your key audience. </a:t>
            </a:r>
            <a:endParaRPr lang="en-US" dirty="0"/>
          </a:p>
          <a:p>
            <a:pPr lvl="1"/>
            <a:r>
              <a:rPr lang="en-US" dirty="0"/>
              <a:t>Any assumptions?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Identify the entry point(s) </a:t>
            </a:r>
            <a:r>
              <a:rPr lang="en-US" dirty="0"/>
              <a:t>for reaching your audience.</a:t>
            </a:r>
          </a:p>
          <a:p>
            <a:pPr lvl="1"/>
            <a:r>
              <a:rPr lang="en-US" dirty="0"/>
              <a:t>Any assumptions?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Identify steps needed to bring about change.</a:t>
            </a:r>
          </a:p>
          <a:p>
            <a:pPr lvl="1"/>
            <a:r>
              <a:rPr lang="en-US" dirty="0"/>
              <a:t>Any assumptions?</a:t>
            </a:r>
          </a:p>
          <a:p>
            <a:endParaRPr lang="en-US" b="1" dirty="0"/>
          </a:p>
          <a:p>
            <a:r>
              <a:rPr lang="en-US" b="1" dirty="0"/>
              <a:t>Identify measureable effects/wider benefits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Any assumptions?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1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38667"/>
            <a:ext cx="8229600" cy="16002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667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Understand when and why Theory of Change can be used as a tool during the ACH Strategy and Implementation process</a:t>
            </a:r>
          </a:p>
          <a:p>
            <a:endParaRPr lang="en-US" dirty="0"/>
          </a:p>
          <a:p>
            <a:r>
              <a:rPr lang="en-US" dirty="0"/>
              <a:t>Understand principles of participatory design required for Theory of Change</a:t>
            </a:r>
          </a:p>
          <a:p>
            <a:endParaRPr lang="en-US" dirty="0"/>
          </a:p>
          <a:p>
            <a:r>
              <a:rPr lang="en-US" dirty="0"/>
              <a:t>Practice creating a Theory of Change model for one of your community’s desired long term outcomes</a:t>
            </a:r>
          </a:p>
          <a:p>
            <a:endParaRPr lang="en-US" dirty="0"/>
          </a:p>
          <a:p>
            <a:r>
              <a:rPr lang="en-US" dirty="0"/>
              <a:t>Design a meeting agenda for your ACH to use Theory of Change</a:t>
            </a:r>
          </a:p>
        </p:txBody>
      </p:sp>
    </p:spTree>
    <p:extLst>
      <p:ext uri="{BB962C8B-B14F-4D97-AF65-F5344CB8AC3E}">
        <p14:creationId xmlns:p14="http://schemas.microsoft.com/office/powerpoint/2010/main" val="3325598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Facilitating a Theory of Change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6381"/>
            <a:ext cx="8229600" cy="42997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How will you build an agenda for a meeting(s) that will:</a:t>
            </a:r>
          </a:p>
          <a:p>
            <a:r>
              <a:rPr lang="en-US" dirty="0"/>
              <a:t>Build trust among stakeholders?</a:t>
            </a:r>
          </a:p>
          <a:p>
            <a:r>
              <a:rPr lang="en-US" dirty="0"/>
              <a:t>Achieve broad agreement about how the problem has been identified?</a:t>
            </a:r>
          </a:p>
          <a:p>
            <a:r>
              <a:rPr lang="en-US" dirty="0"/>
              <a:t>Come to consensus about audience, entry, steps, etc. (sections of </a:t>
            </a:r>
            <a:r>
              <a:rPr lang="en-US" dirty="0" err="1"/>
              <a:t>ToC</a:t>
            </a:r>
            <a:r>
              <a:rPr lang="en-US" dirty="0"/>
              <a:t> worksheet)?</a:t>
            </a:r>
          </a:p>
          <a:p>
            <a:r>
              <a:rPr lang="en-US" dirty="0"/>
              <a:t>Establish timelines and plan resources for major areas of work?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much time and what other resources will you need?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8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https://youtu.be/6zRre_gB6A4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57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Theory of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7724"/>
            <a:ext cx="8229600" cy="4525963"/>
          </a:xfrm>
        </p:spPr>
        <p:txBody>
          <a:bodyPr/>
          <a:lstStyle/>
          <a:p>
            <a:r>
              <a:rPr lang="en-US" dirty="0"/>
              <a:t>Methodology for planning and evaluation for complex social change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Tool for explaining the process of change</a:t>
            </a:r>
          </a:p>
          <a:p>
            <a:endParaRPr lang="en-US" dirty="0"/>
          </a:p>
          <a:p>
            <a:r>
              <a:rPr lang="en-US" dirty="0"/>
              <a:t>A way of examining and changing conditions that requires participation and power distribution in finding solutions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1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Missing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Explain </a:t>
            </a:r>
            <a:r>
              <a:rPr lang="en-US" b="1" u="sng" dirty="0"/>
              <a:t>how</a:t>
            </a:r>
            <a:r>
              <a:rPr lang="en-US" dirty="0"/>
              <a:t> and </a:t>
            </a:r>
            <a:r>
              <a:rPr lang="en-US" b="1" u="sng" dirty="0"/>
              <a:t>why</a:t>
            </a:r>
            <a:r>
              <a:rPr lang="en-US" dirty="0"/>
              <a:t> we expect the desired change to come about and to clarify our thinking (assumptions)</a:t>
            </a:r>
          </a:p>
          <a:p>
            <a:endParaRPr lang="en-US" dirty="0"/>
          </a:p>
          <a:p>
            <a:r>
              <a:rPr lang="en-US" dirty="0"/>
              <a:t>Acknowledge the weaknesses/limitations in the logic and how we might address them</a:t>
            </a:r>
          </a:p>
          <a:p>
            <a:endParaRPr lang="en-US" dirty="0"/>
          </a:p>
          <a:p>
            <a:r>
              <a:rPr lang="en-US" dirty="0"/>
              <a:t>Can tie a wide variety of seemingly unconnected activities together</a:t>
            </a:r>
          </a:p>
        </p:txBody>
      </p:sp>
    </p:spTree>
    <p:extLst>
      <p:ext uri="{BB962C8B-B14F-4D97-AF65-F5344CB8AC3E}">
        <p14:creationId xmlns:p14="http://schemas.microsoft.com/office/powerpoint/2010/main" val="304748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1905"/>
            <a:ext cx="8229600" cy="1600200"/>
          </a:xfrm>
        </p:spPr>
        <p:txBody>
          <a:bodyPr/>
          <a:lstStyle/>
          <a:p>
            <a:r>
              <a:rPr lang="en-US" dirty="0"/>
              <a:t>Purposes and Benefits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2458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689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Theory of Change Fit With...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9238"/>
            <a:ext cx="8229600" cy="39369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ACH Core Element of Strategy and Implementation?</a:t>
            </a:r>
          </a:p>
          <a:p>
            <a:pPr lvl="1"/>
            <a:r>
              <a:rPr lang="en-US" dirty="0"/>
              <a:t>Overarching strategic framework and implementation plan that reflects its cross sector approach. Framework process involves a prevention analysis and specific commitments from healthcare, local government, business, and non-profit partners.</a:t>
            </a:r>
          </a:p>
          <a:p>
            <a:pPr lvl="1"/>
            <a:endParaRPr lang="en-US" dirty="0"/>
          </a:p>
          <a:p>
            <a:r>
              <a:rPr lang="en-US" dirty="0"/>
              <a:t>Collective Impact?</a:t>
            </a:r>
          </a:p>
          <a:p>
            <a:pPr lvl="1"/>
            <a:r>
              <a:rPr lang="en-US" dirty="0"/>
              <a:t>Mutually reinforcing activities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Results Based Accountability</a:t>
            </a:r>
          </a:p>
          <a:p>
            <a:pPr lvl="1"/>
            <a:r>
              <a:rPr lang="en-US" dirty="0"/>
              <a:t>Population and process accountability, performance measures, and Turn the Curve Thinking</a:t>
            </a:r>
          </a:p>
        </p:txBody>
      </p:sp>
    </p:spTree>
    <p:extLst>
      <p:ext uri="{BB962C8B-B14F-4D97-AF65-F5344CB8AC3E}">
        <p14:creationId xmlns:p14="http://schemas.microsoft.com/office/powerpoint/2010/main" val="2670687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 Model</a:t>
            </a:r>
          </a:p>
          <a:p>
            <a:r>
              <a:rPr lang="en-US" dirty="0"/>
              <a:t>Models of change</a:t>
            </a:r>
          </a:p>
          <a:p>
            <a:r>
              <a:rPr lang="en-US" dirty="0"/>
              <a:t>Pathways mapping</a:t>
            </a:r>
          </a:p>
          <a:p>
            <a:r>
              <a:rPr lang="en-US" dirty="0"/>
              <a:t>Causal pathway</a:t>
            </a:r>
          </a:p>
          <a:p>
            <a:r>
              <a:rPr lang="en-US" dirty="0"/>
              <a:t>Outcomes chain</a:t>
            </a:r>
          </a:p>
        </p:txBody>
      </p:sp>
    </p:spTree>
    <p:extLst>
      <p:ext uri="{BB962C8B-B14F-4D97-AF65-F5344CB8AC3E}">
        <p14:creationId xmlns:p14="http://schemas.microsoft.com/office/powerpoint/2010/main" val="1437120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Change vs. Logic Model</a:t>
            </a:r>
          </a:p>
        </p:txBody>
      </p:sp>
      <p:pic>
        <p:nvPicPr>
          <p:cNvPr id="4" name="Content Placeholder 3" descr="Screen Shot 2018-11-04 at 5.09.5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865" b="-22865"/>
          <a:stretch>
            <a:fillRect/>
          </a:stretch>
        </p:blipFill>
        <p:spPr>
          <a:xfrm>
            <a:off x="169333" y="1600200"/>
            <a:ext cx="8829044" cy="4855634"/>
          </a:xfrm>
        </p:spPr>
      </p:pic>
    </p:spTree>
    <p:extLst>
      <p:ext uri="{BB962C8B-B14F-4D97-AF65-F5344CB8AC3E}">
        <p14:creationId xmlns:p14="http://schemas.microsoft.com/office/powerpoint/2010/main" val="708750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943</TotalTime>
  <Words>1260</Words>
  <Application>Microsoft Office PowerPoint</Application>
  <PresentationFormat>On-screen Show (4:3)</PresentationFormat>
  <Paragraphs>187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Courier New</vt:lpstr>
      <vt:lpstr>Mangal</vt:lpstr>
      <vt:lpstr>Palatino Linotype</vt:lpstr>
      <vt:lpstr>Executive</vt:lpstr>
      <vt:lpstr>Strategy and Implementation </vt:lpstr>
      <vt:lpstr>Objectives</vt:lpstr>
      <vt:lpstr>PowerPoint Presentation</vt:lpstr>
      <vt:lpstr>What is Theory of Change?</vt:lpstr>
      <vt:lpstr>The Missing Link</vt:lpstr>
      <vt:lpstr>Purposes and Benefits</vt:lpstr>
      <vt:lpstr>How does Theory of Change Fit With...</vt:lpstr>
      <vt:lpstr>Similar Models</vt:lpstr>
      <vt:lpstr>Theory of Change vs. Logic Model</vt:lpstr>
      <vt:lpstr>PowerPoint Presentation</vt:lpstr>
      <vt:lpstr>Participatory Design</vt:lpstr>
      <vt:lpstr>Using ToC – an Example</vt:lpstr>
      <vt:lpstr>Sections</vt:lpstr>
      <vt:lpstr>Working with Stakeholders</vt:lpstr>
      <vt:lpstr>Subsequent Strategy and Planning</vt:lpstr>
      <vt:lpstr>Additional Resources</vt:lpstr>
      <vt:lpstr>Break</vt:lpstr>
      <vt:lpstr>Practice</vt:lpstr>
      <vt:lpstr>Practice</vt:lpstr>
      <vt:lpstr>Facilitating a Theory of Change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Just</dc:creator>
  <cp:lastModifiedBy>Maurine Gilbert</cp:lastModifiedBy>
  <cp:revision>27</cp:revision>
  <dcterms:created xsi:type="dcterms:W3CDTF">2018-10-31T00:59:26Z</dcterms:created>
  <dcterms:modified xsi:type="dcterms:W3CDTF">2018-11-14T22:08:52Z</dcterms:modified>
</cp:coreProperties>
</file>