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83" r:id="rId4"/>
    <p:sldId id="264" r:id="rId5"/>
    <p:sldId id="258" r:id="rId6"/>
    <p:sldId id="272" r:id="rId7"/>
    <p:sldId id="265" r:id="rId8"/>
    <p:sldId id="266" r:id="rId9"/>
    <p:sldId id="267" r:id="rId10"/>
    <p:sldId id="268" r:id="rId11"/>
    <p:sldId id="269" r:id="rId12"/>
    <p:sldId id="270" r:id="rId13"/>
    <p:sldId id="279" r:id="rId14"/>
    <p:sldId id="284" r:id="rId15"/>
    <p:sldId id="273" r:id="rId16"/>
    <p:sldId id="278" r:id="rId17"/>
    <p:sldId id="282" r:id="rId18"/>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p:scale>
          <a:sx n="90" d="100"/>
          <a:sy n="90" d="100"/>
        </p:scale>
        <p:origin x="6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 of Respondents who "Agree" or "Strongly Agree" That</a:t>
            </a:r>
            <a:r>
              <a:rPr lang="en-US" sz="1200" baseline="0"/>
              <a:t> Their Community Exhibits the Given Team Characteristics</a:t>
            </a:r>
            <a:endParaRPr lang="en-US" sz="120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Sheet1!$H$2</c:f>
              <c:strCache>
                <c:ptCount val="1"/>
                <c:pt idx="0">
                  <c:v>Springfield FY14</c:v>
                </c:pt>
              </c:strCache>
            </c:strRef>
          </c:tx>
          <c:spPr>
            <a:solidFill>
              <a:schemeClr val="accent6">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Communications</c:v>
                </c:pt>
                <c:pt idx="3">
                  <c:v>Clear Roles</c:v>
                </c:pt>
                <c:pt idx="4">
                  <c:v>Measureable Processes and Outcomes</c:v>
                </c:pt>
              </c:strCache>
            </c:strRef>
          </c:cat>
          <c:val>
            <c:numRef>
              <c:f>Sheet1!$H$3:$H$7</c:f>
              <c:numCache>
                <c:formatCode>0%</c:formatCode>
                <c:ptCount val="5"/>
                <c:pt idx="0">
                  <c:v>0.79</c:v>
                </c:pt>
                <c:pt idx="1">
                  <c:v>0.8</c:v>
                </c:pt>
                <c:pt idx="2">
                  <c:v>0.7</c:v>
                </c:pt>
                <c:pt idx="3">
                  <c:v>0.65</c:v>
                </c:pt>
                <c:pt idx="4">
                  <c:v>0.52</c:v>
                </c:pt>
              </c:numCache>
            </c:numRef>
          </c:val>
        </c:ser>
        <c:ser>
          <c:idx val="0"/>
          <c:order val="1"/>
          <c:tx>
            <c:strRef>
              <c:f>Sheet1!$I$2</c:f>
              <c:strCache>
                <c:ptCount val="1"/>
                <c:pt idx="0">
                  <c:v>Springfield FY15</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Communications</c:v>
                </c:pt>
                <c:pt idx="3">
                  <c:v>Clear Roles</c:v>
                </c:pt>
                <c:pt idx="4">
                  <c:v>Measureable Processes and Outcomes</c:v>
                </c:pt>
              </c:strCache>
            </c:strRef>
          </c:cat>
          <c:val>
            <c:numRef>
              <c:f>Sheet1!$I$3:$I$7</c:f>
              <c:numCache>
                <c:formatCode>0%</c:formatCode>
                <c:ptCount val="5"/>
                <c:pt idx="0">
                  <c:v>0.93</c:v>
                </c:pt>
                <c:pt idx="1">
                  <c:v>0.85</c:v>
                </c:pt>
                <c:pt idx="2">
                  <c:v>0.78</c:v>
                </c:pt>
                <c:pt idx="3">
                  <c:v>0.93</c:v>
                </c:pt>
                <c:pt idx="4">
                  <c:v>0.48</c:v>
                </c:pt>
              </c:numCache>
            </c:numRef>
          </c:val>
        </c:ser>
        <c:ser>
          <c:idx val="2"/>
          <c:order val="2"/>
          <c:tx>
            <c:strRef>
              <c:f>Sheet1!$E$2</c:f>
              <c:strCache>
                <c:ptCount val="1"/>
                <c:pt idx="0">
                  <c:v>State Avg. FY 14</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Communications</c:v>
                </c:pt>
                <c:pt idx="3">
                  <c:v>Clear Roles</c:v>
                </c:pt>
                <c:pt idx="4">
                  <c:v>Measureable Processes and Outcomes</c:v>
                </c:pt>
              </c:strCache>
            </c:strRef>
          </c:cat>
          <c:val>
            <c:numRef>
              <c:f>Sheet1!$E$3:$E$7</c:f>
              <c:numCache>
                <c:formatCode>0%</c:formatCode>
                <c:ptCount val="5"/>
                <c:pt idx="0">
                  <c:v>0.79</c:v>
                </c:pt>
                <c:pt idx="1">
                  <c:v>0.76</c:v>
                </c:pt>
                <c:pt idx="2">
                  <c:v>0.69</c:v>
                </c:pt>
                <c:pt idx="3">
                  <c:v>0.68</c:v>
                </c:pt>
                <c:pt idx="4">
                  <c:v>0.38</c:v>
                </c:pt>
              </c:numCache>
            </c:numRef>
          </c:val>
        </c:ser>
        <c:ser>
          <c:idx val="3"/>
          <c:order val="3"/>
          <c:tx>
            <c:strRef>
              <c:f>Sheet1!$G$2</c:f>
              <c:strCache>
                <c:ptCount val="1"/>
                <c:pt idx="0">
                  <c:v>State Avg. FY 15</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Shared Goals</c:v>
                </c:pt>
                <c:pt idx="1">
                  <c:v>Mutual Trust</c:v>
                </c:pt>
                <c:pt idx="2">
                  <c:v>Effective Communications</c:v>
                </c:pt>
                <c:pt idx="3">
                  <c:v>Clear Roles</c:v>
                </c:pt>
                <c:pt idx="4">
                  <c:v>Measureable Processes and Outcomes</c:v>
                </c:pt>
              </c:strCache>
            </c:strRef>
          </c:cat>
          <c:val>
            <c:numRef>
              <c:f>Sheet1!$G$3:$G$7</c:f>
              <c:numCache>
                <c:formatCode>0%</c:formatCode>
                <c:ptCount val="5"/>
                <c:pt idx="0">
                  <c:v>0.75</c:v>
                </c:pt>
                <c:pt idx="1">
                  <c:v>0.81</c:v>
                </c:pt>
                <c:pt idx="2">
                  <c:v>0.61</c:v>
                </c:pt>
                <c:pt idx="3">
                  <c:v>0.66</c:v>
                </c:pt>
                <c:pt idx="4">
                  <c:v>0.35</c:v>
                </c:pt>
              </c:numCache>
            </c:numRef>
          </c:val>
        </c:ser>
        <c:dLbls>
          <c:showLegendKey val="0"/>
          <c:showVal val="0"/>
          <c:showCatName val="0"/>
          <c:showSerName val="0"/>
          <c:showPercent val="0"/>
          <c:showBubbleSize val="0"/>
        </c:dLbls>
        <c:gapWidth val="219"/>
        <c:overlap val="-27"/>
        <c:axId val="223746120"/>
        <c:axId val="223743768"/>
      </c:barChart>
      <c:catAx>
        <c:axId val="22374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3743768"/>
        <c:crosses val="autoZero"/>
        <c:auto val="1"/>
        <c:lblAlgn val="ctr"/>
        <c:lblOffset val="100"/>
        <c:noMultiLvlLbl val="0"/>
      </c:catAx>
      <c:valAx>
        <c:axId val="223743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3746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Springfield’s </a:t>
            </a:r>
            <a:r>
              <a:rPr lang="en-US" sz="6600" dirty="0" smtClean="0"/>
              <a:t/>
            </a:r>
            <a:br>
              <a:rPr lang="en-US" sz="6600" dirty="0" smtClean="0"/>
            </a:br>
            <a:r>
              <a:rPr lang="en-US" sz="6600" dirty="0" smtClean="0"/>
              <a:t>Community Health Network</a:t>
            </a:r>
            <a:endParaRPr lang="en-US" sz="6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350" y="4617545"/>
            <a:ext cx="4152330" cy="859329"/>
          </a:xfrm>
          <a:prstGeom prst="rect">
            <a:avLst/>
          </a:prstGeom>
        </p:spPr>
      </p:pic>
    </p:spTree>
    <p:extLst>
      <p:ext uri="{BB962C8B-B14F-4D97-AF65-F5344CB8AC3E}">
        <p14:creationId xmlns:p14="http://schemas.microsoft.com/office/powerpoint/2010/main" val="2216904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357" y="119923"/>
            <a:ext cx="8975627" cy="6738077"/>
          </a:xfrm>
          <a:prstGeom prst="rect">
            <a:avLst/>
          </a:prstGeom>
        </p:spPr>
      </p:pic>
      <p:sp>
        <p:nvSpPr>
          <p:cNvPr id="2" name="Rectangle 1"/>
          <p:cNvSpPr/>
          <p:nvPr/>
        </p:nvSpPr>
        <p:spPr>
          <a:xfrm>
            <a:off x="23744" y="0"/>
            <a:ext cx="5462655"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tx1"/>
                </a:solidFill>
              </a:rPr>
              <a:t>My organization SENDS REFERRALS TO this organization</a:t>
            </a:r>
          </a:p>
          <a:p>
            <a:r>
              <a:rPr lang="en-US" sz="1600" dirty="0" smtClean="0">
                <a:solidFill>
                  <a:schemeClr val="tx1"/>
                </a:solidFill>
              </a:rPr>
              <a:t>My organization RECEIVES REFERRALS FROM this organization</a:t>
            </a:r>
          </a:p>
          <a:p>
            <a:r>
              <a:rPr lang="en-US" sz="1600" dirty="0" smtClean="0">
                <a:solidFill>
                  <a:schemeClr val="tx1"/>
                </a:solidFill>
              </a:rPr>
              <a:t>Node color shows Degree</a:t>
            </a:r>
          </a:p>
          <a:p>
            <a:r>
              <a:rPr lang="en-US" sz="1600" dirty="0" smtClean="0">
                <a:solidFill>
                  <a:schemeClr val="tx1"/>
                </a:solidFill>
              </a:rPr>
              <a:t>Node size shows </a:t>
            </a:r>
            <a:r>
              <a:rPr lang="en-US" sz="1600" dirty="0" err="1" smtClean="0">
                <a:solidFill>
                  <a:schemeClr val="tx1"/>
                </a:solidFill>
              </a:rPr>
              <a:t>Betweeness</a:t>
            </a:r>
            <a:r>
              <a:rPr lang="en-US" sz="1600" dirty="0" smtClean="0">
                <a:solidFill>
                  <a:schemeClr val="tx1"/>
                </a:solidFill>
              </a:rPr>
              <a:t> Centrality</a:t>
            </a:r>
          </a:p>
        </p:txBody>
      </p:sp>
      <p:sp>
        <p:nvSpPr>
          <p:cNvPr id="4" name="TextBox 3"/>
          <p:cNvSpPr txBox="1"/>
          <p:nvPr/>
        </p:nvSpPr>
        <p:spPr>
          <a:xfrm>
            <a:off x="10201276" y="5305425"/>
            <a:ext cx="1581150" cy="646331"/>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smtClean="0"/>
              <a:t>Graph Density</a:t>
            </a:r>
          </a:p>
          <a:p>
            <a:pPr algn="ctr"/>
            <a:r>
              <a:rPr lang="en-US" dirty="0" smtClean="0"/>
              <a:t>14</a:t>
            </a:r>
            <a:r>
              <a:rPr lang="en-US" dirty="0" smtClean="0"/>
              <a:t>%</a:t>
            </a:r>
            <a:endParaRPr lang="en-US" dirty="0"/>
          </a:p>
        </p:txBody>
      </p:sp>
    </p:spTree>
    <p:extLst>
      <p:ext uri="{BB962C8B-B14F-4D97-AF65-F5344CB8AC3E}">
        <p14:creationId xmlns:p14="http://schemas.microsoft.com/office/powerpoint/2010/main" val="7615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584" y="801974"/>
            <a:ext cx="7369415" cy="5906126"/>
          </a:xfrm>
          <a:prstGeom prst="rect">
            <a:avLst/>
          </a:prstGeom>
        </p:spPr>
      </p:pic>
      <p:sp>
        <p:nvSpPr>
          <p:cNvPr id="2" name="Rectangle 1"/>
          <p:cNvSpPr/>
          <p:nvPr/>
        </p:nvSpPr>
        <p:spPr>
          <a:xfrm>
            <a:off x="23744" y="-1"/>
            <a:ext cx="5462655" cy="1387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tx1"/>
                </a:solidFill>
              </a:rPr>
              <a:t>Our organizations . . .</a:t>
            </a:r>
          </a:p>
          <a:p>
            <a:r>
              <a:rPr lang="en-US" sz="1600" dirty="0" smtClean="0">
                <a:solidFill>
                  <a:schemeClr val="tx1"/>
                </a:solidFill>
              </a:rPr>
              <a:t>SHARE RESOURCES</a:t>
            </a:r>
          </a:p>
          <a:p>
            <a:r>
              <a:rPr lang="en-US" sz="1600" dirty="0" smtClean="0">
                <a:solidFill>
                  <a:schemeClr val="tx1"/>
                </a:solidFill>
              </a:rPr>
              <a:t>(e.g. joint funding, shared equipment, personnel or facilities)</a:t>
            </a:r>
          </a:p>
          <a:p>
            <a:r>
              <a:rPr lang="en-US" sz="1600" dirty="0" smtClean="0">
                <a:solidFill>
                  <a:schemeClr val="tx1"/>
                </a:solidFill>
              </a:rPr>
              <a:t>Node color shows Degree</a:t>
            </a:r>
          </a:p>
          <a:p>
            <a:r>
              <a:rPr lang="en-US" sz="1600" dirty="0" smtClean="0">
                <a:solidFill>
                  <a:schemeClr val="tx1"/>
                </a:solidFill>
              </a:rPr>
              <a:t>Node size shows </a:t>
            </a:r>
            <a:r>
              <a:rPr lang="en-US" sz="1600" dirty="0" err="1" smtClean="0">
                <a:solidFill>
                  <a:schemeClr val="tx1"/>
                </a:solidFill>
              </a:rPr>
              <a:t>Betweeness</a:t>
            </a:r>
            <a:r>
              <a:rPr lang="en-US" sz="1600" dirty="0" smtClean="0">
                <a:solidFill>
                  <a:schemeClr val="tx1"/>
                </a:solidFill>
              </a:rPr>
              <a:t> Centrality</a:t>
            </a:r>
          </a:p>
        </p:txBody>
      </p:sp>
      <p:sp>
        <p:nvSpPr>
          <p:cNvPr id="4" name="TextBox 3"/>
          <p:cNvSpPr txBox="1"/>
          <p:nvPr/>
        </p:nvSpPr>
        <p:spPr>
          <a:xfrm>
            <a:off x="10201276" y="5305425"/>
            <a:ext cx="1581150" cy="646331"/>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smtClean="0"/>
              <a:t>Graph Density</a:t>
            </a:r>
          </a:p>
          <a:p>
            <a:pPr algn="ctr"/>
            <a:r>
              <a:rPr lang="en-US" dirty="0" smtClean="0"/>
              <a:t>3%</a:t>
            </a:r>
            <a:endParaRPr lang="en-US" dirty="0"/>
          </a:p>
        </p:txBody>
      </p:sp>
    </p:spTree>
    <p:extLst>
      <p:ext uri="{BB962C8B-B14F-4D97-AF65-F5344CB8AC3E}">
        <p14:creationId xmlns:p14="http://schemas.microsoft.com/office/powerpoint/2010/main" val="18803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105" y="57654"/>
            <a:ext cx="8884451" cy="6710516"/>
          </a:xfrm>
          <a:prstGeom prst="rect">
            <a:avLst/>
          </a:prstGeom>
        </p:spPr>
      </p:pic>
      <p:sp>
        <p:nvSpPr>
          <p:cNvPr id="2" name="Rectangle 1"/>
          <p:cNvSpPr/>
          <p:nvPr/>
        </p:nvSpPr>
        <p:spPr>
          <a:xfrm>
            <a:off x="23744" y="0"/>
            <a:ext cx="5462655"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tx1"/>
                </a:solidFill>
              </a:rPr>
              <a:t>FULL NETWORK – all questions</a:t>
            </a:r>
          </a:p>
          <a:p>
            <a:r>
              <a:rPr lang="en-US" sz="1600" dirty="0" smtClean="0">
                <a:solidFill>
                  <a:schemeClr val="tx1"/>
                </a:solidFill>
              </a:rPr>
              <a:t>Node color shows Network Neighborhood</a:t>
            </a:r>
          </a:p>
          <a:p>
            <a:r>
              <a:rPr lang="en-US" sz="1600" dirty="0" smtClean="0">
                <a:solidFill>
                  <a:schemeClr val="tx1"/>
                </a:solidFill>
              </a:rPr>
              <a:t>Node size shows </a:t>
            </a:r>
            <a:r>
              <a:rPr lang="en-US" sz="1600" dirty="0" err="1" smtClean="0">
                <a:solidFill>
                  <a:schemeClr val="tx1"/>
                </a:solidFill>
              </a:rPr>
              <a:t>Betweeness</a:t>
            </a:r>
            <a:r>
              <a:rPr lang="en-US" sz="1600" dirty="0" smtClean="0">
                <a:solidFill>
                  <a:schemeClr val="tx1"/>
                </a:solidFill>
              </a:rPr>
              <a:t> Centrality</a:t>
            </a:r>
          </a:p>
        </p:txBody>
      </p:sp>
      <p:sp>
        <p:nvSpPr>
          <p:cNvPr id="5" name="TextBox 4"/>
          <p:cNvSpPr txBox="1"/>
          <p:nvPr/>
        </p:nvSpPr>
        <p:spPr>
          <a:xfrm>
            <a:off x="133350" y="1184564"/>
            <a:ext cx="1962149" cy="1600438"/>
          </a:xfrm>
          <a:prstGeom prst="rect">
            <a:avLst/>
          </a:prstGeom>
          <a:solidFill>
            <a:schemeClr val="accent2"/>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solidFill>
                  <a:schemeClr val="bg1"/>
                </a:solidFill>
              </a:rPr>
              <a:t>Network Neighborhood</a:t>
            </a:r>
          </a:p>
          <a:p>
            <a:r>
              <a:rPr lang="en-US" sz="1400" i="1" dirty="0">
                <a:solidFill>
                  <a:schemeClr val="bg1"/>
                </a:solidFill>
              </a:rPr>
              <a:t>A</a:t>
            </a:r>
            <a:r>
              <a:rPr lang="en-US" sz="1400" i="1" dirty="0" smtClean="0">
                <a:solidFill>
                  <a:schemeClr val="bg1"/>
                </a:solidFill>
              </a:rPr>
              <a:t> group of organizations more likely to be connected to each other than a randomly selected organization in the network</a:t>
            </a:r>
            <a:endParaRPr lang="en-US" sz="1400" i="1" dirty="0">
              <a:solidFill>
                <a:schemeClr val="bg1"/>
              </a:solidFill>
            </a:endParaRPr>
          </a:p>
        </p:txBody>
      </p:sp>
      <p:grpSp>
        <p:nvGrpSpPr>
          <p:cNvPr id="8" name="Group 7"/>
          <p:cNvGrpSpPr/>
          <p:nvPr/>
        </p:nvGrpSpPr>
        <p:grpSpPr>
          <a:xfrm rot="16638042">
            <a:off x="5233376" y="1697001"/>
            <a:ext cx="3455824" cy="2742217"/>
            <a:chOff x="3686174" y="197606"/>
            <a:chExt cx="6460954" cy="2459869"/>
          </a:xfrm>
        </p:grpSpPr>
        <p:sp>
          <p:nvSpPr>
            <p:cNvPr id="6" name="Teardrop 5"/>
            <p:cNvSpPr/>
            <p:nvPr/>
          </p:nvSpPr>
          <p:spPr>
            <a:xfrm>
              <a:off x="3686174" y="237067"/>
              <a:ext cx="5915025" cy="2420408"/>
            </a:xfrm>
            <a:prstGeom prst="teardrop">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rot="5333458">
              <a:off x="9032600" y="913817"/>
              <a:ext cx="1830740" cy="398317"/>
            </a:xfrm>
            <a:prstGeom prst="rect">
              <a:avLst/>
            </a:prstGeom>
            <a:noFill/>
          </p:spPr>
          <p:txBody>
            <a:bodyPr wrap="square" rtlCol="0">
              <a:spAutoFit/>
            </a:bodyPr>
            <a:lstStyle/>
            <a:p>
              <a:r>
                <a:rPr lang="en-US" sz="1400" dirty="0" smtClean="0"/>
                <a:t>Connectors</a:t>
              </a:r>
              <a:endParaRPr lang="en-US" sz="1400" dirty="0"/>
            </a:p>
          </p:txBody>
        </p:sp>
      </p:grpSp>
      <p:grpSp>
        <p:nvGrpSpPr>
          <p:cNvPr id="11" name="Group 10"/>
          <p:cNvGrpSpPr/>
          <p:nvPr/>
        </p:nvGrpSpPr>
        <p:grpSpPr>
          <a:xfrm rot="17707576">
            <a:off x="1438035" y="1543317"/>
            <a:ext cx="5969962" cy="2959389"/>
            <a:chOff x="1548901" y="2965240"/>
            <a:chExt cx="4894505" cy="2959389"/>
          </a:xfrm>
        </p:grpSpPr>
        <p:sp>
          <p:nvSpPr>
            <p:cNvPr id="9" name="Teardrop 8"/>
            <p:cNvSpPr/>
            <p:nvPr/>
          </p:nvSpPr>
          <p:spPr>
            <a:xfrm rot="10800000">
              <a:off x="1825252" y="2965240"/>
              <a:ext cx="4618154" cy="2959389"/>
            </a:xfrm>
            <a:prstGeom prst="teardrop">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5392591">
              <a:off x="970978" y="5070647"/>
              <a:ext cx="1408179" cy="252333"/>
            </a:xfrm>
            <a:prstGeom prst="rect">
              <a:avLst/>
            </a:prstGeom>
            <a:noFill/>
          </p:spPr>
          <p:txBody>
            <a:bodyPr wrap="square" rtlCol="0">
              <a:spAutoFit/>
            </a:bodyPr>
            <a:lstStyle/>
            <a:p>
              <a:r>
                <a:rPr lang="en-US" sz="1400" dirty="0" smtClean="0"/>
                <a:t>Medical Services</a:t>
              </a:r>
              <a:endParaRPr lang="en-US" sz="1400" dirty="0"/>
            </a:p>
          </p:txBody>
        </p:sp>
      </p:grpSp>
      <p:grpSp>
        <p:nvGrpSpPr>
          <p:cNvPr id="17" name="Group 16"/>
          <p:cNvGrpSpPr/>
          <p:nvPr/>
        </p:nvGrpSpPr>
        <p:grpSpPr>
          <a:xfrm>
            <a:off x="4983775" y="3880885"/>
            <a:ext cx="6155498" cy="2815755"/>
            <a:chOff x="3263956" y="1759623"/>
            <a:chExt cx="11253769" cy="2859703"/>
          </a:xfrm>
        </p:grpSpPr>
        <p:sp>
          <p:nvSpPr>
            <p:cNvPr id="12" name="Teardrop 11"/>
            <p:cNvSpPr/>
            <p:nvPr/>
          </p:nvSpPr>
          <p:spPr>
            <a:xfrm rot="1084821">
              <a:off x="3263956" y="1759623"/>
              <a:ext cx="7096589" cy="2850805"/>
            </a:xfrm>
            <a:prstGeom prst="teardrop">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070473">
              <a:off x="10394599" y="3431521"/>
              <a:ext cx="4123126" cy="1187805"/>
            </a:xfrm>
            <a:prstGeom prst="rect">
              <a:avLst/>
            </a:prstGeom>
            <a:noFill/>
          </p:spPr>
          <p:txBody>
            <a:bodyPr wrap="square" rtlCol="0">
              <a:spAutoFit/>
            </a:bodyPr>
            <a:lstStyle/>
            <a:p>
              <a:r>
                <a:rPr lang="en-US" sz="1400" dirty="0" smtClean="0"/>
                <a:t>Child &amp; Family Services</a:t>
              </a:r>
            </a:p>
            <a:p>
              <a:r>
                <a:rPr lang="en-US" sz="1400" dirty="0" smtClean="0"/>
                <a:t>Substance Abuse Recovery</a:t>
              </a:r>
            </a:p>
            <a:p>
              <a:r>
                <a:rPr lang="en-US" sz="1400" dirty="0" smtClean="0"/>
                <a:t>Police &amp; Corrections</a:t>
              </a:r>
            </a:p>
            <a:p>
              <a:endParaRPr lang="en-US" sz="1400" dirty="0" smtClean="0"/>
            </a:p>
            <a:p>
              <a:endParaRPr lang="en-US" sz="1400" dirty="0"/>
            </a:p>
          </p:txBody>
        </p:sp>
      </p:grpSp>
      <p:sp>
        <p:nvSpPr>
          <p:cNvPr id="23" name="TextBox 22"/>
          <p:cNvSpPr txBox="1"/>
          <p:nvPr/>
        </p:nvSpPr>
        <p:spPr>
          <a:xfrm>
            <a:off x="8018155" y="276262"/>
            <a:ext cx="2816422" cy="523220"/>
          </a:xfrm>
          <a:prstGeom prst="rect">
            <a:avLst/>
          </a:prstGeom>
          <a:noFill/>
        </p:spPr>
        <p:txBody>
          <a:bodyPr wrap="square" rtlCol="0">
            <a:spAutoFit/>
          </a:bodyPr>
          <a:lstStyle/>
          <a:p>
            <a:r>
              <a:rPr lang="en-US" sz="1400" dirty="0" smtClean="0"/>
              <a:t>Blue Network Neighborhood?</a:t>
            </a:r>
          </a:p>
          <a:p>
            <a:endParaRPr lang="en-US" sz="1400" dirty="0"/>
          </a:p>
        </p:txBody>
      </p:sp>
    </p:spTree>
    <p:extLst>
      <p:ext uri="{BB962C8B-B14F-4D97-AF65-F5344CB8AC3E}">
        <p14:creationId xmlns:p14="http://schemas.microsoft.com/office/powerpoint/2010/main" val="1800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Springfield </a:t>
            </a:r>
            <a:r>
              <a:rPr lang="en-US" dirty="0" smtClean="0"/>
              <a:t>Area Full Network Statistics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6170293"/>
              </p:ext>
            </p:extLst>
          </p:nvPr>
        </p:nvGraphicFramePr>
        <p:xfrm>
          <a:off x="2676525" y="2131060"/>
          <a:ext cx="5762625" cy="2743200"/>
        </p:xfrm>
        <a:graphic>
          <a:graphicData uri="http://schemas.openxmlformats.org/drawingml/2006/table">
            <a:tbl>
              <a:tblPr bandRow="1">
                <a:tableStyleId>{08FB837D-C827-4EFA-A057-4D05807E0F7C}</a:tableStyleId>
              </a:tblPr>
              <a:tblGrid>
                <a:gridCol w="4914900"/>
                <a:gridCol w="847725"/>
              </a:tblGrid>
              <a:tr h="370840">
                <a:tc>
                  <a:txBody>
                    <a:bodyPr/>
                    <a:lstStyle/>
                    <a:p>
                      <a:r>
                        <a:rPr lang="en-US" sz="1800" b="1" dirty="0" smtClean="0"/>
                        <a:t>Average</a:t>
                      </a:r>
                      <a:r>
                        <a:rPr lang="en-US" sz="1800" b="1" baseline="0" dirty="0" smtClean="0"/>
                        <a:t> Degree</a:t>
                      </a:r>
                    </a:p>
                    <a:p>
                      <a:r>
                        <a:rPr lang="en-US" sz="1200" b="0" i="1" baseline="0" dirty="0" smtClean="0"/>
                        <a:t>Average number of connections per organization</a:t>
                      </a:r>
                      <a:endParaRPr lang="en-US" sz="1200" b="0" i="1" dirty="0"/>
                    </a:p>
                  </a:txBody>
                  <a:tcPr anchor="ctr"/>
                </a:tc>
                <a:tc>
                  <a:txBody>
                    <a:bodyPr/>
                    <a:lstStyle/>
                    <a:p>
                      <a:pPr algn="l"/>
                      <a:r>
                        <a:rPr lang="en-US" sz="1800" dirty="0" smtClean="0"/>
                        <a:t>15</a:t>
                      </a:r>
                      <a:endParaRPr lang="en-US" sz="1800" dirty="0"/>
                    </a:p>
                  </a:txBody>
                  <a:tcPr anchor="ctr"/>
                </a:tc>
              </a:tr>
              <a:tr h="370840">
                <a:tc>
                  <a:txBody>
                    <a:bodyPr/>
                    <a:lstStyle/>
                    <a:p>
                      <a:r>
                        <a:rPr lang="en-US" sz="1800" b="1" dirty="0" smtClean="0"/>
                        <a:t>Network Diameter</a:t>
                      </a:r>
                    </a:p>
                    <a:p>
                      <a:r>
                        <a:rPr lang="en-US" sz="1200" b="0" i="1" dirty="0" smtClean="0"/>
                        <a:t>Distance (in connections) between the two most distant</a:t>
                      </a:r>
                      <a:r>
                        <a:rPr lang="en-US" sz="1200" b="0" i="1" baseline="0" dirty="0" smtClean="0"/>
                        <a:t> organizations</a:t>
                      </a:r>
                      <a:endParaRPr lang="en-US" sz="1200" b="0" i="1" dirty="0"/>
                    </a:p>
                  </a:txBody>
                  <a:tcPr anchor="ctr"/>
                </a:tc>
                <a:tc>
                  <a:txBody>
                    <a:bodyPr/>
                    <a:lstStyle/>
                    <a:p>
                      <a:pPr algn="l"/>
                      <a:r>
                        <a:rPr lang="en-US" sz="1800" dirty="0" smtClean="0"/>
                        <a:t>3</a:t>
                      </a:r>
                      <a:endParaRPr lang="en-US" sz="1800" dirty="0"/>
                    </a:p>
                  </a:txBody>
                  <a:tcPr anchor="ctr"/>
                </a:tc>
              </a:tr>
              <a:tr h="370840">
                <a:tc>
                  <a:txBody>
                    <a:bodyPr/>
                    <a:lstStyle/>
                    <a:p>
                      <a:r>
                        <a:rPr lang="en-US" sz="1800" b="1" dirty="0" smtClean="0"/>
                        <a:t>Graph Density</a:t>
                      </a:r>
                    </a:p>
                    <a:p>
                      <a:r>
                        <a:rPr lang="en-US" sz="1200" b="0" i="1" dirty="0" smtClean="0"/>
                        <a:t>Percentage</a:t>
                      </a:r>
                      <a:r>
                        <a:rPr lang="en-US" sz="1200" b="0" i="1" baseline="0" dirty="0" smtClean="0"/>
                        <a:t> of possible connections that are active</a:t>
                      </a:r>
                      <a:endParaRPr lang="en-US" sz="1200" b="0" i="1" dirty="0"/>
                    </a:p>
                  </a:txBody>
                  <a:tcPr anchor="ctr"/>
                </a:tc>
                <a:tc>
                  <a:txBody>
                    <a:bodyPr/>
                    <a:lstStyle/>
                    <a:p>
                      <a:pPr algn="l"/>
                      <a:r>
                        <a:rPr lang="en-US" sz="1800" dirty="0" smtClean="0"/>
                        <a:t>21%</a:t>
                      </a:r>
                      <a:endParaRPr lang="en-US" sz="1800" dirty="0"/>
                    </a:p>
                  </a:txBody>
                  <a:tcPr anchor="ctr"/>
                </a:tc>
              </a:tr>
              <a:tr h="370840">
                <a:tc>
                  <a:txBody>
                    <a:bodyPr/>
                    <a:lstStyle/>
                    <a:p>
                      <a:r>
                        <a:rPr lang="en-US" sz="1800" b="1" dirty="0" smtClean="0"/>
                        <a:t>Modularity</a:t>
                      </a:r>
                    </a:p>
                    <a:p>
                      <a:r>
                        <a:rPr lang="en-US" sz="1200" b="0" i="1" dirty="0" smtClean="0"/>
                        <a:t>A measure of how readily</a:t>
                      </a:r>
                      <a:r>
                        <a:rPr lang="en-US" sz="1200" b="0" i="1" baseline="0" dirty="0" smtClean="0"/>
                        <a:t> the network could dissolve into separate modules</a:t>
                      </a:r>
                      <a:endParaRPr lang="en-US" sz="1200" b="0" i="1" dirty="0"/>
                    </a:p>
                  </a:txBody>
                  <a:tcPr anchor="ctr"/>
                </a:tc>
                <a:tc>
                  <a:txBody>
                    <a:bodyPr/>
                    <a:lstStyle/>
                    <a:p>
                      <a:pPr algn="l"/>
                      <a:r>
                        <a:rPr lang="en-US" sz="1800" dirty="0" smtClean="0"/>
                        <a:t>.11</a:t>
                      </a:r>
                      <a:endParaRPr lang="en-US" sz="1800" dirty="0"/>
                    </a:p>
                  </a:txBody>
                  <a:tcPr anchor="ctr"/>
                </a:tc>
              </a:tr>
              <a:tr h="370840">
                <a:tc>
                  <a:txBody>
                    <a:bodyPr/>
                    <a:lstStyle/>
                    <a:p>
                      <a:r>
                        <a:rPr lang="en-US" sz="1800" b="1" dirty="0" smtClean="0"/>
                        <a:t>Average Shortest Path Length</a:t>
                      </a:r>
                    </a:p>
                    <a:p>
                      <a:r>
                        <a:rPr lang="en-US" sz="1200" b="0" i="1" dirty="0" smtClean="0"/>
                        <a:t>Average shortest distance</a:t>
                      </a:r>
                      <a:r>
                        <a:rPr lang="en-US" sz="1200" b="0" i="1" baseline="0" dirty="0" smtClean="0"/>
                        <a:t> between organizations (in connections)</a:t>
                      </a:r>
                      <a:endParaRPr lang="en-US" sz="1200" b="0" i="1" dirty="0"/>
                    </a:p>
                  </a:txBody>
                  <a:tcPr anchor="ctr"/>
                </a:tc>
                <a:tc>
                  <a:txBody>
                    <a:bodyPr/>
                    <a:lstStyle/>
                    <a:p>
                      <a:pPr algn="l"/>
                      <a:r>
                        <a:rPr lang="en-US" sz="1800" dirty="0" smtClean="0"/>
                        <a:t>1.8</a:t>
                      </a:r>
                      <a:endParaRPr lang="en-US" sz="1800" dirty="0"/>
                    </a:p>
                  </a:txBody>
                  <a:tcPr anchor="ctr"/>
                </a:tc>
              </a:tr>
            </a:tbl>
          </a:graphicData>
        </a:graphic>
      </p:graphicFrame>
    </p:spTree>
    <p:extLst>
      <p:ext uri="{BB962C8B-B14F-4D97-AF65-F5344CB8AC3E}">
        <p14:creationId xmlns:p14="http://schemas.microsoft.com/office/powerpoint/2010/main" val="384824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Statistics</a:t>
            </a:r>
            <a:endParaRPr lang="en-US" dirty="0"/>
          </a:p>
        </p:txBody>
      </p:sp>
      <p:graphicFrame>
        <p:nvGraphicFramePr>
          <p:cNvPr id="4" name="Content Placeholder 3"/>
          <p:cNvGraphicFramePr>
            <a:graphicFrameLocks noGrp="1"/>
          </p:cNvGraphicFramePr>
          <p:nvPr>
            <p:ph idx="1"/>
            <p:extLst/>
          </p:nvPr>
        </p:nvGraphicFramePr>
        <p:xfrm>
          <a:off x="1905000" y="4085832"/>
          <a:ext cx="4964769" cy="2183144"/>
        </p:xfrm>
        <a:graphic>
          <a:graphicData uri="http://schemas.openxmlformats.org/drawingml/2006/table">
            <a:tbl>
              <a:tblPr firstRow="1" bandRow="1">
                <a:tableStyleId>{5C22544A-7EE6-4342-B048-85BDC9FD1C3A}</a:tableStyleId>
              </a:tblPr>
              <a:tblGrid>
                <a:gridCol w="4465820"/>
                <a:gridCol w="498949"/>
              </a:tblGrid>
              <a:tr h="313536">
                <a:tc gridSpan="2">
                  <a:txBody>
                    <a:bodyPr/>
                    <a:lstStyle/>
                    <a:p>
                      <a:r>
                        <a:rPr lang="en-US" sz="1600" dirty="0" smtClean="0"/>
                        <a:t>Highest</a:t>
                      </a:r>
                      <a:r>
                        <a:rPr lang="en-US" sz="1600" baseline="0" dirty="0" smtClean="0"/>
                        <a:t> In-Degree</a:t>
                      </a:r>
                      <a:endParaRPr lang="en-US" sz="1600" dirty="0"/>
                    </a:p>
                  </a:txBody>
                  <a:tcPr/>
                </a:tc>
                <a:tc hMerge="1">
                  <a:txBody>
                    <a:bodyPr/>
                    <a:lstStyle/>
                    <a:p>
                      <a:endParaRPr lang="en-US"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Springfield Medical Care Systems (SMCS)</a:t>
                      </a:r>
                    </a:p>
                  </a:txBody>
                  <a:tcPr anchor="b"/>
                </a:tc>
                <a:tc>
                  <a:txBody>
                    <a:bodyPr/>
                    <a:lstStyle/>
                    <a:p>
                      <a:pPr algn="ctr"/>
                      <a:r>
                        <a:rPr lang="en-US" sz="1400" dirty="0" smtClean="0"/>
                        <a:t>68</a:t>
                      </a:r>
                      <a:endParaRPr lang="en-US" sz="14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Senior Solutions</a:t>
                      </a:r>
                    </a:p>
                  </a:txBody>
                  <a:tcPr anchor="b"/>
                </a:tc>
                <a:tc>
                  <a:txBody>
                    <a:bodyPr/>
                    <a:lstStyle/>
                    <a:p>
                      <a:pPr algn="ctr"/>
                      <a:r>
                        <a:rPr lang="en-US" sz="1400" dirty="0" smtClean="0"/>
                        <a:t>44</a:t>
                      </a:r>
                      <a:endParaRPr lang="en-US" sz="14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State of VT - AHS - Department of Children and Families (DCF)</a:t>
                      </a:r>
                    </a:p>
                  </a:txBody>
                  <a:tcPr anchor="b"/>
                </a:tc>
                <a:tc>
                  <a:txBody>
                    <a:bodyPr/>
                    <a:lstStyle/>
                    <a:p>
                      <a:pPr algn="ctr"/>
                      <a:r>
                        <a:rPr lang="en-US" sz="1400" dirty="0" smtClean="0"/>
                        <a:t>41</a:t>
                      </a:r>
                      <a:endParaRPr lang="en-US" sz="14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SMCS - Community Health Team</a:t>
                      </a:r>
                    </a:p>
                  </a:txBody>
                  <a:tcPr anchor="b"/>
                </a:tc>
                <a:tc>
                  <a:txBody>
                    <a:bodyPr/>
                    <a:lstStyle/>
                    <a:p>
                      <a:pPr algn="ctr"/>
                      <a:r>
                        <a:rPr lang="en-US" sz="1400" dirty="0" smtClean="0"/>
                        <a:t>37</a:t>
                      </a:r>
                      <a:endParaRPr lang="en-US" sz="14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State of VT - DVHA - Vermont Chronic Care Initiative (VCCI)</a:t>
                      </a:r>
                    </a:p>
                  </a:txBody>
                  <a:tcPr anchor="b"/>
                </a:tc>
                <a:tc>
                  <a:txBody>
                    <a:bodyPr/>
                    <a:lstStyle/>
                    <a:p>
                      <a:pPr algn="ctr"/>
                      <a:r>
                        <a:rPr lang="en-US" sz="1400" dirty="0" smtClean="0"/>
                        <a:t>34</a:t>
                      </a:r>
                      <a:endParaRPr lang="en-US" sz="1400" dirty="0"/>
                    </a:p>
                  </a:txBody>
                  <a:tcPr/>
                </a:tc>
              </a:tr>
            </a:tbl>
          </a:graphicData>
        </a:graphic>
      </p:graphicFrame>
      <p:sp>
        <p:nvSpPr>
          <p:cNvPr id="5" name="TextBox 4"/>
          <p:cNvSpPr txBox="1"/>
          <p:nvPr/>
        </p:nvSpPr>
        <p:spPr>
          <a:xfrm>
            <a:off x="6983312" y="4108798"/>
            <a:ext cx="4709016" cy="1323439"/>
          </a:xfrm>
          <a:prstGeom prst="rect">
            <a:avLst/>
          </a:prstGeom>
          <a:noFill/>
        </p:spPr>
        <p:txBody>
          <a:bodyPr wrap="square" rtlCol="0">
            <a:spAutoFit/>
          </a:bodyPr>
          <a:lstStyle/>
          <a:p>
            <a:r>
              <a:rPr lang="en-US" sz="1600" dirty="0" smtClean="0"/>
              <a:t>In-Degree represents the total number of connections directed in, towards an organization. These are connections reported by another organization, with the exception of ‘referrals from’ which would be reported by the organization itself. </a:t>
            </a:r>
            <a:endParaRPr lang="en-US" sz="1600" dirty="0"/>
          </a:p>
        </p:txBody>
      </p:sp>
      <p:graphicFrame>
        <p:nvGraphicFramePr>
          <p:cNvPr id="10" name="Content Placeholder 3"/>
          <p:cNvGraphicFramePr>
            <a:graphicFrameLocks/>
          </p:cNvGraphicFramePr>
          <p:nvPr>
            <p:extLst/>
          </p:nvPr>
        </p:nvGraphicFramePr>
        <p:xfrm>
          <a:off x="1888762" y="1831507"/>
          <a:ext cx="4966018" cy="2183144"/>
        </p:xfrm>
        <a:graphic>
          <a:graphicData uri="http://schemas.openxmlformats.org/drawingml/2006/table">
            <a:tbl>
              <a:tblPr firstRow="1" bandRow="1">
                <a:tableStyleId>{00A15C55-8517-42AA-B614-E9B94910E393}</a:tableStyleId>
              </a:tblPr>
              <a:tblGrid>
                <a:gridCol w="4966018"/>
              </a:tblGrid>
              <a:tr h="313536">
                <a:tc>
                  <a:txBody>
                    <a:bodyPr/>
                    <a:lstStyle/>
                    <a:p>
                      <a:r>
                        <a:rPr lang="en-US" sz="1600" dirty="0" smtClean="0"/>
                        <a:t>Organizations Ranked by </a:t>
                      </a:r>
                      <a:r>
                        <a:rPr lang="en-US" sz="1600" dirty="0" err="1" smtClean="0"/>
                        <a:t>Betweeness</a:t>
                      </a:r>
                      <a:r>
                        <a:rPr lang="en-US" sz="1600" baseline="0" dirty="0" smtClean="0"/>
                        <a:t> Centrality </a:t>
                      </a:r>
                      <a:endParaRPr lang="en-US" sz="1600" dirty="0"/>
                    </a:p>
                  </a:txBody>
                  <a:tcPr/>
                </a:tc>
              </a:tr>
              <a:tr h="332426">
                <a:tc>
                  <a:txBody>
                    <a:bodyPr/>
                    <a:lstStyle/>
                    <a:p>
                      <a:pPr algn="l" fontAlgn="b"/>
                      <a:r>
                        <a:rPr lang="en-US" sz="1400" b="0" i="0" u="none" strike="noStrike" dirty="0">
                          <a:solidFill>
                            <a:srgbClr val="000000"/>
                          </a:solidFill>
                          <a:effectLst/>
                          <a:latin typeface="Calibri" panose="020F0502020204030204" pitchFamily="34" charset="0"/>
                        </a:rPr>
                        <a:t>Springfield Medical Care Systems (SMCS)</a:t>
                      </a:r>
                    </a:p>
                  </a:txBody>
                  <a:tcPr anchor="b"/>
                </a:tc>
              </a:tr>
              <a:tr h="332426">
                <a:tc>
                  <a:txBody>
                    <a:bodyPr/>
                    <a:lstStyle/>
                    <a:p>
                      <a:pPr algn="l" fontAlgn="b"/>
                      <a:r>
                        <a:rPr lang="en-US" sz="1400" b="0" i="0" u="none" strike="noStrike" dirty="0">
                          <a:solidFill>
                            <a:srgbClr val="000000"/>
                          </a:solidFill>
                          <a:effectLst/>
                          <a:latin typeface="Calibri" panose="020F0502020204030204" pitchFamily="34" charset="0"/>
                        </a:rPr>
                        <a:t>State of VT - AHS - Department of Children and Families (DCF)</a:t>
                      </a:r>
                    </a:p>
                  </a:txBody>
                  <a:tcPr anchor="b"/>
                </a:tc>
              </a:tr>
              <a:tr h="332426">
                <a:tc>
                  <a:txBody>
                    <a:bodyPr/>
                    <a:lstStyle/>
                    <a:p>
                      <a:pPr algn="l" fontAlgn="b"/>
                      <a:r>
                        <a:rPr lang="en-US" sz="1400" b="0" i="0" u="none" strike="noStrike" dirty="0">
                          <a:solidFill>
                            <a:srgbClr val="000000"/>
                          </a:solidFill>
                          <a:effectLst/>
                          <a:latin typeface="Calibri" panose="020F0502020204030204" pitchFamily="34" charset="0"/>
                        </a:rPr>
                        <a:t>SMCS - Community Health Team</a:t>
                      </a:r>
                    </a:p>
                  </a:txBody>
                  <a:tcPr anchor="b"/>
                </a:tc>
              </a:tr>
              <a:tr h="332426">
                <a:tc>
                  <a:txBody>
                    <a:bodyPr/>
                    <a:lstStyle/>
                    <a:p>
                      <a:pPr algn="l" fontAlgn="b"/>
                      <a:r>
                        <a:rPr lang="en-US" sz="1400" b="0" i="0" u="none" strike="noStrike" dirty="0">
                          <a:solidFill>
                            <a:srgbClr val="000000"/>
                          </a:solidFill>
                          <a:effectLst/>
                          <a:latin typeface="Calibri" panose="020F0502020204030204" pitchFamily="34" charset="0"/>
                        </a:rPr>
                        <a:t>Senior Solutions</a:t>
                      </a:r>
                    </a:p>
                  </a:txBody>
                  <a:tcPr anchor="b"/>
                </a:tc>
              </a:tr>
              <a:tr h="0">
                <a:tc>
                  <a:txBody>
                    <a:bodyPr/>
                    <a:lstStyle/>
                    <a:p>
                      <a:pPr algn="l" fontAlgn="b"/>
                      <a:r>
                        <a:rPr lang="en-US" sz="1400" b="0" i="0" u="none" strike="noStrike" dirty="0">
                          <a:solidFill>
                            <a:srgbClr val="000000"/>
                          </a:solidFill>
                          <a:effectLst/>
                          <a:latin typeface="Calibri" panose="020F0502020204030204" pitchFamily="34" charset="0"/>
                        </a:rPr>
                        <a:t>Creative Workforce Solutions and Vermont Association of Business Industry and Rehabilitation</a:t>
                      </a:r>
                    </a:p>
                  </a:txBody>
                  <a:tcPr anchor="b"/>
                </a:tc>
              </a:tr>
            </a:tbl>
          </a:graphicData>
        </a:graphic>
      </p:graphicFrame>
      <p:sp>
        <p:nvSpPr>
          <p:cNvPr id="11" name="TextBox 10"/>
          <p:cNvSpPr txBox="1"/>
          <p:nvPr/>
        </p:nvSpPr>
        <p:spPr>
          <a:xfrm>
            <a:off x="6983312" y="1845861"/>
            <a:ext cx="3617494" cy="1077218"/>
          </a:xfrm>
          <a:prstGeom prst="rect">
            <a:avLst/>
          </a:prstGeom>
          <a:noFill/>
        </p:spPr>
        <p:txBody>
          <a:bodyPr wrap="square" rtlCol="0">
            <a:spAutoFit/>
          </a:bodyPr>
          <a:lstStyle/>
          <a:p>
            <a:r>
              <a:rPr lang="en-US" sz="1600" dirty="0" err="1" smtClean="0"/>
              <a:t>Betweenness</a:t>
            </a:r>
            <a:r>
              <a:rPr lang="en-US" sz="1600" dirty="0" smtClean="0"/>
              <a:t> Centrality is a measure of how likely an organization is to appear on the shortest path between any two randomly selected network members.</a:t>
            </a:r>
            <a:endParaRPr lang="en-US" sz="1600" dirty="0"/>
          </a:p>
        </p:txBody>
      </p:sp>
    </p:spTree>
    <p:extLst>
      <p:ext uri="{BB962C8B-B14F-4D97-AF65-F5344CB8AC3E}">
        <p14:creationId xmlns:p14="http://schemas.microsoft.com/office/powerpoint/2010/main" val="1124355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Based Care</a:t>
            </a:r>
            <a:endParaRPr lang="en-US" dirty="0"/>
          </a:p>
        </p:txBody>
      </p:sp>
      <p:sp>
        <p:nvSpPr>
          <p:cNvPr id="3" name="Text Placeholder 2"/>
          <p:cNvSpPr>
            <a:spLocks noGrp="1"/>
          </p:cNvSpPr>
          <p:nvPr>
            <p:ph type="body" idx="1"/>
          </p:nvPr>
        </p:nvSpPr>
        <p:spPr/>
        <p:txBody>
          <a:bodyPr/>
          <a:lstStyle/>
          <a:p>
            <a:r>
              <a:rPr lang="en-US" dirty="0" smtClean="0"/>
              <a:t>Springfield </a:t>
            </a:r>
            <a:r>
              <a:rPr lang="en-US" dirty="0" smtClean="0"/>
              <a:t>Health Service Area</a:t>
            </a:r>
            <a:endParaRPr lang="en-US" dirty="0"/>
          </a:p>
        </p:txBody>
      </p:sp>
    </p:spTree>
    <p:extLst>
      <p:ext uri="{BB962C8B-B14F-4D97-AF65-F5344CB8AC3E}">
        <p14:creationId xmlns:p14="http://schemas.microsoft.com/office/powerpoint/2010/main" val="917111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Based Care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11496172"/>
              </p:ext>
            </p:extLst>
          </p:nvPr>
        </p:nvGraphicFramePr>
        <p:xfrm>
          <a:off x="1097279" y="2096588"/>
          <a:ext cx="9927772" cy="353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1857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Questions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One network neighborhood is made up primarily of Springfield Medical Care Systems (SMCS) departments and practices. It appears this neighborhood is well integrated into the network overall, as both the parent organization SMCS and the SMCS – Community Health Team are connected but are part of a different neighborhood and are highly central to the network overall.</a:t>
            </a:r>
          </a:p>
          <a:p>
            <a:pPr marL="0" indent="0">
              <a:buNone/>
            </a:pPr>
            <a:r>
              <a:rPr lang="en-US" dirty="0"/>
              <a:t>Springfield is one of the few HSAs that have youth and/or family services in central positions in the network. In Springfield the State of Vermont – Department of Children and Families (DCF) is the 2</a:t>
            </a:r>
            <a:r>
              <a:rPr lang="en-US" baseline="30000" dirty="0"/>
              <a:t>nd</a:t>
            </a:r>
            <a:r>
              <a:rPr lang="en-US" dirty="0"/>
              <a:t> most central organization.</a:t>
            </a:r>
          </a:p>
          <a:p>
            <a:pPr marL="0" indent="0">
              <a:buNone/>
            </a:pPr>
            <a:r>
              <a:rPr lang="en-US" dirty="0"/>
              <a:t>Both information sharing sub-networks include many organizations that are not well-integrated into the network. Each organization creating one or two new connections could transform these networks and improve the flow of communication.</a:t>
            </a:r>
          </a:p>
          <a:p>
            <a:pPr marL="0" indent="0">
              <a:buNone/>
            </a:pPr>
            <a:r>
              <a:rPr lang="en-US" dirty="0"/>
              <a:t>Although the full Springfield network includes many organizations, a full 93% of respondents agreed that “when our organizations work together, each one has a clear role to play.” This is a jump of 28% from the previous survey. </a:t>
            </a:r>
            <a:endParaRPr lang="en-US" dirty="0" smtClean="0"/>
          </a:p>
          <a:p>
            <a:pPr marL="0" indent="0">
              <a:buNone/>
            </a:pPr>
            <a:r>
              <a:rPr lang="en-US" dirty="0" smtClean="0"/>
              <a:t>Team Based care measures are among the highest in the state!</a:t>
            </a:r>
            <a:endParaRPr lang="en-US" dirty="0"/>
          </a:p>
        </p:txBody>
      </p:sp>
    </p:spTree>
    <p:extLst>
      <p:ext uri="{BB962C8B-B14F-4D97-AF65-F5344CB8AC3E}">
        <p14:creationId xmlns:p14="http://schemas.microsoft.com/office/powerpoint/2010/main" val="12675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Objective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latin typeface="+mj-lt"/>
              </a:rPr>
              <a:t>Objective</a:t>
            </a:r>
          </a:p>
          <a:p>
            <a:pPr marL="0" indent="0">
              <a:buNone/>
            </a:pPr>
            <a:r>
              <a:rPr lang="en-US" dirty="0"/>
              <a:t>Describe the network of organizations that has emerged in each Blueprint HSA to support population and individual health, focusing on modes of collaboration and relationships between organizations</a:t>
            </a:r>
          </a:p>
          <a:p>
            <a:pPr marL="0" indent="0">
              <a:buNone/>
            </a:pPr>
            <a:r>
              <a:rPr lang="en-US" sz="3200" dirty="0">
                <a:latin typeface="+mj-lt"/>
              </a:rPr>
              <a:t>Background and Key Questions</a:t>
            </a:r>
          </a:p>
          <a:p>
            <a:pPr marL="0" indent="0">
              <a:buNone/>
            </a:pPr>
            <a:r>
              <a:rPr lang="en-US" dirty="0" smtClean="0"/>
              <a:t>This </a:t>
            </a:r>
            <a:r>
              <a:rPr lang="en-US" dirty="0"/>
              <a:t>study is the first step towards answering key questions about the networks that are active in Blueprint communities: </a:t>
            </a:r>
            <a:endParaRPr lang="en-US" dirty="0" smtClean="0"/>
          </a:p>
          <a:p>
            <a:pPr marL="0" indent="0">
              <a:buNone/>
            </a:pPr>
            <a:r>
              <a:rPr lang="en-US" i="1" dirty="0" smtClean="0"/>
              <a:t>What </a:t>
            </a:r>
            <a:r>
              <a:rPr lang="en-US" i="1" dirty="0"/>
              <a:t>role did investment in core Community Health Teams have in seeding these </a:t>
            </a:r>
            <a:r>
              <a:rPr lang="en-US" i="1" dirty="0" smtClean="0"/>
              <a:t>larger </a:t>
            </a:r>
            <a:r>
              <a:rPr lang="en-US" i="1" dirty="0"/>
              <a:t>networks</a:t>
            </a:r>
            <a:r>
              <a:rPr lang="en-US" i="1" dirty="0" smtClean="0"/>
              <a:t>?</a:t>
            </a:r>
          </a:p>
          <a:p>
            <a:pPr marL="0" indent="0">
              <a:buNone/>
            </a:pPr>
            <a:r>
              <a:rPr lang="en-US" i="1" dirty="0" smtClean="0"/>
              <a:t>How </a:t>
            </a:r>
            <a:r>
              <a:rPr lang="en-US" i="1" dirty="0"/>
              <a:t>are the participating organizations connected to each other? </a:t>
            </a:r>
            <a:endParaRPr lang="en-US" i="1" dirty="0" smtClean="0"/>
          </a:p>
          <a:p>
            <a:pPr marL="0" indent="0">
              <a:buNone/>
            </a:pPr>
            <a:r>
              <a:rPr lang="en-US" i="1" dirty="0" smtClean="0"/>
              <a:t>How </a:t>
            </a:r>
            <a:r>
              <a:rPr lang="en-US" i="1" dirty="0"/>
              <a:t>are these relationships maintained and reinforced – how durable are they? </a:t>
            </a:r>
            <a:endParaRPr lang="en-US" i="1" dirty="0" smtClean="0"/>
          </a:p>
          <a:p>
            <a:pPr marL="0" indent="0">
              <a:buNone/>
            </a:pPr>
            <a:r>
              <a:rPr lang="en-US" i="1" dirty="0" smtClean="0"/>
              <a:t>What </a:t>
            </a:r>
            <a:r>
              <a:rPr lang="en-US" i="1" dirty="0"/>
              <a:t>characteristics do the most successful networks share? </a:t>
            </a:r>
            <a:endParaRPr lang="en-US" i="1" dirty="0" smtClean="0"/>
          </a:p>
          <a:p>
            <a:pPr marL="0" indent="0">
              <a:buNone/>
            </a:pPr>
            <a:r>
              <a:rPr lang="en-US" i="1" dirty="0" smtClean="0"/>
              <a:t>What </a:t>
            </a:r>
            <a:r>
              <a:rPr lang="en-US" i="1" dirty="0"/>
              <a:t>impact do </a:t>
            </a:r>
            <a:r>
              <a:rPr lang="en-US" i="1" dirty="0" smtClean="0"/>
              <a:t>these networks have on </a:t>
            </a:r>
            <a:r>
              <a:rPr lang="en-US" i="1" dirty="0"/>
              <a:t>individual and population health?</a:t>
            </a:r>
            <a:endParaRPr lang="en-US" dirty="0"/>
          </a:p>
          <a:p>
            <a:endParaRPr lang="en-US" dirty="0"/>
          </a:p>
        </p:txBody>
      </p:sp>
    </p:spTree>
    <p:extLst>
      <p:ext uri="{BB962C8B-B14F-4D97-AF65-F5344CB8AC3E}">
        <p14:creationId xmlns:p14="http://schemas.microsoft.com/office/powerpoint/2010/main" val="1741952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List Development  </a:t>
            </a:r>
            <a:endParaRPr lang="en-US" dirty="0"/>
          </a:p>
        </p:txBody>
      </p:sp>
      <p:sp>
        <p:nvSpPr>
          <p:cNvPr id="3" name="Content Placeholder 2"/>
          <p:cNvSpPr>
            <a:spLocks noGrp="1"/>
          </p:cNvSpPr>
          <p:nvPr>
            <p:ph idx="1"/>
          </p:nvPr>
        </p:nvSpPr>
        <p:spPr/>
        <p:txBody>
          <a:bodyPr/>
          <a:lstStyle/>
          <a:p>
            <a:r>
              <a:rPr lang="en-US" dirty="0" smtClean="0"/>
              <a:t>In this Health Service Area (HSA) the methodology began with network bounding that included core health organizations as well as a wide-range of social service organization and community service organization. </a:t>
            </a:r>
          </a:p>
          <a:p>
            <a:r>
              <a:rPr lang="en-US" dirty="0" smtClean="0"/>
              <a:t>The network membership list began with the 2013 study list provided by the Blueprint Project Manager, added write-ins from 2013 study responses, and additionally added organizations (if not already represented) from the Unified Community Collaborative.</a:t>
            </a:r>
          </a:p>
          <a:p>
            <a:r>
              <a:rPr lang="en-US" dirty="0" smtClean="0"/>
              <a:t>Organization representative contact information was collected from Project Managers and publicly available sources such as organization websites.</a:t>
            </a:r>
            <a:endParaRPr lang="en-US" dirty="0"/>
          </a:p>
        </p:txBody>
      </p:sp>
    </p:spTree>
    <p:extLst>
      <p:ext uri="{BB962C8B-B14F-4D97-AF65-F5344CB8AC3E}">
        <p14:creationId xmlns:p14="http://schemas.microsoft.com/office/powerpoint/2010/main" val="1211987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Survey Participation</a:t>
            </a:r>
            <a:endParaRPr lang="en-US" dirty="0"/>
          </a:p>
        </p:txBody>
      </p:sp>
      <p:sp>
        <p:nvSpPr>
          <p:cNvPr id="4" name="Content Placeholder 2"/>
          <p:cNvSpPr>
            <a:spLocks noGrp="1"/>
          </p:cNvSpPr>
          <p:nvPr>
            <p:ph idx="1"/>
          </p:nvPr>
        </p:nvSpPr>
        <p:spPr/>
        <p:txBody>
          <a:bodyPr/>
          <a:lstStyle/>
          <a:p>
            <a:r>
              <a:rPr lang="en-US" dirty="0" smtClean="0"/>
              <a:t>Invitations and reminders sent via Survey Monkey</a:t>
            </a:r>
          </a:p>
          <a:p>
            <a:r>
              <a:rPr lang="en-US" dirty="0" smtClean="0"/>
              <a:t>Additional reminders sent directly via email (avoiding spam filters)</a:t>
            </a:r>
          </a:p>
          <a:p>
            <a:r>
              <a:rPr lang="en-US" dirty="0" smtClean="0"/>
              <a:t/>
            </a:r>
            <a:br>
              <a:rPr lang="en-US" dirty="0" smtClean="0"/>
            </a:br>
            <a:endParaRPr lang="en-US" dirty="0"/>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8220728"/>
              </p:ext>
            </p:extLst>
          </p:nvPr>
        </p:nvGraphicFramePr>
        <p:xfrm>
          <a:off x="4191000" y="2899304"/>
          <a:ext cx="3810000" cy="1916220"/>
        </p:xfrm>
        <a:graphic>
          <a:graphicData uri="http://schemas.openxmlformats.org/drawingml/2006/table">
            <a:tbl>
              <a:tblPr firstCol="1" bandRow="1">
                <a:tableStyleId>{08FB837D-C827-4EFA-A057-4D05807E0F7C}</a:tableStyleId>
              </a:tblPr>
              <a:tblGrid>
                <a:gridCol w="2810655"/>
                <a:gridCol w="999345"/>
              </a:tblGrid>
              <a:tr h="383244">
                <a:tc>
                  <a:txBody>
                    <a:bodyPr/>
                    <a:lstStyle/>
                    <a:p>
                      <a:pPr marL="0" marR="0">
                        <a:lnSpc>
                          <a:spcPct val="107000"/>
                        </a:lnSpc>
                        <a:spcBef>
                          <a:spcPts val="0"/>
                        </a:spcBef>
                        <a:spcAft>
                          <a:spcPts val="0"/>
                        </a:spcAft>
                      </a:pPr>
                      <a:r>
                        <a:rPr lang="en-US" sz="1800" dirty="0">
                          <a:effectLst/>
                        </a:rPr>
                        <a:t>Invitations 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smtClean="0">
                          <a:effectLst/>
                        </a:rPr>
                        <a:t>142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3244">
                <a:tc>
                  <a:txBody>
                    <a:bodyPr/>
                    <a:lstStyle/>
                    <a:p>
                      <a:pPr marL="0" marR="0">
                        <a:lnSpc>
                          <a:spcPct val="107000"/>
                        </a:lnSpc>
                        <a:spcBef>
                          <a:spcPts val="0"/>
                        </a:spcBef>
                        <a:spcAft>
                          <a:spcPts val="0"/>
                        </a:spcAft>
                      </a:pPr>
                      <a:r>
                        <a:rPr lang="en-US" sz="1800" dirty="0">
                          <a:effectLst/>
                        </a:rPr>
                        <a:t>Surveys Started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smtClean="0">
                          <a:effectLst/>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3244">
                <a:tc>
                  <a:txBody>
                    <a:bodyPr/>
                    <a:lstStyle/>
                    <a:p>
                      <a:pPr marL="0" marR="0">
                        <a:lnSpc>
                          <a:spcPct val="107000"/>
                        </a:lnSpc>
                        <a:spcBef>
                          <a:spcPts val="0"/>
                        </a:spcBef>
                        <a:spcAft>
                          <a:spcPts val="0"/>
                        </a:spcAft>
                      </a:pPr>
                      <a:r>
                        <a:rPr lang="en-US" sz="1800" dirty="0">
                          <a:effectLst/>
                        </a:rPr>
                        <a:t>Response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smtClean="0">
                          <a:effectLst/>
                        </a:rPr>
                        <a:t>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3244">
                <a:tc>
                  <a:txBody>
                    <a:bodyPr/>
                    <a:lstStyle/>
                    <a:p>
                      <a:pPr marL="0" marR="0">
                        <a:lnSpc>
                          <a:spcPct val="107000"/>
                        </a:lnSpc>
                        <a:spcBef>
                          <a:spcPts val="0"/>
                        </a:spcBef>
                        <a:spcAft>
                          <a:spcPts val="0"/>
                        </a:spcAft>
                      </a:pPr>
                      <a:r>
                        <a:rPr lang="en-US" sz="1800" dirty="0">
                          <a:effectLst/>
                        </a:rPr>
                        <a:t>Completed Surveys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smtClean="0">
                          <a:effectLst/>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3244">
                <a:tc>
                  <a:txBody>
                    <a:bodyPr/>
                    <a:lstStyle/>
                    <a:p>
                      <a:pPr marL="0" marR="0">
                        <a:lnSpc>
                          <a:spcPct val="107000"/>
                        </a:lnSpc>
                        <a:spcBef>
                          <a:spcPts val="0"/>
                        </a:spcBef>
                        <a:spcAft>
                          <a:spcPts val="0"/>
                        </a:spcAft>
                      </a:pPr>
                      <a:r>
                        <a:rPr lang="en-US" sz="1800" dirty="0">
                          <a:effectLst/>
                        </a:rPr>
                        <a:t>Completion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smtClean="0">
                          <a:effectLst/>
                        </a:rPr>
                        <a:t>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813891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What?</a:t>
            </a:r>
          </a:p>
          <a:p>
            <a:pPr marL="0" indent="0">
              <a:buNone/>
            </a:pPr>
            <a:r>
              <a:rPr lang="en-US" dirty="0" smtClean="0"/>
              <a:t>A network graph maps interactions</a:t>
            </a:r>
          </a:p>
          <a:p>
            <a:pPr marL="0" indent="0">
              <a:buNone/>
            </a:pPr>
            <a:r>
              <a:rPr lang="en-US" dirty="0" smtClean="0"/>
              <a:t>Network analysis quantifies relationships</a:t>
            </a:r>
            <a:endParaRPr lang="en-US" dirty="0"/>
          </a:p>
          <a:p>
            <a:pPr marL="0" indent="0">
              <a:buNone/>
            </a:pPr>
            <a:r>
              <a:rPr lang="en-US" sz="2800" dirty="0" smtClean="0"/>
              <a:t>Why?</a:t>
            </a:r>
            <a:endParaRPr lang="en-US" sz="2800" dirty="0"/>
          </a:p>
          <a:p>
            <a:pPr marL="0" indent="0">
              <a:buNone/>
            </a:pPr>
            <a:r>
              <a:rPr lang="en-US" dirty="0" smtClean="0"/>
              <a:t>Describe a community objectively</a:t>
            </a:r>
          </a:p>
          <a:p>
            <a:pPr marL="0" indent="0">
              <a:buNone/>
            </a:pPr>
            <a:r>
              <a:rPr lang="en-US" dirty="0" smtClean="0"/>
              <a:t>Explore the relationships that make up a community</a:t>
            </a:r>
          </a:p>
          <a:p>
            <a:pPr marL="0" indent="0">
              <a:buNone/>
            </a:pPr>
            <a:r>
              <a:rPr lang="en-US" dirty="0" smtClean="0"/>
              <a:t>Look for patterns across communities</a:t>
            </a:r>
          </a:p>
          <a:p>
            <a:pPr marL="0" indent="0">
              <a:buNone/>
            </a:pPr>
            <a:r>
              <a:rPr lang="en-US" dirty="0" smtClean="0"/>
              <a:t>Inform planning of collaboration for community health improvement</a:t>
            </a:r>
          </a:p>
          <a:p>
            <a:endParaRPr lang="en-US" dirty="0"/>
          </a:p>
        </p:txBody>
      </p:sp>
    </p:spTree>
    <p:extLst>
      <p:ext uri="{BB962C8B-B14F-4D97-AF65-F5344CB8AC3E}">
        <p14:creationId xmlns:p14="http://schemas.microsoft.com/office/powerpoint/2010/main" val="2848546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Maps</a:t>
            </a:r>
            <a:endParaRPr lang="en-US" dirty="0"/>
          </a:p>
        </p:txBody>
      </p:sp>
      <p:sp>
        <p:nvSpPr>
          <p:cNvPr id="3" name="Text Placeholder 2"/>
          <p:cNvSpPr>
            <a:spLocks noGrp="1"/>
          </p:cNvSpPr>
          <p:nvPr>
            <p:ph type="body" idx="1"/>
          </p:nvPr>
        </p:nvSpPr>
        <p:spPr/>
        <p:txBody>
          <a:bodyPr/>
          <a:lstStyle/>
          <a:p>
            <a:r>
              <a:rPr lang="en-US" dirty="0" err="1" smtClean="0"/>
              <a:t>springfield</a:t>
            </a:r>
            <a:r>
              <a:rPr lang="en-US" dirty="0" smtClean="0"/>
              <a:t> </a:t>
            </a:r>
            <a:r>
              <a:rPr lang="en-US" dirty="0" smtClean="0"/>
              <a:t>health Service Area</a:t>
            </a:r>
            <a:endParaRPr lang="en-US" dirty="0"/>
          </a:p>
        </p:txBody>
      </p:sp>
    </p:spTree>
    <p:extLst>
      <p:ext uri="{BB962C8B-B14F-4D97-AF65-F5344CB8AC3E}">
        <p14:creationId xmlns:p14="http://schemas.microsoft.com/office/powerpoint/2010/main" val="284505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573"/>
          <a:stretch/>
        </p:blipFill>
        <p:spPr>
          <a:xfrm>
            <a:off x="1433317" y="-1"/>
            <a:ext cx="10098071" cy="6858001"/>
          </a:xfrm>
          <a:prstGeom prst="rect">
            <a:avLst/>
          </a:prstGeom>
        </p:spPr>
      </p:pic>
      <p:sp>
        <p:nvSpPr>
          <p:cNvPr id="2" name="Rectangle 1"/>
          <p:cNvSpPr/>
          <p:nvPr/>
        </p:nvSpPr>
        <p:spPr>
          <a:xfrm>
            <a:off x="23745" y="0"/>
            <a:ext cx="3731822"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tx1"/>
                </a:solidFill>
              </a:rPr>
              <a:t>Our organizations . . .</a:t>
            </a:r>
          </a:p>
          <a:p>
            <a:r>
              <a:rPr lang="en-US" sz="1600" dirty="0" smtClean="0">
                <a:solidFill>
                  <a:schemeClr val="tx1"/>
                </a:solidFill>
              </a:rPr>
              <a:t>HAVE PATIENTS/CLIENTS IN COMMON</a:t>
            </a:r>
          </a:p>
          <a:p>
            <a:r>
              <a:rPr lang="en-US" sz="1600" dirty="0" smtClean="0">
                <a:solidFill>
                  <a:schemeClr val="tx1"/>
                </a:solidFill>
              </a:rPr>
              <a:t>Node color shows Degree</a:t>
            </a:r>
          </a:p>
          <a:p>
            <a:r>
              <a:rPr lang="en-US" sz="1600" dirty="0" smtClean="0">
                <a:solidFill>
                  <a:schemeClr val="tx1"/>
                </a:solidFill>
              </a:rPr>
              <a:t>Node size shows </a:t>
            </a:r>
            <a:r>
              <a:rPr lang="en-US" sz="1600" dirty="0" err="1" smtClean="0">
                <a:solidFill>
                  <a:schemeClr val="tx1"/>
                </a:solidFill>
              </a:rPr>
              <a:t>Betweeness</a:t>
            </a:r>
            <a:r>
              <a:rPr lang="en-US" sz="1600" dirty="0" smtClean="0">
                <a:solidFill>
                  <a:schemeClr val="tx1"/>
                </a:solidFill>
              </a:rPr>
              <a:t> Centrality</a:t>
            </a:r>
          </a:p>
        </p:txBody>
      </p:sp>
      <p:sp>
        <p:nvSpPr>
          <p:cNvPr id="4" name="TextBox 3"/>
          <p:cNvSpPr txBox="1"/>
          <p:nvPr/>
        </p:nvSpPr>
        <p:spPr>
          <a:xfrm>
            <a:off x="10201276" y="5305425"/>
            <a:ext cx="1581150" cy="646331"/>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smtClean="0"/>
              <a:t>Graph Density</a:t>
            </a:r>
          </a:p>
          <a:p>
            <a:pPr algn="ctr"/>
            <a:r>
              <a:rPr lang="en-US" dirty="0" smtClean="0"/>
              <a:t>11</a:t>
            </a:r>
            <a:r>
              <a:rPr lang="en-US" dirty="0" smtClean="0"/>
              <a:t>%</a:t>
            </a:r>
            <a:endParaRPr lang="en-US" dirty="0"/>
          </a:p>
        </p:txBody>
      </p:sp>
      <p:sp>
        <p:nvSpPr>
          <p:cNvPr id="5" name="TextBox 4"/>
          <p:cNvSpPr txBox="1"/>
          <p:nvPr/>
        </p:nvSpPr>
        <p:spPr>
          <a:xfrm>
            <a:off x="133350" y="1184564"/>
            <a:ext cx="1962149" cy="1815882"/>
          </a:xfrm>
          <a:prstGeom prst="rect">
            <a:avLst/>
          </a:prstGeom>
          <a:solidFill>
            <a:schemeClr val="accent2"/>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solidFill>
                  <a:schemeClr val="bg1"/>
                </a:solidFill>
              </a:rPr>
              <a:t>Degree </a:t>
            </a:r>
          </a:p>
          <a:p>
            <a:r>
              <a:rPr lang="en-US" sz="1400" i="1" dirty="0">
                <a:solidFill>
                  <a:schemeClr val="bg1"/>
                </a:solidFill>
              </a:rPr>
              <a:t>N</a:t>
            </a:r>
            <a:r>
              <a:rPr lang="en-US" sz="1400" i="1" dirty="0" smtClean="0">
                <a:solidFill>
                  <a:schemeClr val="bg1"/>
                </a:solidFill>
              </a:rPr>
              <a:t>umber of connections</a:t>
            </a:r>
          </a:p>
          <a:p>
            <a:endParaRPr lang="en-US" sz="1400" dirty="0" smtClean="0">
              <a:solidFill>
                <a:schemeClr val="bg1"/>
              </a:solidFill>
            </a:endParaRPr>
          </a:p>
          <a:p>
            <a:r>
              <a:rPr lang="en-US" sz="1400" dirty="0" err="1" smtClean="0">
                <a:solidFill>
                  <a:schemeClr val="bg1"/>
                </a:solidFill>
              </a:rPr>
              <a:t>Betweeness</a:t>
            </a:r>
            <a:r>
              <a:rPr lang="en-US" sz="1400" dirty="0" smtClean="0">
                <a:solidFill>
                  <a:schemeClr val="bg1"/>
                </a:solidFill>
              </a:rPr>
              <a:t> Centrality </a:t>
            </a:r>
            <a:r>
              <a:rPr lang="en-US" sz="1400" i="1" dirty="0">
                <a:solidFill>
                  <a:schemeClr val="bg1"/>
                </a:solidFill>
              </a:rPr>
              <a:t>H</a:t>
            </a:r>
            <a:r>
              <a:rPr lang="en-US" sz="1400" i="1" dirty="0" smtClean="0">
                <a:solidFill>
                  <a:schemeClr val="bg1"/>
                </a:solidFill>
              </a:rPr>
              <a:t>ow often an organization is on the shortest path between two other organizations</a:t>
            </a:r>
            <a:endParaRPr lang="en-US" sz="1400" i="1" dirty="0">
              <a:solidFill>
                <a:schemeClr val="bg1"/>
              </a:solidFill>
            </a:endParaRPr>
          </a:p>
        </p:txBody>
      </p:sp>
    </p:spTree>
    <p:extLst>
      <p:ext uri="{BB962C8B-B14F-4D97-AF65-F5344CB8AC3E}">
        <p14:creationId xmlns:p14="http://schemas.microsoft.com/office/powerpoint/2010/main" val="115372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900" y="28414"/>
            <a:ext cx="9039393" cy="6829586"/>
          </a:xfrm>
          <a:prstGeom prst="rect">
            <a:avLst/>
          </a:prstGeom>
        </p:spPr>
      </p:pic>
      <p:sp>
        <p:nvSpPr>
          <p:cNvPr id="2" name="Rectangle 1"/>
          <p:cNvSpPr/>
          <p:nvPr/>
        </p:nvSpPr>
        <p:spPr>
          <a:xfrm>
            <a:off x="23746" y="23747"/>
            <a:ext cx="5173896" cy="11845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0" tIns="91440" bIns="91440" rtlCol="0" anchor="ctr"/>
          <a:lstStyle/>
          <a:p>
            <a:r>
              <a:rPr lang="en-US" sz="1600" dirty="0" smtClean="0">
                <a:solidFill>
                  <a:schemeClr val="tx1"/>
                </a:solidFill>
              </a:rPr>
              <a:t>Our organizations . . .</a:t>
            </a:r>
          </a:p>
          <a:p>
            <a:r>
              <a:rPr lang="en-US" sz="1600" dirty="0" smtClean="0">
                <a:solidFill>
                  <a:schemeClr val="tx1"/>
                </a:solidFill>
              </a:rPr>
              <a:t>SHARE INFORMATION ABOUT SPECIFIC PATIENTS/CLIENTS</a:t>
            </a:r>
          </a:p>
          <a:p>
            <a:r>
              <a:rPr lang="en-US" sz="1600" dirty="0" smtClean="0">
                <a:solidFill>
                  <a:schemeClr val="tx1"/>
                </a:solidFill>
              </a:rPr>
              <a:t>Node color shows Degree</a:t>
            </a:r>
          </a:p>
          <a:p>
            <a:r>
              <a:rPr lang="en-US" sz="1600" dirty="0" smtClean="0">
                <a:solidFill>
                  <a:schemeClr val="tx1"/>
                </a:solidFill>
              </a:rPr>
              <a:t>Node size shows </a:t>
            </a:r>
            <a:r>
              <a:rPr lang="en-US" sz="1600" dirty="0" err="1" smtClean="0">
                <a:solidFill>
                  <a:schemeClr val="tx1"/>
                </a:solidFill>
              </a:rPr>
              <a:t>Betweeness</a:t>
            </a:r>
            <a:r>
              <a:rPr lang="en-US" sz="1600" dirty="0" smtClean="0">
                <a:solidFill>
                  <a:schemeClr val="tx1"/>
                </a:solidFill>
              </a:rPr>
              <a:t> Centrality</a:t>
            </a:r>
          </a:p>
        </p:txBody>
      </p:sp>
      <p:sp>
        <p:nvSpPr>
          <p:cNvPr id="5" name="TextBox 4"/>
          <p:cNvSpPr txBox="1"/>
          <p:nvPr/>
        </p:nvSpPr>
        <p:spPr>
          <a:xfrm>
            <a:off x="10201276" y="5305425"/>
            <a:ext cx="1581150" cy="646331"/>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smtClean="0"/>
              <a:t>Graph Density</a:t>
            </a:r>
          </a:p>
          <a:p>
            <a:pPr algn="ctr"/>
            <a:r>
              <a:rPr lang="en-US" dirty="0"/>
              <a:t>1</a:t>
            </a:r>
            <a:r>
              <a:rPr lang="en-US" dirty="0" smtClean="0"/>
              <a:t>2</a:t>
            </a:r>
            <a:r>
              <a:rPr lang="en-US" dirty="0" smtClean="0"/>
              <a:t>%</a:t>
            </a:r>
            <a:endParaRPr lang="en-US" dirty="0"/>
          </a:p>
        </p:txBody>
      </p:sp>
    </p:spTree>
    <p:extLst>
      <p:ext uri="{BB962C8B-B14F-4D97-AF65-F5344CB8AC3E}">
        <p14:creationId xmlns:p14="http://schemas.microsoft.com/office/powerpoint/2010/main" val="88705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096" y="179882"/>
            <a:ext cx="7178737" cy="6137378"/>
          </a:xfrm>
          <a:prstGeom prst="rect">
            <a:avLst/>
          </a:prstGeom>
        </p:spPr>
      </p:pic>
      <p:sp>
        <p:nvSpPr>
          <p:cNvPr id="2" name="Rectangle 1"/>
          <p:cNvSpPr/>
          <p:nvPr/>
        </p:nvSpPr>
        <p:spPr>
          <a:xfrm>
            <a:off x="23745" y="0"/>
            <a:ext cx="6072255" cy="12833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91440" bIns="91440" rtlCol="0" anchor="ctr"/>
          <a:lstStyle/>
          <a:p>
            <a:r>
              <a:rPr lang="en-US" sz="1600" dirty="0" smtClean="0">
                <a:solidFill>
                  <a:schemeClr val="tx1"/>
                </a:solidFill>
              </a:rPr>
              <a:t>Our organizations . . .</a:t>
            </a:r>
          </a:p>
          <a:p>
            <a:r>
              <a:rPr lang="en-US" sz="1600" dirty="0" smtClean="0">
                <a:solidFill>
                  <a:schemeClr val="tx1"/>
                </a:solidFill>
              </a:rPr>
              <a:t>SHARE INFORMATION ABOUT PROGRAMS, SERVICES AND/OR POLICY</a:t>
            </a:r>
          </a:p>
          <a:p>
            <a:r>
              <a:rPr lang="en-US" sz="1600" dirty="0" smtClean="0">
                <a:solidFill>
                  <a:schemeClr val="tx1"/>
                </a:solidFill>
              </a:rPr>
              <a:t>Node color shows Degree</a:t>
            </a:r>
          </a:p>
          <a:p>
            <a:r>
              <a:rPr lang="en-US" sz="1600" dirty="0" smtClean="0">
                <a:solidFill>
                  <a:schemeClr val="tx1"/>
                </a:solidFill>
              </a:rPr>
              <a:t>Node size shows </a:t>
            </a:r>
            <a:r>
              <a:rPr lang="en-US" sz="1600" dirty="0" err="1" smtClean="0">
                <a:solidFill>
                  <a:schemeClr val="tx1"/>
                </a:solidFill>
              </a:rPr>
              <a:t>Betweeness</a:t>
            </a:r>
            <a:r>
              <a:rPr lang="en-US" sz="1600" dirty="0" smtClean="0">
                <a:solidFill>
                  <a:schemeClr val="tx1"/>
                </a:solidFill>
              </a:rPr>
              <a:t> Centrality</a:t>
            </a:r>
          </a:p>
        </p:txBody>
      </p:sp>
      <p:sp>
        <p:nvSpPr>
          <p:cNvPr id="4" name="TextBox 3"/>
          <p:cNvSpPr txBox="1"/>
          <p:nvPr/>
        </p:nvSpPr>
        <p:spPr>
          <a:xfrm>
            <a:off x="10201276" y="5305425"/>
            <a:ext cx="1581150" cy="646331"/>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smtClean="0"/>
              <a:t>Graph Density</a:t>
            </a:r>
          </a:p>
          <a:p>
            <a:pPr algn="ctr"/>
            <a:r>
              <a:rPr lang="en-US" dirty="0" smtClean="0"/>
              <a:t>10%</a:t>
            </a:r>
            <a:endParaRPr lang="en-US" dirty="0"/>
          </a:p>
        </p:txBody>
      </p:sp>
    </p:spTree>
    <p:extLst>
      <p:ext uri="{BB962C8B-B14F-4D97-AF65-F5344CB8AC3E}">
        <p14:creationId xmlns:p14="http://schemas.microsoft.com/office/powerpoint/2010/main" val="39997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749</TotalTime>
  <Words>952</Words>
  <Application>Microsoft Office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Calibri Light</vt:lpstr>
      <vt:lpstr>Times New Roman</vt:lpstr>
      <vt:lpstr>Retrospect</vt:lpstr>
      <vt:lpstr>Springfield’s  Community Health Network</vt:lpstr>
      <vt:lpstr>Study Objective</vt:lpstr>
      <vt:lpstr>Network List Development  </vt:lpstr>
      <vt:lpstr>Survey Participation</vt:lpstr>
      <vt:lpstr>Social Network Analysis</vt:lpstr>
      <vt:lpstr>Network Maps</vt:lpstr>
      <vt:lpstr>PowerPoint Presentation</vt:lpstr>
      <vt:lpstr>PowerPoint Presentation</vt:lpstr>
      <vt:lpstr>PowerPoint Presentation</vt:lpstr>
      <vt:lpstr>PowerPoint Presentation</vt:lpstr>
      <vt:lpstr>PowerPoint Presentation</vt:lpstr>
      <vt:lpstr>PowerPoint Presentation</vt:lpstr>
      <vt:lpstr>Springfield Area Full Network Statistics</vt:lpstr>
      <vt:lpstr>Organization Statistics</vt:lpstr>
      <vt:lpstr>Team Based Care</vt:lpstr>
      <vt:lpstr>Team Based Care</vt:lpstr>
      <vt:lpstr>Observations and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Network Report</dc:title>
  <dc:creator>Maurine Gilbert</dc:creator>
  <cp:lastModifiedBy>Maurine Gilbert</cp:lastModifiedBy>
  <cp:revision>88</cp:revision>
  <cp:lastPrinted>2015-12-08T03:31:09Z</cp:lastPrinted>
  <dcterms:created xsi:type="dcterms:W3CDTF">2015-07-31T17:00:48Z</dcterms:created>
  <dcterms:modified xsi:type="dcterms:W3CDTF">2016-01-08T13:18:45Z</dcterms:modified>
</cp:coreProperties>
</file>