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4" r:id="rId4"/>
    <p:sldMasterId id="2147483706" r:id="rId5"/>
    <p:sldMasterId id="2147483722" r:id="rId6"/>
    <p:sldMasterId id="2147483745" r:id="rId7"/>
    <p:sldMasterId id="2147483758" r:id="rId8"/>
  </p:sldMasterIdLst>
  <p:notesMasterIdLst>
    <p:notesMasterId r:id="rId40"/>
  </p:notesMasterIdLst>
  <p:sldIdLst>
    <p:sldId id="256" r:id="rId9"/>
    <p:sldId id="257" r:id="rId10"/>
    <p:sldId id="269" r:id="rId11"/>
    <p:sldId id="302" r:id="rId12"/>
    <p:sldId id="263" r:id="rId13"/>
    <p:sldId id="275" r:id="rId14"/>
    <p:sldId id="278" r:id="rId15"/>
    <p:sldId id="280" r:id="rId16"/>
    <p:sldId id="264" r:id="rId17"/>
    <p:sldId id="283" r:id="rId18"/>
    <p:sldId id="279" r:id="rId19"/>
    <p:sldId id="294" r:id="rId20"/>
    <p:sldId id="273" r:id="rId21"/>
    <p:sldId id="284" r:id="rId22"/>
    <p:sldId id="289" r:id="rId23"/>
    <p:sldId id="268" r:id="rId24"/>
    <p:sldId id="291" r:id="rId25"/>
    <p:sldId id="295" r:id="rId26"/>
    <p:sldId id="293" r:id="rId27"/>
    <p:sldId id="274" r:id="rId28"/>
    <p:sldId id="287" r:id="rId29"/>
    <p:sldId id="288" r:id="rId30"/>
    <p:sldId id="267" r:id="rId31"/>
    <p:sldId id="285" r:id="rId32"/>
    <p:sldId id="296" r:id="rId33"/>
    <p:sldId id="299" r:id="rId34"/>
    <p:sldId id="297" r:id="rId35"/>
    <p:sldId id="298" r:id="rId36"/>
    <p:sldId id="300" r:id="rId37"/>
    <p:sldId id="262"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24" autoAdjust="0"/>
  </p:normalViewPr>
  <p:slideViewPr>
    <p:cSldViewPr snapToGrid="0">
      <p:cViewPr varScale="1">
        <p:scale>
          <a:sx n="78" d="100"/>
          <a:sy n="78" d="100"/>
        </p:scale>
        <p:origin x="60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84764-92E8-4242-80A7-5B15BDD682E1}" type="datetimeFigureOut">
              <a:rPr lang="en-US" smtClean="0"/>
              <a:t>6/23/2019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2F325-15C0-4D80-A6C9-D7CE18EEEB8B}" type="slidenum">
              <a:rPr lang="en-US" smtClean="0"/>
              <a:t>‹#›</a:t>
            </a:fld>
            <a:endParaRPr lang="en-US" dirty="0"/>
          </a:p>
        </p:txBody>
      </p:sp>
    </p:spTree>
    <p:extLst>
      <p:ext uri="{BB962C8B-B14F-4D97-AF65-F5344CB8AC3E}">
        <p14:creationId xmlns:p14="http://schemas.microsoft.com/office/powerpoint/2010/main" val="425980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3</a:t>
            </a:fld>
            <a:endParaRPr lang="en-US" dirty="0"/>
          </a:p>
        </p:txBody>
      </p:sp>
    </p:spTree>
    <p:extLst>
      <p:ext uri="{BB962C8B-B14F-4D97-AF65-F5344CB8AC3E}">
        <p14:creationId xmlns:p14="http://schemas.microsoft.com/office/powerpoint/2010/main" val="120817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19</a:t>
            </a:fld>
            <a:endParaRPr lang="en-US" dirty="0"/>
          </a:p>
        </p:txBody>
      </p:sp>
    </p:spTree>
    <p:extLst>
      <p:ext uri="{BB962C8B-B14F-4D97-AF65-F5344CB8AC3E}">
        <p14:creationId xmlns:p14="http://schemas.microsoft.com/office/powerpoint/2010/main" val="295825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23</a:t>
            </a:fld>
            <a:endParaRPr lang="en-US" dirty="0"/>
          </a:p>
        </p:txBody>
      </p:sp>
    </p:spTree>
    <p:extLst>
      <p:ext uri="{BB962C8B-B14F-4D97-AF65-F5344CB8AC3E}">
        <p14:creationId xmlns:p14="http://schemas.microsoft.com/office/powerpoint/2010/main" val="227524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C4244-C5B1-42E5-AE84-6936783D1147}" type="slidenum">
              <a:rPr lang="en-US" smtClean="0"/>
              <a:t>25</a:t>
            </a:fld>
            <a:endParaRPr lang="en-US" dirty="0"/>
          </a:p>
        </p:txBody>
      </p:sp>
    </p:spTree>
    <p:extLst>
      <p:ext uri="{BB962C8B-B14F-4D97-AF65-F5344CB8AC3E}">
        <p14:creationId xmlns:p14="http://schemas.microsoft.com/office/powerpoint/2010/main" val="58299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04326-FB5F-474E-879D-5CF03E902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62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C4244-C5B1-42E5-AE84-6936783D1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87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6</a:t>
            </a:fld>
            <a:endParaRPr lang="en-US" dirty="0"/>
          </a:p>
        </p:txBody>
      </p:sp>
    </p:spTree>
    <p:extLst>
      <p:ext uri="{BB962C8B-B14F-4D97-AF65-F5344CB8AC3E}">
        <p14:creationId xmlns:p14="http://schemas.microsoft.com/office/powerpoint/2010/main" val="10317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7</a:t>
            </a:fld>
            <a:endParaRPr lang="en-US" dirty="0"/>
          </a:p>
        </p:txBody>
      </p:sp>
    </p:spTree>
    <p:extLst>
      <p:ext uri="{BB962C8B-B14F-4D97-AF65-F5344CB8AC3E}">
        <p14:creationId xmlns:p14="http://schemas.microsoft.com/office/powerpoint/2010/main" val="91697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8</a:t>
            </a:fld>
            <a:endParaRPr lang="en-US" dirty="0"/>
          </a:p>
        </p:txBody>
      </p:sp>
    </p:spTree>
    <p:extLst>
      <p:ext uri="{BB962C8B-B14F-4D97-AF65-F5344CB8AC3E}">
        <p14:creationId xmlns:p14="http://schemas.microsoft.com/office/powerpoint/2010/main" val="368037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10</a:t>
            </a:fld>
            <a:endParaRPr lang="en-US" dirty="0"/>
          </a:p>
        </p:txBody>
      </p:sp>
    </p:spTree>
    <p:extLst>
      <p:ext uri="{BB962C8B-B14F-4D97-AF65-F5344CB8AC3E}">
        <p14:creationId xmlns:p14="http://schemas.microsoft.com/office/powerpoint/2010/main" val="338899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Sara Rosenbaum: “’The shift is going from indigent care to Medicaid shortfall,’ said Sara Rosenbaum, health law and policy professor at George Washington University's Milken Institute School of Public Health. ‘If private insurance discounts don't count as community benefit, why should Medicaid discounts? I really don't see why a payment discount is a community benefit.’”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https://</a:t>
            </a:r>
            <a:r>
              <a:rPr lang="en-US" sz="800" kern="1200" dirty="0" err="1" smtClean="0">
                <a:solidFill>
                  <a:schemeClr val="tx1"/>
                </a:solidFill>
                <a:effectLst/>
                <a:latin typeface="+mn-lt"/>
                <a:ea typeface="+mn-ea"/>
                <a:cs typeface="+mn-cs"/>
              </a:rPr>
              <a:t>www.modernhealthcare.com</a:t>
            </a:r>
            <a:r>
              <a:rPr lang="en-US" sz="800" kern="1200" dirty="0" smtClean="0">
                <a:solidFill>
                  <a:schemeClr val="tx1"/>
                </a:solidFill>
                <a:effectLst/>
                <a:latin typeface="+mn-lt"/>
                <a:ea typeface="+mn-ea"/>
                <a:cs typeface="+mn-cs"/>
              </a:rPr>
              <a:t>/article/20181201/NEWS/181119965/indepth-flaws-in-hospital-community-benefit-reporting-create-knowledge-vacuum</a:t>
            </a:r>
          </a:p>
        </p:txBody>
      </p:sp>
      <p:sp>
        <p:nvSpPr>
          <p:cNvPr id="4" name="Slide Number Placeholder 3"/>
          <p:cNvSpPr>
            <a:spLocks noGrp="1"/>
          </p:cNvSpPr>
          <p:nvPr>
            <p:ph type="sldNum" sz="quarter" idx="10"/>
          </p:nvPr>
        </p:nvSpPr>
        <p:spPr/>
        <p:txBody>
          <a:bodyPr/>
          <a:lstStyle/>
          <a:p>
            <a:fld id="{D9C2F325-15C0-4D80-A6C9-D7CE18EEEB8B}" type="slidenum">
              <a:rPr lang="en-US" smtClean="0"/>
              <a:t>14</a:t>
            </a:fld>
            <a:endParaRPr lang="en-US" dirty="0"/>
          </a:p>
        </p:txBody>
      </p:sp>
    </p:spTree>
    <p:extLst>
      <p:ext uri="{BB962C8B-B14F-4D97-AF65-F5344CB8AC3E}">
        <p14:creationId xmlns:p14="http://schemas.microsoft.com/office/powerpoint/2010/main" val="101958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16</a:t>
            </a:fld>
            <a:endParaRPr lang="en-US" dirty="0"/>
          </a:p>
        </p:txBody>
      </p:sp>
    </p:spTree>
    <p:extLst>
      <p:ext uri="{BB962C8B-B14F-4D97-AF65-F5344CB8AC3E}">
        <p14:creationId xmlns:p14="http://schemas.microsoft.com/office/powerpoint/2010/main" val="161666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17</a:t>
            </a:fld>
            <a:endParaRPr lang="en-US" dirty="0"/>
          </a:p>
        </p:txBody>
      </p:sp>
    </p:spTree>
    <p:extLst>
      <p:ext uri="{BB962C8B-B14F-4D97-AF65-F5344CB8AC3E}">
        <p14:creationId xmlns:p14="http://schemas.microsoft.com/office/powerpoint/2010/main" val="400581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325-15C0-4D80-A6C9-D7CE18EEEB8B}" type="slidenum">
              <a:rPr lang="en-US" smtClean="0"/>
              <a:t>18</a:t>
            </a:fld>
            <a:endParaRPr lang="en-US" dirty="0"/>
          </a:p>
        </p:txBody>
      </p:sp>
    </p:spTree>
    <p:extLst>
      <p:ext uri="{BB962C8B-B14F-4D97-AF65-F5344CB8AC3E}">
        <p14:creationId xmlns:p14="http://schemas.microsoft.com/office/powerpoint/2010/main" val="2740025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illtopinstitute.org/" TargetMode="External"/><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2003397"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25643" y="0"/>
            <a:ext cx="248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2409245"/>
            <a:ext cx="11988800" cy="398680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203200" y="2514151"/>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Rectangle 9"/>
          <p:cNvSpPr>
            <a:spLocks noChangeArrowheads="1"/>
          </p:cNvSpPr>
          <p:nvPr/>
        </p:nvSpPr>
        <p:spPr bwMode="auto">
          <a:xfrm>
            <a:off x="222504" y="3061"/>
            <a:ext cx="11777472" cy="668944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3" name="Oval 12"/>
          <p:cNvSpPr/>
          <p:nvPr/>
        </p:nvSpPr>
        <p:spPr>
          <a:xfrm>
            <a:off x="5689600" y="2214481"/>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4" name="Oval 13"/>
          <p:cNvSpPr/>
          <p:nvPr/>
        </p:nvSpPr>
        <p:spPr>
          <a:xfrm>
            <a:off x="5815584" y="228423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9" name="Slide Number Placeholder 28"/>
          <p:cNvSpPr>
            <a:spLocks noGrp="1"/>
          </p:cNvSpPr>
          <p:nvPr>
            <p:ph type="sldNum" sz="quarter" idx="12"/>
          </p:nvPr>
        </p:nvSpPr>
        <p:spPr>
          <a:xfrm>
            <a:off x="11277600" y="6335296"/>
            <a:ext cx="609600" cy="441325"/>
          </a:xfrm>
        </p:spPr>
        <p:txBody>
          <a:bodyPr/>
          <a:lstStyle>
            <a:lvl1pPr>
              <a:defRPr>
                <a:solidFill>
                  <a:schemeClr val="bg1"/>
                </a:solidFill>
              </a:defRPr>
            </a:lvl1pPr>
          </a:lstStyle>
          <a:p>
            <a:fld id="{522C0617-DD2D-4BE1-A5FC-5CF874DD466C}" type="slidenum">
              <a:rPr lang="en-US" smtClean="0"/>
              <a:t>‹#›</a:t>
            </a:fld>
            <a:endParaRPr lang="en-US" dirty="0"/>
          </a:p>
        </p:txBody>
      </p:sp>
      <p:sp>
        <p:nvSpPr>
          <p:cNvPr id="20" name="Rectangle 19"/>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3" name="Rectangle 22"/>
          <p:cNvSpPr>
            <a:spLocks noChangeArrowheads="1"/>
          </p:cNvSpPr>
          <p:nvPr/>
        </p:nvSpPr>
        <p:spPr bwMode="white">
          <a:xfrm>
            <a:off x="-25641" y="-76641"/>
            <a:ext cx="12232241" cy="2320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pic>
        <p:nvPicPr>
          <p:cNvPr id="2" name="Picture 1" descr="nashp-logo copy[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01" y="295181"/>
            <a:ext cx="2754603" cy="1989050"/>
          </a:xfrm>
          <a:prstGeom prst="rect">
            <a:avLst/>
          </a:prstGeom>
        </p:spPr>
      </p:pic>
      <p:sp>
        <p:nvSpPr>
          <p:cNvPr id="25" name="Rectangle 24"/>
          <p:cNvSpPr>
            <a:spLocks noChangeArrowheads="1"/>
          </p:cNvSpPr>
          <p:nvPr/>
        </p:nvSpPr>
        <p:spPr bwMode="auto">
          <a:xfrm>
            <a:off x="225925" y="6258974"/>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1"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
        <p:nvSpPr>
          <p:cNvPr id="22" name="Title 1"/>
          <p:cNvSpPr>
            <a:spLocks noGrp="1"/>
          </p:cNvSpPr>
          <p:nvPr>
            <p:ph type="title"/>
          </p:nvPr>
        </p:nvSpPr>
        <p:spPr>
          <a:xfrm>
            <a:off x="3206101" y="295181"/>
            <a:ext cx="8071499" cy="776044"/>
          </a:xfrm>
        </p:spPr>
        <p:txBody>
          <a:bodyPr/>
          <a:lstStyle>
            <a:lvl1pPr algn="l">
              <a:defRPr>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9387128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861441"/>
            <a:ext cx="10327340" cy="3170264"/>
          </a:xfrm>
          <a:prstGeom prst="rect">
            <a:avLst/>
          </a:prstGeom>
        </p:spPr>
        <p:txBody>
          <a:bodyPr/>
          <a:lstStyle>
            <a:lvl1pPr>
              <a:defRPr>
                <a:solidFill>
                  <a:srgbClr val="595959"/>
                </a:solidFill>
                <a:latin typeface="+mj-lt"/>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p:txBody>
      </p:sp>
      <p:sp>
        <p:nvSpPr>
          <p:cNvPr id="4" name="Title 10"/>
          <p:cNvSpPr>
            <a:spLocks noGrp="1"/>
          </p:cNvSpPr>
          <p:nvPr>
            <p:ph type="title"/>
          </p:nvPr>
        </p:nvSpPr>
        <p:spPr>
          <a:xfrm>
            <a:off x="917987" y="570156"/>
            <a:ext cx="10341684" cy="1054250"/>
          </a:xfrm>
          <a:prstGeom prst="rect">
            <a:avLst/>
          </a:prstGeom>
        </p:spPr>
        <p:txBody>
          <a:bodyPr/>
          <a:lstStyle>
            <a:lvl1pPr algn="l">
              <a:defRPr sz="4000" b="1">
                <a:solidFill>
                  <a:schemeClr val="tx1">
                    <a:lumMod val="75000"/>
                    <a:lumOff val="25000"/>
                  </a:schemeClr>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877990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2003397"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25643" y="0"/>
            <a:ext cx="248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2409245"/>
            <a:ext cx="11988800" cy="398680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203200" y="2514151"/>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Rectangle 9"/>
          <p:cNvSpPr>
            <a:spLocks noChangeArrowheads="1"/>
          </p:cNvSpPr>
          <p:nvPr/>
        </p:nvSpPr>
        <p:spPr bwMode="auto">
          <a:xfrm>
            <a:off x="222504" y="3061"/>
            <a:ext cx="11777472" cy="668944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3" name="Oval 12"/>
          <p:cNvSpPr/>
          <p:nvPr/>
        </p:nvSpPr>
        <p:spPr>
          <a:xfrm>
            <a:off x="5689600" y="2214481"/>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4" name="Oval 13"/>
          <p:cNvSpPr/>
          <p:nvPr/>
        </p:nvSpPr>
        <p:spPr>
          <a:xfrm>
            <a:off x="5815584" y="228423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9" name="Slide Number Placeholder 28"/>
          <p:cNvSpPr>
            <a:spLocks noGrp="1"/>
          </p:cNvSpPr>
          <p:nvPr>
            <p:ph type="sldNum" sz="quarter" idx="12"/>
          </p:nvPr>
        </p:nvSpPr>
        <p:spPr>
          <a:xfrm>
            <a:off x="11277600" y="6335296"/>
            <a:ext cx="609600" cy="441325"/>
          </a:xfrm>
        </p:spPr>
        <p:txBody>
          <a:bodyPr/>
          <a:lstStyle>
            <a:lvl1pPr>
              <a:defRPr>
                <a:solidFill>
                  <a:schemeClr val="bg1"/>
                </a:solidFill>
              </a:defRPr>
            </a:lvl1pPr>
          </a:lstStyle>
          <a:p>
            <a:fld id="{151E29E6-52D5-D84F-9BEC-984295002582}" type="slidenum">
              <a:rPr lang="en-US" smtClean="0">
                <a:solidFill>
                  <a:prstClr val="white"/>
                </a:solidFill>
              </a:rPr>
              <a:pPr/>
              <a:t>‹#›</a:t>
            </a:fld>
            <a:endParaRPr lang="en-US" dirty="0">
              <a:solidFill>
                <a:prstClr val="white"/>
              </a:solidFill>
            </a:endParaRPr>
          </a:p>
        </p:txBody>
      </p:sp>
      <p:sp>
        <p:nvSpPr>
          <p:cNvPr id="20" name="Rectangle 19"/>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3" name="Rectangle 22"/>
          <p:cNvSpPr>
            <a:spLocks noChangeArrowheads="1"/>
          </p:cNvSpPr>
          <p:nvPr/>
        </p:nvSpPr>
        <p:spPr bwMode="white">
          <a:xfrm>
            <a:off x="-25641" y="-76641"/>
            <a:ext cx="12232241" cy="2320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pic>
        <p:nvPicPr>
          <p:cNvPr id="2" name="Picture 1" descr="nashp-logo copy[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01" y="295181"/>
            <a:ext cx="2754603" cy="1989050"/>
          </a:xfrm>
          <a:prstGeom prst="rect">
            <a:avLst/>
          </a:prstGeom>
        </p:spPr>
      </p:pic>
      <p:sp>
        <p:nvSpPr>
          <p:cNvPr id="25" name="Rectangle 24"/>
          <p:cNvSpPr>
            <a:spLocks noChangeArrowheads="1"/>
          </p:cNvSpPr>
          <p:nvPr/>
        </p:nvSpPr>
        <p:spPr bwMode="auto">
          <a:xfrm>
            <a:off x="225925" y="6258974"/>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1"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
        <p:nvSpPr>
          <p:cNvPr id="22" name="Title 1"/>
          <p:cNvSpPr>
            <a:spLocks noGrp="1"/>
          </p:cNvSpPr>
          <p:nvPr>
            <p:ph type="title"/>
          </p:nvPr>
        </p:nvSpPr>
        <p:spPr>
          <a:xfrm>
            <a:off x="3206101" y="295181"/>
            <a:ext cx="8071499" cy="776044"/>
          </a:xfrm>
        </p:spPr>
        <p:txBody>
          <a:bodyPr/>
          <a:lstStyle>
            <a:lvl1pPr algn="l">
              <a:defRPr>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3783338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11988800" y="337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Rectangle 11"/>
          <p:cNvSpPr>
            <a:spLocks noChangeArrowheads="1"/>
          </p:cNvSpPr>
          <p:nvPr/>
        </p:nvSpPr>
        <p:spPr bwMode="auto">
          <a:xfrm>
            <a:off x="207264" y="168854"/>
            <a:ext cx="11765280" cy="101799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3" name="Rectangle 12"/>
          <p:cNvSpPr>
            <a:spLocks noChangeArrowheads="1"/>
          </p:cNvSpPr>
          <p:nvPr/>
        </p:nvSpPr>
        <p:spPr bwMode="auto">
          <a:xfrm>
            <a:off x="195072" y="6259374"/>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Straight Connector 7"/>
          <p:cNvSpPr>
            <a:spLocks noChangeShapeType="1"/>
          </p:cNvSpPr>
          <p:nvPr/>
        </p:nvSpPr>
        <p:spPr bwMode="auto">
          <a:xfrm>
            <a:off x="211328" y="123600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 name="Title 1"/>
          <p:cNvSpPr>
            <a:spLocks noGrp="1"/>
          </p:cNvSpPr>
          <p:nvPr>
            <p:ph type="title"/>
          </p:nvPr>
        </p:nvSpPr>
        <p:spPr>
          <a:xfrm>
            <a:off x="1003339" y="321172"/>
            <a:ext cx="10185324" cy="61091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dirty="0"/>
          </a:p>
        </p:txBody>
      </p:sp>
      <p:pic>
        <p:nvPicPr>
          <p:cNvPr id="25" name="Picture 24"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37" y="6265976"/>
            <a:ext cx="1204543" cy="393524"/>
          </a:xfrm>
          <a:prstGeom prst="rect">
            <a:avLst/>
          </a:prstGeom>
        </p:spPr>
      </p:pic>
      <p:sp>
        <p:nvSpPr>
          <p:cNvPr id="20"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solidFill>
                  <a:prstClr val="white"/>
                </a:solidFill>
              </a:rPr>
              <a:pPr/>
              <a:t>‹#›</a:t>
            </a:fld>
            <a:endParaRPr lang="en-US" dirty="0">
              <a:solidFill>
                <a:prstClr val="white"/>
              </a:solidFill>
            </a:endParaRPr>
          </a:p>
        </p:txBody>
      </p:sp>
      <p:sp>
        <p:nvSpPr>
          <p:cNvPr id="26" name="Oval 25"/>
          <p:cNvSpPr/>
          <p:nvPr/>
        </p:nvSpPr>
        <p:spPr>
          <a:xfrm>
            <a:off x="5689600" y="95761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4" name="Oval 23"/>
          <p:cNvSpPr/>
          <p:nvPr/>
        </p:nvSpPr>
        <p:spPr>
          <a:xfrm>
            <a:off x="5815584" y="102279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5597739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8" name="Straight Connector 7"/>
          <p:cNvSpPr>
            <a:spLocks noChangeShapeType="1"/>
          </p:cNvSpPr>
          <p:nvPr/>
        </p:nvSpPr>
        <p:spPr bwMode="auto">
          <a:xfrm flipV="1">
            <a:off x="6084115"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84229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3" name="Rectangle 12"/>
          <p:cNvSpPr>
            <a:spLocks noChangeArrowheads="1"/>
          </p:cNvSpPr>
          <p:nvPr/>
        </p:nvSpPr>
        <p:spPr bwMode="auto">
          <a:xfrm>
            <a:off x="194564" y="6265976"/>
            <a:ext cx="11777472" cy="43657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6388449"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4" name="Content Placeholder 23"/>
          <p:cNvSpPr>
            <a:spLocks noGrp="1"/>
          </p:cNvSpPr>
          <p:nvPr>
            <p:ph sz="quarter" idx="2"/>
          </p:nvPr>
        </p:nvSpPr>
        <p:spPr>
          <a:xfrm>
            <a:off x="400389" y="2373691"/>
            <a:ext cx="5388864" cy="3818404"/>
          </a:xfrm>
          <a:solidFill>
            <a:schemeClr val="bg1"/>
          </a:solidFill>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6" name="Content Placeholder 25"/>
          <p:cNvSpPr>
            <a:spLocks noGrp="1"/>
          </p:cNvSpPr>
          <p:nvPr>
            <p:ph sz="quarter" idx="4"/>
          </p:nvPr>
        </p:nvSpPr>
        <p:spPr>
          <a:xfrm>
            <a:off x="6400800" y="2383228"/>
            <a:ext cx="5384800" cy="3822192"/>
          </a:xfrm>
          <a:solidFill>
            <a:srgbClr val="FFFFFF"/>
          </a:solidFill>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9" name="Slide Number Placeholder 8"/>
          <p:cNvSpPr>
            <a:spLocks noGrp="1"/>
          </p:cNvSpPr>
          <p:nvPr>
            <p:ph type="sldNum" sz="quarter" idx="12"/>
          </p:nvPr>
        </p:nvSpPr>
        <p:spPr>
          <a:xfrm>
            <a:off x="5791200" y="1042429"/>
            <a:ext cx="609600" cy="441325"/>
          </a:xfrm>
        </p:spPr>
        <p:txBody>
          <a:bodyPr/>
          <a:lstStyle>
            <a:lvl1pPr algn="ctr">
              <a:defRPr/>
            </a:lvl1pPr>
          </a:lstStyle>
          <a:p>
            <a:fld id="{151E29E6-52D5-D84F-9BEC-984295002582}" type="slidenum">
              <a:rPr lang="en-US" smtClean="0">
                <a:solidFill>
                  <a:prstClr val="white"/>
                </a:solidFill>
              </a:rPr>
              <a:pPr/>
              <a:t>‹#›</a:t>
            </a:fld>
            <a:endParaRPr lang="en-US" dirty="0">
              <a:solidFill>
                <a:prstClr val="white"/>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4513" r="11824" b="41367"/>
          <a:stretch/>
        </p:blipFill>
        <p:spPr>
          <a:xfrm>
            <a:off x="211337" y="6322721"/>
            <a:ext cx="1204543" cy="375867"/>
          </a:xfrm>
          <a:prstGeom prst="rect">
            <a:avLst/>
          </a:prstGeom>
        </p:spPr>
      </p:pic>
      <p:sp>
        <p:nvSpPr>
          <p:cNvPr id="30"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1305853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5791200" y="1036033"/>
            <a:ext cx="609600" cy="441325"/>
          </a:xfrm>
        </p:spPr>
        <p:txBody>
          <a:bodyPr/>
          <a:lstStyle/>
          <a:p>
            <a:fld id="{151E29E6-52D5-D84F-9BEC-984295002582}" type="slidenum">
              <a:rPr lang="en-US" smtClean="0">
                <a:solidFill>
                  <a:prstClr val="white"/>
                </a:solidFill>
              </a:rPr>
              <a:pPr/>
              <a:t>‹#›</a:t>
            </a:fld>
            <a:endParaRPr lang="en-US" dirty="0">
              <a:solidFill>
                <a:prstClr val="white"/>
              </a:solidFill>
            </a:endParaRPr>
          </a:p>
        </p:txBody>
      </p:sp>
      <p:sp>
        <p:nvSpPr>
          <p:cNvPr id="7"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37352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5" name="Rectangle 4"/>
          <p:cNvSpPr>
            <a:spLocks noChangeArrowheads="1"/>
          </p:cNvSpPr>
          <p:nvPr/>
        </p:nvSpPr>
        <p:spPr bwMode="auto">
          <a:xfrm>
            <a:off x="211328" y="6305065"/>
            <a:ext cx="11777472" cy="4005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400" dirty="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4" name="Slide Number Placeholder 3"/>
          <p:cNvSpPr>
            <a:spLocks noGrp="1"/>
          </p:cNvSpPr>
          <p:nvPr>
            <p:ph type="sldNum" sz="quarter" idx="12"/>
          </p:nvPr>
        </p:nvSpPr>
        <p:spPr>
          <a:xfrm>
            <a:off x="11178605" y="6324600"/>
            <a:ext cx="812800" cy="441324"/>
          </a:xfrm>
        </p:spPr>
        <p:txBody>
          <a:bodyPr/>
          <a:lstStyle>
            <a:lvl1pPr>
              <a:defRPr sz="1400">
                <a:solidFill>
                  <a:srgbClr val="FFFFFF"/>
                </a:solidFill>
              </a:defRPr>
            </a:lvl1pPr>
          </a:lstStyle>
          <a:p>
            <a:fld id="{151E29E6-52D5-D84F-9BEC-984295002582}" type="slidenum">
              <a:rPr lang="en-US" smtClean="0"/>
              <a:pPr/>
              <a:t>‹#›</a:t>
            </a:fld>
            <a:endParaRPr lang="en-US" dirty="0"/>
          </a:p>
        </p:txBody>
      </p:sp>
      <p:pic>
        <p:nvPicPr>
          <p:cNvPr id="11" name="Picture 10"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37" y="6305052"/>
            <a:ext cx="1204543" cy="393524"/>
          </a:xfrm>
          <a:prstGeom prst="rect">
            <a:avLst/>
          </a:prstGeom>
        </p:spPr>
      </p:pic>
    </p:spTree>
    <p:extLst>
      <p:ext uri="{BB962C8B-B14F-4D97-AF65-F5344CB8AC3E}">
        <p14:creationId xmlns:p14="http://schemas.microsoft.com/office/powerpoint/2010/main" val="390036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7"/>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lvl1pPr>
              <a:defRPr>
                <a:solidFill>
                  <a:schemeClr val="accent3">
                    <a:shade val="75000"/>
                  </a:schemeClr>
                </a:solidFill>
              </a:defRPr>
            </a:lvl1pPr>
          </a:lstStyle>
          <a:p>
            <a:fld id="{151E29E6-52D5-D84F-9BEC-984295002582}" type="slidenum">
              <a:rPr lang="en-US" smtClean="0">
                <a:solidFill>
                  <a:srgbClr val="00862F">
                    <a:shade val="75000"/>
                  </a:srgbClr>
                </a:solidFill>
              </a:rPr>
              <a:pPr/>
              <a:t>‹#›</a:t>
            </a:fld>
            <a:endParaRPr lang="en-US" dirty="0">
              <a:solidFill>
                <a:srgbClr val="00862F">
                  <a:shade val="75000"/>
                </a:srgbClr>
              </a:solidFill>
            </a:endParaRPr>
          </a:p>
        </p:txBody>
      </p:sp>
      <p:sp>
        <p:nvSpPr>
          <p:cNvPr id="21" name="Rectangle 20"/>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2"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161058781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p>
            <a:fld id="{151E29E6-52D5-D84F-9BEC-984295002582}"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2" name="Rectangle 21"/>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3"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331537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51E29E6-52D5-D84F-9BEC-98429500258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67737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11988800" y="337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Rectangle 11"/>
          <p:cNvSpPr>
            <a:spLocks noChangeArrowheads="1"/>
          </p:cNvSpPr>
          <p:nvPr/>
        </p:nvSpPr>
        <p:spPr bwMode="auto">
          <a:xfrm>
            <a:off x="207264" y="168854"/>
            <a:ext cx="11765280" cy="101799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13" name="Rectangle 12"/>
          <p:cNvSpPr>
            <a:spLocks noChangeArrowheads="1"/>
          </p:cNvSpPr>
          <p:nvPr/>
        </p:nvSpPr>
        <p:spPr bwMode="auto">
          <a:xfrm>
            <a:off x="195072" y="6259374"/>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Straight Connector 7"/>
          <p:cNvSpPr>
            <a:spLocks noChangeShapeType="1"/>
          </p:cNvSpPr>
          <p:nvPr/>
        </p:nvSpPr>
        <p:spPr bwMode="auto">
          <a:xfrm>
            <a:off x="211328" y="123600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 name="Title 1"/>
          <p:cNvSpPr>
            <a:spLocks noGrp="1"/>
          </p:cNvSpPr>
          <p:nvPr>
            <p:ph type="title"/>
          </p:nvPr>
        </p:nvSpPr>
        <p:spPr>
          <a:xfrm>
            <a:off x="1003339" y="321172"/>
            <a:ext cx="10185324" cy="61091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dirty="0"/>
          </a:p>
        </p:txBody>
      </p:sp>
      <p:pic>
        <p:nvPicPr>
          <p:cNvPr id="25" name="Picture 24"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37" y="6265976"/>
            <a:ext cx="1204543" cy="393524"/>
          </a:xfrm>
          <a:prstGeom prst="rect">
            <a:avLst/>
          </a:prstGeom>
        </p:spPr>
      </p:pic>
      <p:sp>
        <p:nvSpPr>
          <p:cNvPr id="20"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522C0617-DD2D-4BE1-A5FC-5CF874DD466C}" type="slidenum">
              <a:rPr lang="en-US" smtClean="0"/>
              <a:t>‹#›</a:t>
            </a:fld>
            <a:endParaRPr lang="en-US" dirty="0"/>
          </a:p>
        </p:txBody>
      </p:sp>
      <p:sp>
        <p:nvSpPr>
          <p:cNvPr id="26" name="Oval 25"/>
          <p:cNvSpPr/>
          <p:nvPr/>
        </p:nvSpPr>
        <p:spPr>
          <a:xfrm>
            <a:off x="5689600" y="95761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4" name="Oval 23"/>
          <p:cNvSpPr/>
          <p:nvPr/>
        </p:nvSpPr>
        <p:spPr>
          <a:xfrm>
            <a:off x="5815584" y="102279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22551426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861441"/>
            <a:ext cx="10327340" cy="3170264"/>
          </a:xfrm>
          <a:prstGeom prst="rect">
            <a:avLst/>
          </a:prstGeom>
        </p:spPr>
        <p:txBody>
          <a:bodyPr/>
          <a:lstStyle>
            <a:lvl1pPr>
              <a:defRPr>
                <a:solidFill>
                  <a:srgbClr val="59595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p:txBody>
      </p:sp>
      <p:sp>
        <p:nvSpPr>
          <p:cNvPr id="4" name="Title 10"/>
          <p:cNvSpPr>
            <a:spLocks noGrp="1"/>
          </p:cNvSpPr>
          <p:nvPr>
            <p:ph type="title"/>
          </p:nvPr>
        </p:nvSpPr>
        <p:spPr>
          <a:xfrm>
            <a:off x="917987" y="570156"/>
            <a:ext cx="10341684" cy="1054250"/>
          </a:xfrm>
          <a:prstGeom prst="rect">
            <a:avLst/>
          </a:prstGeom>
        </p:spPr>
        <p:txBody>
          <a:bodyPr/>
          <a:lstStyle>
            <a:lvl1pPr algn="l">
              <a:defRPr sz="4000" b="1">
                <a:solidFill>
                  <a:schemeClr val="tx1">
                    <a:lumMod val="75000"/>
                    <a:lumOff val="25000"/>
                  </a:schemeClr>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2085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 FB Campus">
    <p:spTree>
      <p:nvGrpSpPr>
        <p:cNvPr id="1" name=""/>
        <p:cNvGrpSpPr/>
        <p:nvPr/>
      </p:nvGrpSpPr>
      <p:grpSpPr>
        <a:xfrm>
          <a:off x="0" y="0"/>
          <a:ext cx="0" cy="0"/>
          <a:chOff x="0" y="0"/>
          <a:chExt cx="0" cy="0"/>
        </a:xfrm>
      </p:grpSpPr>
      <p:pic>
        <p:nvPicPr>
          <p:cNvPr id="2" name="Picture 1" descr="Milken SPH HP.jpg"/>
          <p:cNvPicPr>
            <a:picLocks noChangeAspect="1"/>
          </p:cNvPicPr>
          <p:nvPr/>
        </p:nvPicPr>
        <p:blipFill rotWithShape="1">
          <a:blip r:embed="rId2" cstate="email">
            <a:extLst>
              <a:ext uri="{28A0092B-C50C-407E-A947-70E740481C1C}">
                <a14:useLocalDpi xmlns:a14="http://schemas.microsoft.com/office/drawing/2010/main" val="0"/>
              </a:ext>
            </a:extLst>
          </a:blip>
          <a:srcRect l="6002" r="6174"/>
          <a:stretch/>
        </p:blipFill>
        <p:spPr>
          <a:xfrm>
            <a:off x="-73152" y="1"/>
            <a:ext cx="12350496" cy="5537197"/>
          </a:xfrm>
          <a:prstGeom prst="rect">
            <a:avLst/>
          </a:prstGeom>
        </p:spPr>
      </p:pic>
      <p:sp>
        <p:nvSpPr>
          <p:cNvPr id="8"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9"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685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861441"/>
            <a:ext cx="10327340" cy="3170264"/>
          </a:xfrm>
          <a:prstGeom prst="rect">
            <a:avLst/>
          </a:prstGeom>
        </p:spPr>
        <p:txBody>
          <a:bodyPr/>
          <a:lstStyle>
            <a:lvl1pPr>
              <a:defRPr>
                <a:solidFill>
                  <a:srgbClr val="59595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Edit Master text styles</a:t>
            </a:r>
          </a:p>
        </p:txBody>
      </p:sp>
      <p:sp>
        <p:nvSpPr>
          <p:cNvPr id="4" name="Title 10"/>
          <p:cNvSpPr>
            <a:spLocks noGrp="1"/>
          </p:cNvSpPr>
          <p:nvPr>
            <p:ph type="title"/>
          </p:nvPr>
        </p:nvSpPr>
        <p:spPr>
          <a:xfrm>
            <a:off x="917987" y="570156"/>
            <a:ext cx="10341684" cy="1054250"/>
          </a:xfrm>
          <a:prstGeom prst="rect">
            <a:avLst/>
          </a:prstGeom>
        </p:spPr>
        <p:txBody>
          <a:bodyPr/>
          <a:lstStyle>
            <a:lvl1pPr algn="l">
              <a:defRPr sz="4000" b="1">
                <a:solidFill>
                  <a:schemeClr val="tx1">
                    <a:lumMod val="75000"/>
                    <a:lumOff val="25000"/>
                  </a:schemeClr>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8879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itle 1"/>
          <p:cNvSpPr>
            <a:spLocks noGrp="1"/>
          </p:cNvSpPr>
          <p:nvPr>
            <p:ph type="title"/>
          </p:nvPr>
        </p:nvSpPr>
        <p:spPr>
          <a:xfrm>
            <a:off x="920054" y="1204857"/>
            <a:ext cx="10339617" cy="1910716"/>
          </a:xfrm>
          <a:prstGeom prst="rect">
            <a:avLst/>
          </a:prstGeom>
        </p:spPr>
        <p:txBody>
          <a:bodyPr anchor="b"/>
          <a:lstStyle>
            <a:lvl1pPr algn="ctr">
              <a:defRPr sz="5400" b="1" cap="none" baseline="0">
                <a:solidFill>
                  <a:srgbClr val="595959"/>
                </a:solidFill>
                <a:latin typeface="Arial"/>
                <a:cs typeface="Arial"/>
              </a:defRPr>
            </a:lvl1pPr>
          </a:lstStyle>
          <a:p>
            <a:r>
              <a:rPr lang="en-US" smtClean="0"/>
              <a:t>Click to edit Master title style</a:t>
            </a:r>
            <a:endParaRPr lang="en-US" dirty="0"/>
          </a:p>
        </p:txBody>
      </p:sp>
      <p:sp>
        <p:nvSpPr>
          <p:cNvPr id="4" name="Text Placeholder 2"/>
          <p:cNvSpPr>
            <a:spLocks noGrp="1"/>
          </p:cNvSpPr>
          <p:nvPr>
            <p:ph type="body" idx="1"/>
          </p:nvPr>
        </p:nvSpPr>
        <p:spPr>
          <a:xfrm>
            <a:off x="932331" y="3324432"/>
            <a:ext cx="10312996" cy="1500187"/>
          </a:xfrm>
          <a:prstGeom prst="rect">
            <a:avLst/>
          </a:prstGeom>
        </p:spPr>
        <p:txBody>
          <a:bodyPr anchor="t"/>
          <a:lstStyle>
            <a:lvl1pPr marL="0" indent="0" algn="ctr">
              <a:buNone/>
              <a:defRPr sz="2000">
                <a:solidFill>
                  <a:srgbClr val="595959"/>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86367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Areas">
    <p:spTree>
      <p:nvGrpSpPr>
        <p:cNvPr id="1" name=""/>
        <p:cNvGrpSpPr/>
        <p:nvPr/>
      </p:nvGrpSpPr>
      <p:grpSpPr>
        <a:xfrm>
          <a:off x="0" y="0"/>
          <a:ext cx="0" cy="0"/>
          <a:chOff x="0" y="0"/>
          <a:chExt cx="0" cy="0"/>
        </a:xfrm>
      </p:grpSpPr>
      <p:sp>
        <p:nvSpPr>
          <p:cNvPr id="3" name="Title 11"/>
          <p:cNvSpPr>
            <a:spLocks noGrp="1"/>
          </p:cNvSpPr>
          <p:nvPr>
            <p:ph type="title"/>
          </p:nvPr>
        </p:nvSpPr>
        <p:spPr>
          <a:xfrm>
            <a:off x="917987" y="570156"/>
            <a:ext cx="10341684" cy="1054250"/>
          </a:xfrm>
          <a:prstGeom prst="rect">
            <a:avLst/>
          </a:prstGeom>
        </p:spPr>
        <p:txBody>
          <a:bodyPr/>
          <a:lstStyle>
            <a:lvl1pPr>
              <a:defRPr sz="4300" b="1">
                <a:solidFill>
                  <a:srgbClr val="595959"/>
                </a:solidFill>
                <a:latin typeface="Arial"/>
                <a:cs typeface="Arial"/>
              </a:defRPr>
            </a:lvl1pPr>
          </a:lstStyle>
          <a:p>
            <a:r>
              <a:rPr lang="en-US" smtClean="0"/>
              <a:t>Click to edit Master title style</a:t>
            </a:r>
            <a:endParaRPr lang="en-US" dirty="0"/>
          </a:p>
        </p:txBody>
      </p:sp>
      <p:sp>
        <p:nvSpPr>
          <p:cNvPr id="4" name="Content Placeholder 7"/>
          <p:cNvSpPr>
            <a:spLocks noGrp="1"/>
          </p:cNvSpPr>
          <p:nvPr>
            <p:ph sz="quarter" idx="13"/>
          </p:nvPr>
        </p:nvSpPr>
        <p:spPr>
          <a:xfrm>
            <a:off x="914400" y="1845482"/>
            <a:ext cx="5071872" cy="3434474"/>
          </a:xfrm>
          <a:prstGeom prst="rect">
            <a:avLst/>
          </a:prstGeom>
        </p:spPr>
        <p:txBody>
          <a:bodyPr>
            <a:normAutofit/>
          </a:bodyPr>
          <a:lstStyle>
            <a:lvl1pPr>
              <a:defRPr sz="2000">
                <a:solidFill>
                  <a:srgbClr val="595959"/>
                </a:solidFill>
                <a:latin typeface="Arial"/>
                <a:cs typeface="Arial"/>
              </a:defRPr>
            </a:lvl1pPr>
          </a:lstStyle>
          <a:p>
            <a:pPr lvl="0"/>
            <a:r>
              <a:rPr lang="en-US" smtClean="0"/>
              <a:t>Edit Master text styles</a:t>
            </a:r>
          </a:p>
        </p:txBody>
      </p:sp>
      <p:sp>
        <p:nvSpPr>
          <p:cNvPr id="5" name="Content Placeholder 9"/>
          <p:cNvSpPr>
            <a:spLocks noGrp="1"/>
          </p:cNvSpPr>
          <p:nvPr>
            <p:ph sz="quarter" idx="14"/>
          </p:nvPr>
        </p:nvSpPr>
        <p:spPr>
          <a:xfrm>
            <a:off x="6193535" y="1845482"/>
            <a:ext cx="5071872" cy="3434474"/>
          </a:xfrm>
          <a:prstGeom prst="rect">
            <a:avLst/>
          </a:prstGeom>
        </p:spPr>
        <p:txBody>
          <a:bodyPr>
            <a:normAutofit/>
          </a:bodyPr>
          <a:lstStyle>
            <a:lvl1pPr>
              <a:defRPr sz="2000">
                <a:solidFill>
                  <a:srgbClr val="595959"/>
                </a:solidFill>
                <a:latin typeface="Arial"/>
                <a:cs typeface="Arial"/>
              </a:defRPr>
            </a:lvl1pPr>
          </a:lstStyle>
          <a:p>
            <a:pPr lvl="0"/>
            <a:r>
              <a:rPr lang="en-US" smtClean="0"/>
              <a:t>Edit Master text styles</a:t>
            </a:r>
          </a:p>
        </p:txBody>
      </p:sp>
    </p:spTree>
    <p:extLst>
      <p:ext uri="{BB962C8B-B14F-4D97-AF65-F5344CB8AC3E}">
        <p14:creationId xmlns:p14="http://schemas.microsoft.com/office/powerpoint/2010/main" val="240181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s with Subtitles">
    <p:spTree>
      <p:nvGrpSpPr>
        <p:cNvPr id="1" name=""/>
        <p:cNvGrpSpPr/>
        <p:nvPr/>
      </p:nvGrpSpPr>
      <p:grpSpPr>
        <a:xfrm>
          <a:off x="0" y="0"/>
          <a:ext cx="0" cy="0"/>
          <a:chOff x="0" y="0"/>
          <a:chExt cx="0" cy="0"/>
        </a:xfrm>
      </p:grpSpPr>
      <p:sp>
        <p:nvSpPr>
          <p:cNvPr id="3" name="Title 1"/>
          <p:cNvSpPr>
            <a:spLocks noGrp="1"/>
          </p:cNvSpPr>
          <p:nvPr>
            <p:ph type="title"/>
          </p:nvPr>
        </p:nvSpPr>
        <p:spPr>
          <a:xfrm>
            <a:off x="917987" y="570156"/>
            <a:ext cx="10341684" cy="1054250"/>
          </a:xfrm>
          <a:prstGeom prst="rect">
            <a:avLst/>
          </a:prstGeom>
        </p:spPr>
        <p:txBody>
          <a:bodyPr/>
          <a:lstStyle>
            <a:lvl1pPr>
              <a:defRPr sz="4300" b="1">
                <a:solidFill>
                  <a:srgbClr val="595959"/>
                </a:solidFill>
                <a:latin typeface="Arial"/>
                <a:cs typeface="Arial"/>
              </a:defRPr>
            </a:lvl1pPr>
          </a:lstStyle>
          <a:p>
            <a:r>
              <a:rPr lang="en-US" smtClean="0"/>
              <a:t>Click to edit Master title style</a:t>
            </a:r>
            <a:endParaRPr lang="en-US" dirty="0"/>
          </a:p>
        </p:txBody>
      </p:sp>
      <p:sp>
        <p:nvSpPr>
          <p:cNvPr id="4" name="Text Placeholder 2"/>
          <p:cNvSpPr>
            <a:spLocks noGrp="1"/>
          </p:cNvSpPr>
          <p:nvPr>
            <p:ph type="body" idx="1"/>
          </p:nvPr>
        </p:nvSpPr>
        <p:spPr>
          <a:xfrm>
            <a:off x="917987" y="1783601"/>
            <a:ext cx="4829239"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Content Placeholder 3"/>
          <p:cNvSpPr>
            <a:spLocks noGrp="1"/>
          </p:cNvSpPr>
          <p:nvPr>
            <p:ph sz="half" idx="2"/>
          </p:nvPr>
        </p:nvSpPr>
        <p:spPr>
          <a:xfrm>
            <a:off x="917985" y="2622290"/>
            <a:ext cx="4829241" cy="2595107"/>
          </a:xfrm>
          <a:prstGeom prst="rect">
            <a:avLst/>
          </a:prstGeom>
        </p:spPr>
        <p:txBody>
          <a:bodyPr>
            <a:normAutofit/>
          </a:bodyPr>
          <a:lstStyle>
            <a:lvl1pPr>
              <a:defRPr sz="2000">
                <a:solidFill>
                  <a:srgbClr val="595959"/>
                </a:solidFill>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600"/>
            </a:lvl6pPr>
            <a:lvl7pPr>
              <a:defRPr sz="1600"/>
            </a:lvl7pPr>
            <a:lvl8pPr>
              <a:defRPr sz="1600"/>
            </a:lvl8pPr>
            <a:lvl9pPr>
              <a:defRPr sz="1600"/>
            </a:lvl9pPr>
          </a:lstStyle>
          <a:p>
            <a:pPr lvl="0"/>
            <a:r>
              <a:rPr lang="en-US" smtClean="0"/>
              <a:t>Edit Master text styles</a:t>
            </a:r>
          </a:p>
        </p:txBody>
      </p:sp>
      <p:sp>
        <p:nvSpPr>
          <p:cNvPr id="6" name="Text Placeholder 4"/>
          <p:cNvSpPr>
            <a:spLocks noGrp="1"/>
          </p:cNvSpPr>
          <p:nvPr>
            <p:ph type="body" sz="quarter" idx="3"/>
          </p:nvPr>
        </p:nvSpPr>
        <p:spPr>
          <a:xfrm>
            <a:off x="6381171" y="1783601"/>
            <a:ext cx="4884955"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Content Placeholder 5"/>
          <p:cNvSpPr>
            <a:spLocks noGrp="1"/>
          </p:cNvSpPr>
          <p:nvPr>
            <p:ph sz="quarter" idx="4"/>
          </p:nvPr>
        </p:nvSpPr>
        <p:spPr>
          <a:xfrm>
            <a:off x="6381171" y="2619063"/>
            <a:ext cx="4878500" cy="2595107"/>
          </a:xfrm>
          <a:prstGeom prst="rect">
            <a:avLst/>
          </a:prstGeom>
        </p:spPr>
        <p:txBody>
          <a:bodyPr>
            <a:normAutofit/>
          </a:bodyPr>
          <a:lstStyle>
            <a:lvl1pPr>
              <a:defRPr sz="2000">
                <a:solidFill>
                  <a:srgbClr val="595959"/>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Tree>
    <p:extLst>
      <p:ext uri="{BB962C8B-B14F-4D97-AF65-F5344CB8AC3E}">
        <p14:creationId xmlns:p14="http://schemas.microsoft.com/office/powerpoint/2010/main" val="4024447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670" y="559400"/>
            <a:ext cx="4774509" cy="4414019"/>
          </a:xfrm>
          <a:prstGeom prst="rect">
            <a:avLst/>
          </a:prstGeom>
        </p:spPr>
        <p:txBody>
          <a:bodyPr anchor="t">
            <a:normAutofit/>
          </a:bodyPr>
          <a:lstStyle>
            <a:lvl1pPr marL="0" indent="0" algn="l">
              <a:buNone/>
              <a:defRPr sz="2000">
                <a:solidFill>
                  <a:srgbClr val="595959"/>
                </a:solidFill>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vl6pPr>
              <a:defRPr sz="2000"/>
            </a:lvl6pPr>
            <a:lvl7pPr>
              <a:defRPr sz="2000"/>
            </a:lvl7pPr>
            <a:lvl8pPr>
              <a:defRPr sz="2000"/>
            </a:lvl8pPr>
            <a:lvl9pPr>
              <a:defRPr sz="2000"/>
            </a:lvl9pPr>
          </a:lstStyle>
          <a:p>
            <a:pPr lvl="0"/>
            <a:r>
              <a:rPr lang="en-US" smtClean="0"/>
              <a:t>Edit Master text styles</a:t>
            </a:r>
          </a:p>
        </p:txBody>
      </p:sp>
      <p:sp>
        <p:nvSpPr>
          <p:cNvPr id="4" name="Text Placeholder 3"/>
          <p:cNvSpPr>
            <a:spLocks noGrp="1"/>
          </p:cNvSpPr>
          <p:nvPr>
            <p:ph type="body" sz="half" idx="2"/>
          </p:nvPr>
        </p:nvSpPr>
        <p:spPr>
          <a:xfrm>
            <a:off x="6519750" y="562026"/>
            <a:ext cx="4774509" cy="4414018"/>
          </a:xfrm>
          <a:prstGeom prst="rect">
            <a:avLst/>
          </a:prstGeom>
        </p:spPr>
        <p:txBody>
          <a:bodyPr>
            <a:normAutofit/>
          </a:bodyPr>
          <a:lstStyle>
            <a:lvl1pPr marL="0" indent="0">
              <a:buNone/>
              <a:defRPr sz="200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85277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344365">
            <a:off x="1031301" y="536673"/>
            <a:ext cx="10104435" cy="349130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txBody>
          <a:bodyPr>
            <a:normAutofit/>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917986" y="4486019"/>
            <a:ext cx="10341685" cy="804862"/>
          </a:xfrm>
          <a:prstGeom prst="rect">
            <a:avLst/>
          </a:prstGeom>
        </p:spPr>
        <p:txBody>
          <a:bodyPr>
            <a:normAutofit/>
          </a:bodyPr>
          <a:lstStyle>
            <a:lvl1pPr marL="0" indent="0" algn="ctr">
              <a:buNone/>
              <a:defRPr sz="1600" b="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59477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3" descr="PPT-General9.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58580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MVC">
    <p:spTree>
      <p:nvGrpSpPr>
        <p:cNvPr id="1" name=""/>
        <p:cNvGrpSpPr/>
        <p:nvPr/>
      </p:nvGrpSpPr>
      <p:grpSpPr>
        <a:xfrm>
          <a:off x="0" y="0"/>
          <a:ext cx="0" cy="0"/>
          <a:chOff x="0" y="0"/>
          <a:chExt cx="0" cy="0"/>
        </a:xfrm>
      </p:grpSpPr>
      <p:pic>
        <p:nvPicPr>
          <p:cNvPr id="6" name="Picture 3" descr="MVC-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49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8" name="Straight Connector 7"/>
          <p:cNvSpPr>
            <a:spLocks noChangeShapeType="1"/>
          </p:cNvSpPr>
          <p:nvPr/>
        </p:nvSpPr>
        <p:spPr bwMode="auto">
          <a:xfrm flipV="1">
            <a:off x="6084115"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522C0617-DD2D-4BE1-A5FC-5CF874DD466C}" type="slidenum">
              <a:rPr lang="en-US" smtClean="0"/>
              <a:t>‹#›</a:t>
            </a:fld>
            <a:endParaRPr lang="en-US" dirty="0"/>
          </a:p>
        </p:txBody>
      </p:sp>
    </p:spTree>
    <p:extLst>
      <p:ext uri="{BB962C8B-B14F-4D97-AF65-F5344CB8AC3E}">
        <p14:creationId xmlns:p14="http://schemas.microsoft.com/office/powerpoint/2010/main" val="182230399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 VSTC">
    <p:spTree>
      <p:nvGrpSpPr>
        <p:cNvPr id="1" name=""/>
        <p:cNvGrpSpPr/>
        <p:nvPr/>
      </p:nvGrpSpPr>
      <p:grpSpPr>
        <a:xfrm>
          <a:off x="0" y="0"/>
          <a:ext cx="0" cy="0"/>
          <a:chOff x="0" y="0"/>
          <a:chExt cx="0" cy="0"/>
        </a:xfrm>
      </p:grpSpPr>
      <p:pic>
        <p:nvPicPr>
          <p:cNvPr id="6" name="Picture 3" descr="vstc-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81745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 Students">
    <p:spTree>
      <p:nvGrpSpPr>
        <p:cNvPr id="1" name=""/>
        <p:cNvGrpSpPr/>
        <p:nvPr/>
      </p:nvGrpSpPr>
      <p:grpSpPr>
        <a:xfrm>
          <a:off x="0" y="0"/>
          <a:ext cx="0" cy="0"/>
          <a:chOff x="0" y="0"/>
          <a:chExt cx="0" cy="0"/>
        </a:xfrm>
      </p:grpSpPr>
      <p:pic>
        <p:nvPicPr>
          <p:cNvPr id="6" name="Picture 3" descr="photos-ppt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36331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with Custom Photos">
    <p:spTree>
      <p:nvGrpSpPr>
        <p:cNvPr id="1" name=""/>
        <p:cNvGrpSpPr/>
        <p:nvPr/>
      </p:nvGrpSpPr>
      <p:grpSpPr>
        <a:xfrm>
          <a:off x="0" y="0"/>
          <a:ext cx="0" cy="0"/>
          <a:chOff x="0" y="0"/>
          <a:chExt cx="0" cy="0"/>
        </a:xfrm>
      </p:grpSpPr>
      <p:pic>
        <p:nvPicPr>
          <p:cNvPr id="14" name="Picture 3" descr="bgblueonephot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ctrTitle"/>
          </p:nvPr>
        </p:nvSpPr>
        <p:spPr>
          <a:xfrm>
            <a:off x="480505" y="601091"/>
            <a:ext cx="5974084"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12" name="Subtitle 2"/>
          <p:cNvSpPr>
            <a:spLocks noGrp="1"/>
          </p:cNvSpPr>
          <p:nvPr>
            <p:ph type="subTitle" idx="1"/>
          </p:nvPr>
        </p:nvSpPr>
        <p:spPr>
          <a:xfrm>
            <a:off x="480504" y="3137687"/>
            <a:ext cx="4878397" cy="1752600"/>
          </a:xfrm>
          <a:prstGeom prst="rect">
            <a:avLst/>
          </a:prstGeom>
        </p:spPr>
        <p:txBody>
          <a:bodyPr/>
          <a:lstStyle>
            <a:lvl1pPr marL="0" indent="0" algn="l">
              <a:buNone/>
              <a:defRPr>
                <a:solidFill>
                  <a:schemeClr val="bg2"/>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Picture Placeholder 8"/>
          <p:cNvSpPr>
            <a:spLocks noGrp="1" noChangeAspect="1"/>
          </p:cNvSpPr>
          <p:nvPr>
            <p:ph type="pic" sz="quarter" idx="10"/>
          </p:nvPr>
        </p:nvSpPr>
        <p:spPr>
          <a:xfrm>
            <a:off x="2606493" y="0"/>
            <a:ext cx="9602107" cy="6858000"/>
          </a:xfrm>
          <a:custGeom>
            <a:avLst/>
            <a:gdLst>
              <a:gd name="connsiteX0" fmla="*/ 0 w 7201580"/>
              <a:gd name="connsiteY0" fmla="*/ 0 h 6858000"/>
              <a:gd name="connsiteX1" fmla="*/ 7201580 w 7201580"/>
              <a:gd name="connsiteY1" fmla="*/ 0 h 6858000"/>
              <a:gd name="connsiteX2" fmla="*/ 7201580 w 7201580"/>
              <a:gd name="connsiteY2" fmla="*/ 6858000 h 6858000"/>
              <a:gd name="connsiteX3" fmla="*/ 0 w 7201580"/>
              <a:gd name="connsiteY3" fmla="*/ 6858000 h 6858000"/>
              <a:gd name="connsiteX4" fmla="*/ 0 w 7201580"/>
              <a:gd name="connsiteY4" fmla="*/ 0 h 6858000"/>
              <a:gd name="connsiteX0" fmla="*/ 5050118 w 7201580"/>
              <a:gd name="connsiteY0" fmla="*/ 74706 h 6858000"/>
              <a:gd name="connsiteX1" fmla="*/ 7201580 w 7201580"/>
              <a:gd name="connsiteY1" fmla="*/ 0 h 6858000"/>
              <a:gd name="connsiteX2" fmla="*/ 7201580 w 7201580"/>
              <a:gd name="connsiteY2" fmla="*/ 6858000 h 6858000"/>
              <a:gd name="connsiteX3" fmla="*/ 0 w 7201580"/>
              <a:gd name="connsiteY3" fmla="*/ 6858000 h 6858000"/>
              <a:gd name="connsiteX4" fmla="*/ 5050118 w 7201580"/>
              <a:gd name="connsiteY4" fmla="*/ 74706 h 6858000"/>
              <a:gd name="connsiteX0" fmla="*/ 5020236 w 7201580"/>
              <a:gd name="connsiteY0" fmla="*/ 29883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29883 h 6858000"/>
              <a:gd name="connsiteX0" fmla="*/ 5020236 w 7201580"/>
              <a:gd name="connsiteY0" fmla="*/ 14941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1494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580" h="6858000">
                <a:moveTo>
                  <a:pt x="5020236" y="14941"/>
                </a:moveTo>
                <a:lnTo>
                  <a:pt x="7201580" y="0"/>
                </a:lnTo>
                <a:lnTo>
                  <a:pt x="7201580" y="6858000"/>
                </a:lnTo>
                <a:lnTo>
                  <a:pt x="0" y="6858000"/>
                </a:lnTo>
                <a:lnTo>
                  <a:pt x="5020236" y="14941"/>
                </a:lnTo>
                <a:close/>
              </a:path>
            </a:pathLst>
          </a:custGeom>
        </p:spPr>
        <p:txBody>
          <a:bodyPr vert="horz" anchor="ctr"/>
          <a:lstStyle>
            <a:lvl1pPr algn="r">
              <a:lnSpc>
                <a:spcPct val="100000"/>
              </a:lnSpc>
              <a:defRPr sz="2000">
                <a:solidFill>
                  <a:srgbClr val="ECE9C6"/>
                </a:solidFill>
                <a:latin typeface="Arial"/>
                <a:cs typeface="Arial"/>
              </a:defRPr>
            </a:lvl1pPr>
          </a:lstStyle>
          <a:p>
            <a:pPr lvl="0"/>
            <a:r>
              <a:rPr lang="en-US" noProof="0" dirty="0" smtClean="0"/>
              <a:t>Click icon to add picture</a:t>
            </a:r>
            <a:endParaRPr lang="en-US" noProof="0" dirty="0"/>
          </a:p>
        </p:txBody>
      </p:sp>
      <p:sp>
        <p:nvSpPr>
          <p:cNvPr id="9" name="Picture Placeholder 2"/>
          <p:cNvSpPr>
            <a:spLocks noGrp="1"/>
          </p:cNvSpPr>
          <p:nvPr>
            <p:ph type="pic" sz="quarter" idx="11"/>
          </p:nvPr>
        </p:nvSpPr>
        <p:spPr>
          <a:xfrm>
            <a:off x="1509256" y="4579023"/>
            <a:ext cx="4625931"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r>
              <a:rPr lang="en-US" noProof="0" dirty="0" smtClean="0"/>
              <a:t>Click icon to add picture</a:t>
            </a:r>
            <a:endParaRPr lang="en-US" noProof="0" dirty="0"/>
          </a:p>
        </p:txBody>
      </p:sp>
      <p:sp>
        <p:nvSpPr>
          <p:cNvPr id="10" name="Picture Placeholder 2"/>
          <p:cNvSpPr>
            <a:spLocks noGrp="1"/>
          </p:cNvSpPr>
          <p:nvPr>
            <p:ph type="pic" sz="quarter" idx="12"/>
          </p:nvPr>
        </p:nvSpPr>
        <p:spPr>
          <a:xfrm>
            <a:off x="5180403" y="4579023"/>
            <a:ext cx="4625931"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r>
              <a:rPr lang="en-US" noProof="0" dirty="0" smtClean="0"/>
              <a:t>Click icon to add picture</a:t>
            </a:r>
            <a:endParaRPr lang="en-US" noProof="0" dirty="0"/>
          </a:p>
        </p:txBody>
      </p:sp>
      <p:sp>
        <p:nvSpPr>
          <p:cNvPr id="11" name="Picture Placeholder 2"/>
          <p:cNvSpPr>
            <a:spLocks noGrp="1"/>
          </p:cNvSpPr>
          <p:nvPr>
            <p:ph type="pic" sz="quarter" idx="13"/>
          </p:nvPr>
        </p:nvSpPr>
        <p:spPr>
          <a:xfrm>
            <a:off x="8838003" y="4579023"/>
            <a:ext cx="4625931"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413231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2" name="Date Placeholder 1"/>
          <p:cNvSpPr>
            <a:spLocks noGrp="1"/>
          </p:cNvSpPr>
          <p:nvPr>
            <p:ph type="dt" sz="half" idx="10"/>
          </p:nvPr>
        </p:nvSpPr>
        <p:spPr>
          <a:xfrm>
            <a:off x="7721600" y="6404984"/>
            <a:ext cx="4059936" cy="365760"/>
          </a:xfrm>
          <a:prstGeom prst="rect">
            <a:avLst/>
          </a:prstGeom>
        </p:spPr>
        <p:txBody>
          <a:bodyPr/>
          <a:lstStyle/>
          <a:p>
            <a:pPr fontAlgn="base">
              <a:spcBef>
                <a:spcPct val="0"/>
              </a:spcBef>
              <a:spcAft>
                <a:spcPct val="0"/>
              </a:spcAft>
            </a:pPr>
            <a:endParaRPr lang="en-US" dirty="0">
              <a:solidFill>
                <a:prstClr val="black"/>
              </a:solidFill>
              <a:latin typeface="Book Antiqua" charset="0"/>
              <a:ea typeface="ＭＳ Ｐゴシック" charset="0"/>
            </a:endParaRPr>
          </a:p>
        </p:txBody>
      </p:sp>
      <p:sp>
        <p:nvSpPr>
          <p:cNvPr id="3" name="Footer Placeholder 2"/>
          <p:cNvSpPr>
            <a:spLocks noGrp="1"/>
          </p:cNvSpPr>
          <p:nvPr>
            <p:ph type="ftr" sz="quarter" idx="11"/>
          </p:nvPr>
        </p:nvSpPr>
        <p:spPr>
          <a:xfrm>
            <a:off x="406400" y="6410848"/>
            <a:ext cx="4775200" cy="365760"/>
          </a:xfrm>
          <a:prstGeom prst="rect">
            <a:avLst/>
          </a:prstGeom>
        </p:spPr>
        <p:txBody>
          <a:bodyPr/>
          <a:lstStyle/>
          <a:p>
            <a:pPr fontAlgn="base">
              <a:spcBef>
                <a:spcPct val="0"/>
              </a:spcBef>
              <a:spcAft>
                <a:spcPct val="0"/>
              </a:spcAft>
            </a:pPr>
            <a:endParaRPr lang="en-US" dirty="0">
              <a:solidFill>
                <a:prstClr val="black"/>
              </a:solidFill>
              <a:latin typeface="Book Antiqua" charset="0"/>
              <a:ea typeface="ＭＳ Ｐゴシック" charset="0"/>
            </a:endParaRPr>
          </a:p>
        </p:txBody>
      </p:sp>
      <p:sp>
        <p:nvSpPr>
          <p:cNvPr id="4" name="Slide Number Placeholder 3"/>
          <p:cNvSpPr>
            <a:spLocks noGrp="1"/>
          </p:cNvSpPr>
          <p:nvPr>
            <p:ph type="sldNum" sz="quarter" idx="12"/>
          </p:nvPr>
        </p:nvSpPr>
        <p:spPr>
          <a:xfrm>
            <a:off x="5689600" y="6324600"/>
            <a:ext cx="812800" cy="441324"/>
          </a:xfrm>
          <a:prstGeom prst="rect">
            <a:avLst/>
          </a:prstGeom>
        </p:spPr>
        <p:txBody>
          <a:bodyPr/>
          <a:lstStyle>
            <a:lvl1pPr>
              <a:defRPr>
                <a:solidFill>
                  <a:srgbClr val="FFFFFF"/>
                </a:solidFill>
              </a:defRPr>
            </a:lvl1pPr>
          </a:lstStyle>
          <a:p>
            <a:pPr fontAlgn="base">
              <a:spcBef>
                <a:spcPct val="0"/>
              </a:spcBef>
              <a:spcAft>
                <a:spcPct val="0"/>
              </a:spcAft>
            </a:pPr>
            <a:fld id="{E7024F80-0625-4BF0-A55C-F460735A3050}" type="slidenum">
              <a:rPr lang="en-US" smtClean="0">
                <a:latin typeface="Book Antiqua" charset="0"/>
                <a:ea typeface="ＭＳ Ｐゴシック" charset="0"/>
              </a:rPr>
              <a:pPr fontAlgn="base">
                <a:spcBef>
                  <a:spcPct val="0"/>
                </a:spcBef>
                <a:spcAft>
                  <a:spcPct val="0"/>
                </a:spcAft>
              </a:pPr>
              <a:t>‹#›</a:t>
            </a:fld>
            <a:endParaRPr lang="en-US" dirty="0">
              <a:latin typeface="Book Antiqua" charset="0"/>
              <a:ea typeface="ＭＳ Ｐゴシック" charset="0"/>
            </a:endParaRPr>
          </a:p>
        </p:txBody>
      </p:sp>
    </p:spTree>
    <p:extLst>
      <p:ext uri="{BB962C8B-B14F-4D97-AF65-F5344CB8AC3E}">
        <p14:creationId xmlns:p14="http://schemas.microsoft.com/office/powerpoint/2010/main" val="2483939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33" y="1"/>
            <a:ext cx="12196233" cy="6715125"/>
            <a:chOff x="-2" y="0"/>
            <a:chExt cx="5762" cy="4326"/>
          </a:xfrm>
        </p:grpSpPr>
        <p:grpSp>
          <p:nvGrpSpPr>
            <p:cNvPr id="5" name="Group 3"/>
            <p:cNvGrpSpPr>
              <a:grpSpLocks/>
            </p:cNvGrpSpPr>
            <p:nvPr/>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9"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0"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1"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2"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3"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4"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5"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6"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7"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8"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19"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0"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1"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2"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3"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4"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5"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6"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7"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8"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29"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2"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3"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4"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5"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6"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7"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8"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9"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0"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1"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2"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3"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4"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5"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6"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7"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8"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49"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0"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1"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2"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3"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4"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5"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6"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7"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8"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59"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0"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1"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2"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3"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4"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5"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6"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67"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grpSp>
        <p:sp>
          <p:nvSpPr>
            <p:cNvPr id="6" name="Rectangle 64"/>
            <p:cNvSpPr>
              <a:spLocks noChangeArrowheads="1"/>
            </p:cNvSpPr>
            <p:nvPr/>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7" name="Rectangle 65"/>
            <p:cNvSpPr>
              <a:spLocks noChangeArrowheads="1"/>
            </p:cNvSpPr>
            <p:nvPr/>
          </p:nvSpPr>
          <p:spPr bwMode="auto">
            <a:xfrm>
              <a:off x="0" y="0"/>
              <a:ext cx="5760" cy="321"/>
            </a:xfrm>
            <a:prstGeom prst="rect">
              <a:avLst/>
            </a:prstGeom>
            <a:solidFill>
              <a:srgbClr val="00A0AF"/>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grpSp>
      <p:sp>
        <p:nvSpPr>
          <p:cNvPr id="68" name="Rectangle 66"/>
          <p:cNvSpPr>
            <a:spLocks noChangeArrowheads="1"/>
          </p:cNvSpPr>
          <p:nvPr/>
        </p:nvSpPr>
        <p:spPr bwMode="auto">
          <a:xfrm>
            <a:off x="4673601" y="3581400"/>
            <a:ext cx="6523567" cy="76200"/>
          </a:xfrm>
          <a:prstGeom prst="rect">
            <a:avLst/>
          </a:prstGeom>
          <a:solidFill>
            <a:srgbClr val="00A0AF"/>
          </a:solidFill>
          <a:ln w="9525">
            <a:noFill/>
            <a:miter lim="800000"/>
            <a:headEnd/>
            <a:tailEnd/>
          </a:ln>
          <a:effectLst/>
        </p:spPr>
        <p:txBody>
          <a:bodyPr wrap="none" anchor="ctr"/>
          <a:lstStyle/>
          <a:p>
            <a:pPr algn="ctr" fontAlgn="base">
              <a:spcBef>
                <a:spcPct val="0"/>
              </a:spcBef>
              <a:spcAft>
                <a:spcPct val="0"/>
              </a:spcAft>
              <a:defRPr/>
            </a:pPr>
            <a:endParaRPr kumimoji="1" lang="en-US" sz="2400" dirty="0">
              <a:solidFill>
                <a:srgbClr val="000000"/>
              </a:solidFill>
              <a:latin typeface="Verdana" pitchFamily="34" charset="0"/>
            </a:endParaRPr>
          </a:p>
        </p:txBody>
      </p:sp>
      <p:pic>
        <p:nvPicPr>
          <p:cNvPr id="69" name="Picture 74" descr="hilltop_left_w_tag">
            <a:hlinkClick r:id="rId2"/>
          </p:cNvPr>
          <p:cNvPicPr>
            <a:picLocks noChangeAspect="1" noChangeArrowheads="1"/>
          </p:cNvPicPr>
          <p:nvPr/>
        </p:nvPicPr>
        <p:blipFill>
          <a:blip r:embed="rId3" cstate="print"/>
          <a:srcRect/>
          <a:stretch>
            <a:fillRect/>
          </a:stretch>
        </p:blipFill>
        <p:spPr bwMode="auto">
          <a:xfrm>
            <a:off x="203200" y="609601"/>
            <a:ext cx="5486400" cy="885825"/>
          </a:xfrm>
          <a:prstGeom prst="rect">
            <a:avLst/>
          </a:prstGeom>
          <a:noFill/>
          <a:ln w="9525">
            <a:noFill/>
            <a:miter lim="800000"/>
            <a:headEnd/>
            <a:tailEnd/>
          </a:ln>
        </p:spPr>
      </p:pic>
      <p:pic>
        <p:nvPicPr>
          <p:cNvPr id="70" name="Picture 79" descr="UMBC 1"/>
          <p:cNvPicPr>
            <a:picLocks noChangeAspect="1" noChangeArrowheads="1"/>
          </p:cNvPicPr>
          <p:nvPr/>
        </p:nvPicPr>
        <p:blipFill>
          <a:blip r:embed="rId4" cstate="print"/>
          <a:srcRect/>
          <a:stretch>
            <a:fillRect/>
          </a:stretch>
        </p:blipFill>
        <p:spPr bwMode="auto">
          <a:xfrm>
            <a:off x="203201" y="6096001"/>
            <a:ext cx="2036233" cy="517525"/>
          </a:xfrm>
          <a:prstGeom prst="rect">
            <a:avLst/>
          </a:prstGeom>
          <a:noFill/>
          <a:ln w="9525">
            <a:noFill/>
            <a:miter lim="800000"/>
            <a:headEnd/>
            <a:tailEnd/>
          </a:ln>
        </p:spPr>
      </p:pic>
      <p:sp>
        <p:nvSpPr>
          <p:cNvPr id="4163" name="Rectangle 67"/>
          <p:cNvSpPr>
            <a:spLocks noGrp="1" noChangeArrowheads="1"/>
          </p:cNvSpPr>
          <p:nvPr>
            <p:ph type="ctrTitle" sz="quarter"/>
          </p:nvPr>
        </p:nvSpPr>
        <p:spPr>
          <a:xfrm>
            <a:off x="1117600" y="2466975"/>
            <a:ext cx="10238317" cy="641350"/>
          </a:xfrm>
        </p:spPr>
        <p:txBody>
          <a:bodyPr>
            <a:spAutoFit/>
          </a:bodyPr>
          <a:lstStyle>
            <a:lvl1pPr algn="r">
              <a:defRPr/>
            </a:lvl1pPr>
          </a:lstStyle>
          <a:p>
            <a:r>
              <a:rPr lang="en-US" smtClean="0"/>
              <a:t>Click to edit Master title style</a:t>
            </a:r>
            <a:endParaRPr lang="en-US"/>
          </a:p>
        </p:txBody>
      </p:sp>
      <p:sp>
        <p:nvSpPr>
          <p:cNvPr id="4164" name="Rectangle 68"/>
          <p:cNvSpPr>
            <a:spLocks noGrp="1" noChangeArrowheads="1"/>
          </p:cNvSpPr>
          <p:nvPr>
            <p:ph type="subTitle" sz="quarter" idx="1"/>
          </p:nvPr>
        </p:nvSpPr>
        <p:spPr>
          <a:xfrm>
            <a:off x="5384801" y="3505200"/>
            <a:ext cx="5916084" cy="3048000"/>
          </a:xfrm>
        </p:spPr>
        <p:txBody>
          <a:bodyPr/>
          <a:lstStyle>
            <a:lvl1pPr marL="0" indent="0">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2058990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412CD552-F8E5-46D8-ABA9-0135BABB5AC2}"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1166659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55F1B371-368D-465E-AEC6-4456081B0B9E}"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4183215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905000"/>
            <a:ext cx="555836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72767" y="1905000"/>
            <a:ext cx="555836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5DF5270D-EB3E-4D6D-8042-6A579852A75E}"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2275621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93E8C1FA-4119-47BE-878F-1BB0FDA700B5}"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239268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1F70B354-165C-48CB-9E88-90F6870E6C3B}"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40792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3" name="Rectangle 12"/>
          <p:cNvSpPr>
            <a:spLocks noChangeArrowheads="1"/>
          </p:cNvSpPr>
          <p:nvPr/>
        </p:nvSpPr>
        <p:spPr bwMode="auto">
          <a:xfrm>
            <a:off x="194564" y="6265976"/>
            <a:ext cx="11777472" cy="43657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6388449"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4" name="Content Placeholder 23"/>
          <p:cNvSpPr>
            <a:spLocks noGrp="1"/>
          </p:cNvSpPr>
          <p:nvPr>
            <p:ph sz="quarter" idx="2"/>
          </p:nvPr>
        </p:nvSpPr>
        <p:spPr>
          <a:xfrm>
            <a:off x="400389" y="2373691"/>
            <a:ext cx="5388864" cy="3818404"/>
          </a:xfrm>
          <a:solidFill>
            <a:schemeClr val="bg1"/>
          </a:solidFill>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6" name="Content Placeholder 25"/>
          <p:cNvSpPr>
            <a:spLocks noGrp="1"/>
          </p:cNvSpPr>
          <p:nvPr>
            <p:ph sz="quarter" idx="4"/>
          </p:nvPr>
        </p:nvSpPr>
        <p:spPr>
          <a:xfrm>
            <a:off x="6400800" y="2383228"/>
            <a:ext cx="5384800" cy="3822192"/>
          </a:xfrm>
          <a:solidFill>
            <a:srgbClr val="FFFFFF"/>
          </a:solidFill>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9" name="Slide Number Placeholder 8"/>
          <p:cNvSpPr>
            <a:spLocks noGrp="1"/>
          </p:cNvSpPr>
          <p:nvPr>
            <p:ph type="sldNum" sz="quarter" idx="12"/>
          </p:nvPr>
        </p:nvSpPr>
        <p:spPr>
          <a:xfrm>
            <a:off x="5791200" y="1042429"/>
            <a:ext cx="609600" cy="441325"/>
          </a:xfrm>
        </p:spPr>
        <p:txBody>
          <a:bodyPr/>
          <a:lstStyle>
            <a:lvl1pPr algn="ctr">
              <a:defRPr/>
            </a:lvl1pPr>
          </a:lstStyle>
          <a:p>
            <a:fld id="{522C0617-DD2D-4BE1-A5FC-5CF874DD466C}"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4513" r="11824" b="41367"/>
          <a:stretch/>
        </p:blipFill>
        <p:spPr>
          <a:xfrm>
            <a:off x="211337" y="6322721"/>
            <a:ext cx="1204543" cy="375867"/>
          </a:xfrm>
          <a:prstGeom prst="rect">
            <a:avLst/>
          </a:prstGeom>
        </p:spPr>
      </p:pic>
      <p:sp>
        <p:nvSpPr>
          <p:cNvPr id="30"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228127232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4B7FCCD9-6EA6-4C45-87F3-9C60CF19F4ED}"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2729252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4F3C6F61-8C6D-40BD-9584-58A7079510F8}"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4196316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EA1B1923-5968-4939-8FB6-9FAEA8B6CDF0}"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3385921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9215CF6A-7A1B-4682-8527-B68045F2FA64}"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2036873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151" y="312738"/>
            <a:ext cx="2829983"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1201" y="312738"/>
            <a:ext cx="8286751" cy="55546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sldNum" sz="quarter" idx="10"/>
          </p:nvPr>
        </p:nvSpPr>
        <p:spPr>
          <a:ln/>
        </p:spPr>
        <p:txBody>
          <a:bodyPr/>
          <a:lstStyle>
            <a:lvl1pPr>
              <a:defRPr/>
            </a:lvl1pPr>
          </a:lstStyle>
          <a:p>
            <a:pPr>
              <a:defRPr/>
            </a:pPr>
            <a:r>
              <a:rPr lang="en-US" dirty="0">
                <a:solidFill>
                  <a:srgbClr val="000000"/>
                </a:solidFill>
              </a:rPr>
              <a:t>-</a:t>
            </a:r>
            <a:fld id="{1685C59C-F769-4D3B-86C4-314036D4F27D}" type="slidenum">
              <a:rPr lang="en-US">
                <a:solidFill>
                  <a:srgbClr val="000000"/>
                </a:solidFill>
              </a:rPr>
              <a:pPr>
                <a:defRPr/>
              </a:pPr>
              <a:t>‹#›</a:t>
            </a:fld>
            <a:r>
              <a:rPr lang="en-US" dirty="0">
                <a:solidFill>
                  <a:srgbClr val="000000"/>
                </a:solidFill>
              </a:rPr>
              <a:t>-</a:t>
            </a:r>
          </a:p>
        </p:txBody>
      </p:sp>
    </p:spTree>
    <p:extLst>
      <p:ext uri="{BB962C8B-B14F-4D97-AF65-F5344CB8AC3E}">
        <p14:creationId xmlns:p14="http://schemas.microsoft.com/office/powerpoint/2010/main" val="334136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FB Campus">
    <p:spTree>
      <p:nvGrpSpPr>
        <p:cNvPr id="1" name=""/>
        <p:cNvGrpSpPr/>
        <p:nvPr/>
      </p:nvGrpSpPr>
      <p:grpSpPr>
        <a:xfrm>
          <a:off x="0" y="0"/>
          <a:ext cx="0" cy="0"/>
          <a:chOff x="0" y="0"/>
          <a:chExt cx="0" cy="0"/>
        </a:xfrm>
      </p:grpSpPr>
      <p:pic>
        <p:nvPicPr>
          <p:cNvPr id="2" name="Picture 1" descr="Milken SPH HP.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6002" r="6174"/>
          <a:stretch/>
        </p:blipFill>
        <p:spPr>
          <a:xfrm>
            <a:off x="-73152" y="1"/>
            <a:ext cx="12350496" cy="5537197"/>
          </a:xfrm>
          <a:prstGeom prst="rect">
            <a:avLst/>
          </a:prstGeom>
        </p:spPr>
      </p:pic>
      <p:sp>
        <p:nvSpPr>
          <p:cNvPr id="8"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9"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52062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861441"/>
            <a:ext cx="10327340" cy="3170264"/>
          </a:xfrm>
          <a:prstGeom prst="rect">
            <a:avLst/>
          </a:prstGeom>
        </p:spPr>
        <p:txBody>
          <a:bodyPr/>
          <a:lstStyle>
            <a:lvl1pPr>
              <a:defRPr>
                <a:solidFill>
                  <a:srgbClr val="59595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p:txBody>
      </p:sp>
      <p:sp>
        <p:nvSpPr>
          <p:cNvPr id="4" name="Title 10"/>
          <p:cNvSpPr>
            <a:spLocks noGrp="1"/>
          </p:cNvSpPr>
          <p:nvPr>
            <p:ph type="title"/>
          </p:nvPr>
        </p:nvSpPr>
        <p:spPr>
          <a:xfrm>
            <a:off x="917987" y="570156"/>
            <a:ext cx="10341684" cy="1054250"/>
          </a:xfrm>
          <a:prstGeom prst="rect">
            <a:avLst/>
          </a:prstGeom>
        </p:spPr>
        <p:txBody>
          <a:bodyPr/>
          <a:lstStyle>
            <a:lvl1pPr algn="l">
              <a:defRPr sz="4000" b="1">
                <a:solidFill>
                  <a:schemeClr val="tx1">
                    <a:lumMod val="75000"/>
                    <a:lumOff val="25000"/>
                  </a:schemeClr>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3833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title"/>
          </p:nvPr>
        </p:nvSpPr>
        <p:spPr>
          <a:xfrm>
            <a:off x="920054" y="1204857"/>
            <a:ext cx="10339617" cy="1910716"/>
          </a:xfrm>
          <a:prstGeom prst="rect">
            <a:avLst/>
          </a:prstGeom>
        </p:spPr>
        <p:txBody>
          <a:bodyPr anchor="b"/>
          <a:lstStyle>
            <a:lvl1pPr algn="ctr">
              <a:defRPr sz="5400" b="1" cap="none" baseline="0">
                <a:solidFill>
                  <a:srgbClr val="595959"/>
                </a:solidFill>
                <a:latin typeface="Arial"/>
                <a:cs typeface="Arial"/>
              </a:defRPr>
            </a:lvl1pPr>
          </a:lstStyle>
          <a:p>
            <a:r>
              <a:rPr lang="en-US" smtClean="0"/>
              <a:t>Click to edit Master title style</a:t>
            </a:r>
            <a:endParaRPr lang="en-US" dirty="0"/>
          </a:p>
        </p:txBody>
      </p:sp>
      <p:sp>
        <p:nvSpPr>
          <p:cNvPr id="4" name="Text Placeholder 2"/>
          <p:cNvSpPr>
            <a:spLocks noGrp="1"/>
          </p:cNvSpPr>
          <p:nvPr>
            <p:ph type="body" idx="1"/>
          </p:nvPr>
        </p:nvSpPr>
        <p:spPr>
          <a:xfrm>
            <a:off x="932331" y="3324432"/>
            <a:ext cx="10312996" cy="1500187"/>
          </a:xfrm>
          <a:prstGeom prst="rect">
            <a:avLst/>
          </a:prstGeom>
        </p:spPr>
        <p:txBody>
          <a:bodyPr anchor="t"/>
          <a:lstStyle>
            <a:lvl1pPr marL="0" indent="0" algn="ctr">
              <a:buNone/>
              <a:defRPr sz="2000">
                <a:solidFill>
                  <a:srgbClr val="595959"/>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05338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Areas">
    <p:spTree>
      <p:nvGrpSpPr>
        <p:cNvPr id="1" name=""/>
        <p:cNvGrpSpPr/>
        <p:nvPr/>
      </p:nvGrpSpPr>
      <p:grpSpPr>
        <a:xfrm>
          <a:off x="0" y="0"/>
          <a:ext cx="0" cy="0"/>
          <a:chOff x="0" y="0"/>
          <a:chExt cx="0" cy="0"/>
        </a:xfrm>
      </p:grpSpPr>
      <p:sp>
        <p:nvSpPr>
          <p:cNvPr id="3" name="Title 11"/>
          <p:cNvSpPr>
            <a:spLocks noGrp="1"/>
          </p:cNvSpPr>
          <p:nvPr>
            <p:ph type="title"/>
          </p:nvPr>
        </p:nvSpPr>
        <p:spPr>
          <a:xfrm>
            <a:off x="917987" y="570156"/>
            <a:ext cx="10341684" cy="1054250"/>
          </a:xfrm>
          <a:prstGeom prst="rect">
            <a:avLst/>
          </a:prstGeom>
        </p:spPr>
        <p:txBody>
          <a:bodyPr/>
          <a:lstStyle>
            <a:lvl1pPr>
              <a:defRPr sz="4300" b="1">
                <a:solidFill>
                  <a:srgbClr val="595959"/>
                </a:solidFill>
                <a:latin typeface="Arial"/>
                <a:cs typeface="Arial"/>
              </a:defRPr>
            </a:lvl1pPr>
          </a:lstStyle>
          <a:p>
            <a:r>
              <a:rPr lang="en-US" dirty="0" smtClean="0"/>
              <a:t>Click to edit Master title style</a:t>
            </a:r>
            <a:endParaRPr lang="en-US" dirty="0"/>
          </a:p>
        </p:txBody>
      </p:sp>
      <p:sp>
        <p:nvSpPr>
          <p:cNvPr id="4" name="Content Placeholder 7"/>
          <p:cNvSpPr>
            <a:spLocks noGrp="1"/>
          </p:cNvSpPr>
          <p:nvPr>
            <p:ph sz="quarter" idx="13"/>
          </p:nvPr>
        </p:nvSpPr>
        <p:spPr>
          <a:xfrm>
            <a:off x="914400" y="1845482"/>
            <a:ext cx="5071872" cy="3434474"/>
          </a:xfrm>
          <a:prstGeom prst="rect">
            <a:avLst/>
          </a:prstGeom>
        </p:spPr>
        <p:txBody>
          <a:bodyPr>
            <a:normAutofit/>
          </a:bodyPr>
          <a:lstStyle>
            <a:lvl1pPr>
              <a:defRPr sz="2000">
                <a:solidFill>
                  <a:srgbClr val="595959"/>
                </a:solidFill>
                <a:latin typeface="Arial"/>
                <a:cs typeface="Arial"/>
              </a:defRPr>
            </a:lvl1pPr>
          </a:lstStyle>
          <a:p>
            <a:pPr lvl="0"/>
            <a:r>
              <a:rPr lang="en-US" smtClean="0"/>
              <a:t>Click to edit Master text styles</a:t>
            </a:r>
          </a:p>
        </p:txBody>
      </p:sp>
      <p:sp>
        <p:nvSpPr>
          <p:cNvPr id="5" name="Content Placeholder 9"/>
          <p:cNvSpPr>
            <a:spLocks noGrp="1"/>
          </p:cNvSpPr>
          <p:nvPr>
            <p:ph sz="quarter" idx="14"/>
          </p:nvPr>
        </p:nvSpPr>
        <p:spPr>
          <a:xfrm>
            <a:off x="6193535" y="1845482"/>
            <a:ext cx="5071872" cy="3434474"/>
          </a:xfrm>
          <a:prstGeom prst="rect">
            <a:avLst/>
          </a:prstGeom>
        </p:spPr>
        <p:txBody>
          <a:bodyPr>
            <a:normAutofit/>
          </a:bodyPr>
          <a:lstStyle>
            <a:lvl1pPr>
              <a:defRPr sz="2000">
                <a:solidFill>
                  <a:srgbClr val="595959"/>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624624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3" name="Title 1"/>
          <p:cNvSpPr>
            <a:spLocks noGrp="1"/>
          </p:cNvSpPr>
          <p:nvPr>
            <p:ph type="title"/>
          </p:nvPr>
        </p:nvSpPr>
        <p:spPr>
          <a:xfrm>
            <a:off x="917987" y="570156"/>
            <a:ext cx="10341684" cy="1054250"/>
          </a:xfrm>
          <a:prstGeom prst="rect">
            <a:avLst/>
          </a:prstGeom>
        </p:spPr>
        <p:txBody>
          <a:bodyPr/>
          <a:lstStyle>
            <a:lvl1pPr>
              <a:defRPr sz="4300" b="1">
                <a:solidFill>
                  <a:srgbClr val="595959"/>
                </a:solidFill>
                <a:latin typeface="Arial"/>
                <a:cs typeface="Arial"/>
              </a:defRPr>
            </a:lvl1pPr>
          </a:lstStyle>
          <a:p>
            <a:r>
              <a:rPr lang="en-US" smtClean="0"/>
              <a:t>Click to edit Master title style</a:t>
            </a:r>
            <a:endParaRPr lang="en-US" dirty="0"/>
          </a:p>
        </p:txBody>
      </p:sp>
      <p:sp>
        <p:nvSpPr>
          <p:cNvPr id="4" name="Text Placeholder 2"/>
          <p:cNvSpPr>
            <a:spLocks noGrp="1"/>
          </p:cNvSpPr>
          <p:nvPr>
            <p:ph type="body" idx="1"/>
          </p:nvPr>
        </p:nvSpPr>
        <p:spPr>
          <a:xfrm>
            <a:off x="917987" y="1783601"/>
            <a:ext cx="4829239"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half" idx="2"/>
          </p:nvPr>
        </p:nvSpPr>
        <p:spPr>
          <a:xfrm>
            <a:off x="917985" y="2622290"/>
            <a:ext cx="4829241" cy="2595107"/>
          </a:xfrm>
          <a:prstGeom prst="rect">
            <a:avLst/>
          </a:prstGeom>
        </p:spPr>
        <p:txBody>
          <a:bodyPr>
            <a:normAutofit/>
          </a:bodyPr>
          <a:lstStyle>
            <a:lvl1pPr>
              <a:defRPr sz="2000">
                <a:solidFill>
                  <a:srgbClr val="595959"/>
                </a:solidFill>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p:txBody>
      </p:sp>
      <p:sp>
        <p:nvSpPr>
          <p:cNvPr id="6" name="Text Placeholder 4"/>
          <p:cNvSpPr>
            <a:spLocks noGrp="1"/>
          </p:cNvSpPr>
          <p:nvPr>
            <p:ph type="body" sz="quarter" idx="3"/>
          </p:nvPr>
        </p:nvSpPr>
        <p:spPr>
          <a:xfrm>
            <a:off x="6381171" y="1783601"/>
            <a:ext cx="4884955"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5"/>
          <p:cNvSpPr>
            <a:spLocks noGrp="1"/>
          </p:cNvSpPr>
          <p:nvPr>
            <p:ph sz="quarter" idx="4"/>
          </p:nvPr>
        </p:nvSpPr>
        <p:spPr>
          <a:xfrm>
            <a:off x="6381171" y="2619063"/>
            <a:ext cx="4878500" cy="2595107"/>
          </a:xfrm>
          <a:prstGeom prst="rect">
            <a:avLst/>
          </a:prstGeom>
        </p:spPr>
        <p:txBody>
          <a:bodyPr>
            <a:normAutofit/>
          </a:bodyPr>
          <a:lstStyle>
            <a:lvl1pPr>
              <a:defRPr sz="2000">
                <a:solidFill>
                  <a:srgbClr val="595959"/>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286766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5791200" y="1036033"/>
            <a:ext cx="609600" cy="441325"/>
          </a:xfrm>
        </p:spPr>
        <p:txBody>
          <a:bodyPr/>
          <a:lstStyle/>
          <a:p>
            <a:fld id="{522C0617-DD2D-4BE1-A5FC-5CF874DD466C}" type="slidenum">
              <a:rPr lang="en-US" smtClean="0"/>
              <a:t>‹#›</a:t>
            </a:fld>
            <a:endParaRPr lang="en-US" dirty="0"/>
          </a:p>
        </p:txBody>
      </p:sp>
      <p:sp>
        <p:nvSpPr>
          <p:cNvPr id="7"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2385535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670" y="559400"/>
            <a:ext cx="4774509" cy="4414019"/>
          </a:xfrm>
          <a:prstGeom prst="rect">
            <a:avLst/>
          </a:prstGeom>
        </p:spPr>
        <p:txBody>
          <a:bodyPr anchor="t">
            <a:normAutofit/>
          </a:bodyPr>
          <a:lstStyle>
            <a:lvl1pPr marL="0" indent="0" algn="l">
              <a:buNone/>
              <a:defRPr sz="2000">
                <a:solidFill>
                  <a:srgbClr val="595959"/>
                </a:solidFill>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p:txBody>
      </p:sp>
      <p:sp>
        <p:nvSpPr>
          <p:cNvPr id="4" name="Text Placeholder 3"/>
          <p:cNvSpPr>
            <a:spLocks noGrp="1"/>
          </p:cNvSpPr>
          <p:nvPr>
            <p:ph type="body" sz="half" idx="2"/>
          </p:nvPr>
        </p:nvSpPr>
        <p:spPr>
          <a:xfrm>
            <a:off x="6519750" y="562026"/>
            <a:ext cx="4774509" cy="4414018"/>
          </a:xfrm>
          <a:prstGeom prst="rect">
            <a:avLst/>
          </a:prstGeom>
        </p:spPr>
        <p:txBody>
          <a:bodyPr>
            <a:normAutofit/>
          </a:bodyPr>
          <a:lstStyle>
            <a:lvl1pPr marL="0" indent="0">
              <a:buNone/>
              <a:defRPr sz="200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4704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344365">
            <a:off x="1031301" y="536673"/>
            <a:ext cx="10104435" cy="349130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txBody>
          <a:bodyPr>
            <a:normAutofit/>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917986" y="4486019"/>
            <a:ext cx="10341685" cy="804862"/>
          </a:xfrm>
          <a:prstGeom prst="rect">
            <a:avLst/>
          </a:prstGeom>
        </p:spPr>
        <p:txBody>
          <a:bodyPr>
            <a:normAutofit/>
          </a:bodyPr>
          <a:lstStyle>
            <a:lvl1pPr marL="0" indent="0" algn="ctr">
              <a:buNone/>
              <a:defRPr sz="1600" b="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1878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3" descr="PPT-General9.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8751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MVC">
    <p:spTree>
      <p:nvGrpSpPr>
        <p:cNvPr id="1" name=""/>
        <p:cNvGrpSpPr/>
        <p:nvPr/>
      </p:nvGrpSpPr>
      <p:grpSpPr>
        <a:xfrm>
          <a:off x="0" y="0"/>
          <a:ext cx="0" cy="0"/>
          <a:chOff x="0" y="0"/>
          <a:chExt cx="0" cy="0"/>
        </a:xfrm>
      </p:grpSpPr>
      <p:pic>
        <p:nvPicPr>
          <p:cNvPr id="6" name="Picture 3" descr="MVC-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440694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VSTC">
    <p:spTree>
      <p:nvGrpSpPr>
        <p:cNvPr id="1" name=""/>
        <p:cNvGrpSpPr/>
        <p:nvPr/>
      </p:nvGrpSpPr>
      <p:grpSpPr>
        <a:xfrm>
          <a:off x="0" y="0"/>
          <a:ext cx="0" cy="0"/>
          <a:chOff x="0" y="0"/>
          <a:chExt cx="0" cy="0"/>
        </a:xfrm>
      </p:grpSpPr>
      <p:pic>
        <p:nvPicPr>
          <p:cNvPr id="6" name="Picture 3" descr="vstc-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50303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Students">
    <p:spTree>
      <p:nvGrpSpPr>
        <p:cNvPr id="1" name=""/>
        <p:cNvGrpSpPr/>
        <p:nvPr/>
      </p:nvGrpSpPr>
      <p:grpSpPr>
        <a:xfrm>
          <a:off x="0" y="0"/>
          <a:ext cx="0" cy="0"/>
          <a:chOff x="0" y="0"/>
          <a:chExt cx="0" cy="0"/>
        </a:xfrm>
      </p:grpSpPr>
      <p:pic>
        <p:nvPicPr>
          <p:cNvPr id="6" name="Picture 3" descr="photos-ppt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480505" y="601091"/>
            <a:ext cx="5735025"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80505" y="3137687"/>
            <a:ext cx="5735025"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69627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with Custom Photos">
    <p:spTree>
      <p:nvGrpSpPr>
        <p:cNvPr id="1" name=""/>
        <p:cNvGrpSpPr/>
        <p:nvPr/>
      </p:nvGrpSpPr>
      <p:grpSpPr>
        <a:xfrm>
          <a:off x="0" y="0"/>
          <a:ext cx="0" cy="0"/>
          <a:chOff x="0" y="0"/>
          <a:chExt cx="0" cy="0"/>
        </a:xfrm>
      </p:grpSpPr>
      <p:pic>
        <p:nvPicPr>
          <p:cNvPr id="14" name="Picture 3" descr="bgblueonephot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ctrTitle"/>
          </p:nvPr>
        </p:nvSpPr>
        <p:spPr>
          <a:xfrm>
            <a:off x="480505" y="601091"/>
            <a:ext cx="5974084"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12" name="Subtitle 2"/>
          <p:cNvSpPr>
            <a:spLocks noGrp="1"/>
          </p:cNvSpPr>
          <p:nvPr>
            <p:ph type="subTitle" idx="1"/>
          </p:nvPr>
        </p:nvSpPr>
        <p:spPr>
          <a:xfrm>
            <a:off x="480504" y="3137687"/>
            <a:ext cx="4878397" cy="1752600"/>
          </a:xfrm>
          <a:prstGeom prst="rect">
            <a:avLst/>
          </a:prstGeom>
        </p:spPr>
        <p:txBody>
          <a:bodyPr/>
          <a:lstStyle>
            <a:lvl1pPr marL="0" indent="0" algn="l">
              <a:buNone/>
              <a:defRPr>
                <a:solidFill>
                  <a:schemeClr val="bg2"/>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Picture Placeholder 8"/>
          <p:cNvSpPr>
            <a:spLocks noGrp="1" noChangeAspect="1"/>
          </p:cNvSpPr>
          <p:nvPr>
            <p:ph type="pic" sz="quarter" idx="10"/>
          </p:nvPr>
        </p:nvSpPr>
        <p:spPr>
          <a:xfrm>
            <a:off x="2606493" y="0"/>
            <a:ext cx="9602107" cy="6858000"/>
          </a:xfrm>
          <a:custGeom>
            <a:avLst/>
            <a:gdLst>
              <a:gd name="connsiteX0" fmla="*/ 0 w 7201580"/>
              <a:gd name="connsiteY0" fmla="*/ 0 h 6858000"/>
              <a:gd name="connsiteX1" fmla="*/ 7201580 w 7201580"/>
              <a:gd name="connsiteY1" fmla="*/ 0 h 6858000"/>
              <a:gd name="connsiteX2" fmla="*/ 7201580 w 7201580"/>
              <a:gd name="connsiteY2" fmla="*/ 6858000 h 6858000"/>
              <a:gd name="connsiteX3" fmla="*/ 0 w 7201580"/>
              <a:gd name="connsiteY3" fmla="*/ 6858000 h 6858000"/>
              <a:gd name="connsiteX4" fmla="*/ 0 w 7201580"/>
              <a:gd name="connsiteY4" fmla="*/ 0 h 6858000"/>
              <a:gd name="connsiteX0" fmla="*/ 5050118 w 7201580"/>
              <a:gd name="connsiteY0" fmla="*/ 74706 h 6858000"/>
              <a:gd name="connsiteX1" fmla="*/ 7201580 w 7201580"/>
              <a:gd name="connsiteY1" fmla="*/ 0 h 6858000"/>
              <a:gd name="connsiteX2" fmla="*/ 7201580 w 7201580"/>
              <a:gd name="connsiteY2" fmla="*/ 6858000 h 6858000"/>
              <a:gd name="connsiteX3" fmla="*/ 0 w 7201580"/>
              <a:gd name="connsiteY3" fmla="*/ 6858000 h 6858000"/>
              <a:gd name="connsiteX4" fmla="*/ 5050118 w 7201580"/>
              <a:gd name="connsiteY4" fmla="*/ 74706 h 6858000"/>
              <a:gd name="connsiteX0" fmla="*/ 5020236 w 7201580"/>
              <a:gd name="connsiteY0" fmla="*/ 29883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29883 h 6858000"/>
              <a:gd name="connsiteX0" fmla="*/ 5020236 w 7201580"/>
              <a:gd name="connsiteY0" fmla="*/ 14941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1494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580" h="6858000">
                <a:moveTo>
                  <a:pt x="5020236" y="14941"/>
                </a:moveTo>
                <a:lnTo>
                  <a:pt x="7201580" y="0"/>
                </a:lnTo>
                <a:lnTo>
                  <a:pt x="7201580" y="6858000"/>
                </a:lnTo>
                <a:lnTo>
                  <a:pt x="0" y="6858000"/>
                </a:lnTo>
                <a:lnTo>
                  <a:pt x="5020236" y="14941"/>
                </a:lnTo>
                <a:close/>
              </a:path>
            </a:pathLst>
          </a:custGeom>
        </p:spPr>
        <p:txBody>
          <a:bodyPr vert="horz" anchor="ctr"/>
          <a:lstStyle>
            <a:lvl1pPr algn="r">
              <a:lnSpc>
                <a:spcPct val="100000"/>
              </a:lnSpc>
              <a:defRPr sz="2000">
                <a:solidFill>
                  <a:srgbClr val="ECE9C6"/>
                </a:solidFill>
                <a:latin typeface="Arial"/>
                <a:cs typeface="Arial"/>
              </a:defRPr>
            </a:lvl1pPr>
          </a:lstStyle>
          <a:p>
            <a:pPr lvl="0"/>
            <a:r>
              <a:rPr lang="en-US" noProof="0" dirty="0" smtClean="0"/>
              <a:t>Drag picture to placeholder or click icon to add</a:t>
            </a:r>
            <a:endParaRPr lang="en-US" noProof="0" dirty="0"/>
          </a:p>
        </p:txBody>
      </p:sp>
      <p:sp>
        <p:nvSpPr>
          <p:cNvPr id="9" name="Picture Placeholder 2"/>
          <p:cNvSpPr>
            <a:spLocks noGrp="1"/>
          </p:cNvSpPr>
          <p:nvPr>
            <p:ph type="pic" sz="quarter" idx="11"/>
          </p:nvPr>
        </p:nvSpPr>
        <p:spPr>
          <a:xfrm>
            <a:off x="1509256" y="4579023"/>
            <a:ext cx="4625931"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endParaRPr lang="en-US" noProof="0" dirty="0"/>
          </a:p>
        </p:txBody>
      </p:sp>
      <p:sp>
        <p:nvSpPr>
          <p:cNvPr id="10" name="Picture Placeholder 2"/>
          <p:cNvSpPr>
            <a:spLocks noGrp="1"/>
          </p:cNvSpPr>
          <p:nvPr>
            <p:ph type="pic" sz="quarter" idx="12"/>
          </p:nvPr>
        </p:nvSpPr>
        <p:spPr>
          <a:xfrm>
            <a:off x="5180403" y="4579023"/>
            <a:ext cx="4625931"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endParaRPr lang="en-US" noProof="0" dirty="0"/>
          </a:p>
        </p:txBody>
      </p:sp>
      <p:sp>
        <p:nvSpPr>
          <p:cNvPr id="11" name="Picture Placeholder 2"/>
          <p:cNvSpPr>
            <a:spLocks noGrp="1"/>
          </p:cNvSpPr>
          <p:nvPr>
            <p:ph type="pic" sz="quarter" idx="13"/>
          </p:nvPr>
        </p:nvSpPr>
        <p:spPr>
          <a:xfrm>
            <a:off x="8838003" y="4579023"/>
            <a:ext cx="4625931" cy="1248690"/>
          </a:xfrm>
          <a:custGeom>
            <a:avLst/>
            <a:gdLst>
              <a:gd name="connsiteX0" fmla="*/ 0 w 1768475"/>
              <a:gd name="connsiteY0" fmla="*/ 0 h 1257300"/>
              <a:gd name="connsiteX1" fmla="*/ 1768475 w 1768475"/>
              <a:gd name="connsiteY1" fmla="*/ 0 h 1257300"/>
              <a:gd name="connsiteX2" fmla="*/ 1768475 w 1768475"/>
              <a:gd name="connsiteY2" fmla="*/ 1257300 h 1257300"/>
              <a:gd name="connsiteX3" fmla="*/ 0 w 1768475"/>
              <a:gd name="connsiteY3" fmla="*/ 1257300 h 1257300"/>
              <a:gd name="connsiteX4" fmla="*/ 0 w 1768475"/>
              <a:gd name="connsiteY4" fmla="*/ 0 h 1257300"/>
              <a:gd name="connsiteX0" fmla="*/ 0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0 w 2647177"/>
              <a:gd name="connsiteY4" fmla="*/ 0 h 1257300"/>
              <a:gd name="connsiteX0" fmla="*/ 109838 w 2647177"/>
              <a:gd name="connsiteY0" fmla="*/ 0 h 1257300"/>
              <a:gd name="connsiteX1" fmla="*/ 2647177 w 2647177"/>
              <a:gd name="connsiteY1" fmla="*/ 13729 h 1257300"/>
              <a:gd name="connsiteX2" fmla="*/ 1768475 w 2647177"/>
              <a:gd name="connsiteY2" fmla="*/ 1257300 h 1257300"/>
              <a:gd name="connsiteX3" fmla="*/ 0 w 2647177"/>
              <a:gd name="connsiteY3" fmla="*/ 1257300 h 1257300"/>
              <a:gd name="connsiteX4" fmla="*/ 109838 w 2647177"/>
              <a:gd name="connsiteY4" fmla="*/ 0 h 1257300"/>
              <a:gd name="connsiteX0" fmla="*/ 109838 w 2647177"/>
              <a:gd name="connsiteY0" fmla="*/ 0 h 1257300"/>
              <a:gd name="connsiteX1" fmla="*/ 2647177 w 2647177"/>
              <a:gd name="connsiteY1" fmla="*/ 13729 h 1257300"/>
              <a:gd name="connsiteX2" fmla="*/ 1706691 w 2647177"/>
              <a:gd name="connsiteY2" fmla="*/ 1250435 h 1257300"/>
              <a:gd name="connsiteX3" fmla="*/ 0 w 2647177"/>
              <a:gd name="connsiteY3" fmla="*/ 1257300 h 1257300"/>
              <a:gd name="connsiteX4" fmla="*/ 109838 w 2647177"/>
              <a:gd name="connsiteY4" fmla="*/ 0 h 1257300"/>
              <a:gd name="connsiteX0" fmla="*/ 114144 w 2647177"/>
              <a:gd name="connsiteY0" fmla="*/ 0 h 1248690"/>
              <a:gd name="connsiteX1" fmla="*/ 2647177 w 2647177"/>
              <a:gd name="connsiteY1" fmla="*/ 5119 h 1248690"/>
              <a:gd name="connsiteX2" fmla="*/ 1706691 w 2647177"/>
              <a:gd name="connsiteY2" fmla="*/ 1241825 h 1248690"/>
              <a:gd name="connsiteX3" fmla="*/ 0 w 2647177"/>
              <a:gd name="connsiteY3" fmla="*/ 1248690 h 1248690"/>
              <a:gd name="connsiteX4" fmla="*/ 114144 w 2647177"/>
              <a:gd name="connsiteY4" fmla="*/ 0 h 1248690"/>
              <a:gd name="connsiteX0" fmla="*/ 936415 w 3469448"/>
              <a:gd name="connsiteY0" fmla="*/ 0 h 1248690"/>
              <a:gd name="connsiteX1" fmla="*/ 3469448 w 3469448"/>
              <a:gd name="connsiteY1" fmla="*/ 5119 h 1248690"/>
              <a:gd name="connsiteX2" fmla="*/ 2528962 w 3469448"/>
              <a:gd name="connsiteY2" fmla="*/ 1241825 h 1248690"/>
              <a:gd name="connsiteX3" fmla="*/ 0 w 3469448"/>
              <a:gd name="connsiteY3" fmla="*/ 1248690 h 1248690"/>
              <a:gd name="connsiteX4" fmla="*/ 936415 w 3469448"/>
              <a:gd name="connsiteY4" fmla="*/ 0 h 1248690"/>
              <a:gd name="connsiteX0" fmla="*/ 936415 w 3469448"/>
              <a:gd name="connsiteY0" fmla="*/ 0 h 1248690"/>
              <a:gd name="connsiteX1" fmla="*/ 3469448 w 3469448"/>
              <a:gd name="connsiteY1" fmla="*/ 5119 h 1248690"/>
              <a:gd name="connsiteX2" fmla="*/ 2528962 w 3469448"/>
              <a:gd name="connsiteY2" fmla="*/ 1246131 h 1248690"/>
              <a:gd name="connsiteX3" fmla="*/ 0 w 3469448"/>
              <a:gd name="connsiteY3" fmla="*/ 1248690 h 1248690"/>
              <a:gd name="connsiteX4" fmla="*/ 936415 w 3469448"/>
              <a:gd name="connsiteY4" fmla="*/ 0 h 124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48" h="1248690">
                <a:moveTo>
                  <a:pt x="936415" y="0"/>
                </a:moveTo>
                <a:lnTo>
                  <a:pt x="3469448" y="5119"/>
                </a:lnTo>
                <a:lnTo>
                  <a:pt x="2528962" y="1246131"/>
                </a:lnTo>
                <a:lnTo>
                  <a:pt x="0" y="1248690"/>
                </a:lnTo>
                <a:lnTo>
                  <a:pt x="936415" y="0"/>
                </a:lnTo>
                <a:close/>
              </a:path>
            </a:pathLst>
          </a:custGeom>
        </p:spPr>
        <p:txBody>
          <a:bodyPr vert="horz"/>
          <a:lstStyle>
            <a:lvl1pPr algn="ctr">
              <a:defRPr sz="1500">
                <a:solidFill>
                  <a:schemeClr val="bg1"/>
                </a:solidFill>
                <a:latin typeface="Arial"/>
                <a:cs typeface="Arial"/>
              </a:defRPr>
            </a:lvl1pPr>
          </a:lstStyle>
          <a:p>
            <a:pPr lvl="0"/>
            <a:endParaRPr lang="en-US" noProof="0" dirty="0"/>
          </a:p>
        </p:txBody>
      </p:sp>
    </p:spTree>
    <p:extLst>
      <p:ext uri="{BB962C8B-B14F-4D97-AF65-F5344CB8AC3E}">
        <p14:creationId xmlns:p14="http://schemas.microsoft.com/office/powerpoint/2010/main" val="650256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sz="1800" dirty="0">
              <a:solidFill>
                <a:prstClr val="black"/>
              </a:solidFill>
              <a:latin typeface="Book Antiqua" charset="0"/>
              <a:ea typeface="ＭＳ Ｐゴシック" charset="0"/>
            </a:endParaRPr>
          </a:p>
        </p:txBody>
      </p:sp>
      <p:sp>
        <p:nvSpPr>
          <p:cNvPr id="2" name="Date Placeholder 1"/>
          <p:cNvSpPr>
            <a:spLocks noGrp="1"/>
          </p:cNvSpPr>
          <p:nvPr>
            <p:ph type="dt" sz="half" idx="10"/>
          </p:nvPr>
        </p:nvSpPr>
        <p:spPr>
          <a:xfrm>
            <a:off x="7721600" y="6404984"/>
            <a:ext cx="4059936" cy="365760"/>
          </a:xfrm>
          <a:prstGeom prst="rect">
            <a:avLst/>
          </a:prstGeom>
        </p:spPr>
        <p:txBody>
          <a:bodyPr/>
          <a:lstStyle/>
          <a:p>
            <a:pPr fontAlgn="base">
              <a:spcBef>
                <a:spcPct val="0"/>
              </a:spcBef>
              <a:spcAft>
                <a:spcPct val="0"/>
              </a:spcAft>
            </a:pPr>
            <a:endParaRPr lang="en-US" dirty="0">
              <a:solidFill>
                <a:prstClr val="black"/>
              </a:solidFill>
              <a:latin typeface="Book Antiqua" charset="0"/>
              <a:ea typeface="ＭＳ Ｐゴシック" charset="0"/>
            </a:endParaRPr>
          </a:p>
        </p:txBody>
      </p:sp>
      <p:sp>
        <p:nvSpPr>
          <p:cNvPr id="3" name="Footer Placeholder 2"/>
          <p:cNvSpPr>
            <a:spLocks noGrp="1"/>
          </p:cNvSpPr>
          <p:nvPr>
            <p:ph type="ftr" sz="quarter" idx="11"/>
          </p:nvPr>
        </p:nvSpPr>
        <p:spPr>
          <a:xfrm>
            <a:off x="406400" y="6410848"/>
            <a:ext cx="4775200" cy="365760"/>
          </a:xfrm>
          <a:prstGeom prst="rect">
            <a:avLst/>
          </a:prstGeom>
        </p:spPr>
        <p:txBody>
          <a:bodyPr/>
          <a:lstStyle/>
          <a:p>
            <a:pPr fontAlgn="base">
              <a:spcBef>
                <a:spcPct val="0"/>
              </a:spcBef>
              <a:spcAft>
                <a:spcPct val="0"/>
              </a:spcAft>
            </a:pPr>
            <a:endParaRPr lang="en-US" dirty="0">
              <a:solidFill>
                <a:prstClr val="black"/>
              </a:solidFill>
              <a:latin typeface="Book Antiqua" charset="0"/>
              <a:ea typeface="ＭＳ Ｐゴシック" charset="0"/>
            </a:endParaRPr>
          </a:p>
        </p:txBody>
      </p:sp>
      <p:sp>
        <p:nvSpPr>
          <p:cNvPr id="4" name="Slide Number Placeholder 3"/>
          <p:cNvSpPr>
            <a:spLocks noGrp="1"/>
          </p:cNvSpPr>
          <p:nvPr>
            <p:ph type="sldNum" sz="quarter" idx="12"/>
          </p:nvPr>
        </p:nvSpPr>
        <p:spPr>
          <a:xfrm>
            <a:off x="5689600" y="6324600"/>
            <a:ext cx="812800" cy="441324"/>
          </a:xfrm>
          <a:prstGeom prst="rect">
            <a:avLst/>
          </a:prstGeom>
        </p:spPr>
        <p:txBody>
          <a:bodyPr/>
          <a:lstStyle>
            <a:lvl1pPr>
              <a:defRPr>
                <a:solidFill>
                  <a:srgbClr val="FFFFFF"/>
                </a:solidFill>
              </a:defRPr>
            </a:lvl1pPr>
          </a:lstStyle>
          <a:p>
            <a:pPr fontAlgn="base">
              <a:spcBef>
                <a:spcPct val="0"/>
              </a:spcBef>
              <a:spcAft>
                <a:spcPct val="0"/>
              </a:spcAft>
            </a:pPr>
            <a:fld id="{E7024F80-0625-4BF0-A55C-F460735A3050}" type="slidenum">
              <a:rPr lang="en-US" smtClean="0">
                <a:latin typeface="Book Antiqua" charset="0"/>
                <a:ea typeface="ＭＳ Ｐゴシック" charset="0"/>
              </a:rPr>
              <a:pPr fontAlgn="base">
                <a:spcBef>
                  <a:spcPct val="0"/>
                </a:spcBef>
                <a:spcAft>
                  <a:spcPct val="0"/>
                </a:spcAft>
              </a:pPr>
              <a:t>‹#›</a:t>
            </a:fld>
            <a:endParaRPr lang="en-US" dirty="0">
              <a:latin typeface="Book Antiqua" charset="0"/>
              <a:ea typeface="ＭＳ Ｐゴシック" charset="0"/>
            </a:endParaRPr>
          </a:p>
        </p:txBody>
      </p:sp>
    </p:spTree>
    <p:extLst>
      <p:ext uri="{BB962C8B-B14F-4D97-AF65-F5344CB8AC3E}">
        <p14:creationId xmlns:p14="http://schemas.microsoft.com/office/powerpoint/2010/main" val="2393132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2003397"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25643" y="0"/>
            <a:ext cx="248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2409245"/>
            <a:ext cx="11988800" cy="398680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203200" y="2514151"/>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Rectangle 9"/>
          <p:cNvSpPr>
            <a:spLocks noChangeArrowheads="1"/>
          </p:cNvSpPr>
          <p:nvPr/>
        </p:nvSpPr>
        <p:spPr bwMode="auto">
          <a:xfrm>
            <a:off x="222504" y="3061"/>
            <a:ext cx="11777472" cy="668944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3" name="Oval 12"/>
          <p:cNvSpPr/>
          <p:nvPr/>
        </p:nvSpPr>
        <p:spPr>
          <a:xfrm>
            <a:off x="5689600" y="2214481"/>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4" name="Oval 13"/>
          <p:cNvSpPr/>
          <p:nvPr/>
        </p:nvSpPr>
        <p:spPr>
          <a:xfrm>
            <a:off x="5815584" y="228423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9" name="Slide Number Placeholder 28"/>
          <p:cNvSpPr>
            <a:spLocks noGrp="1"/>
          </p:cNvSpPr>
          <p:nvPr>
            <p:ph type="sldNum" sz="quarter" idx="12"/>
          </p:nvPr>
        </p:nvSpPr>
        <p:spPr>
          <a:xfrm>
            <a:off x="11277600" y="6335296"/>
            <a:ext cx="609600" cy="441325"/>
          </a:xfrm>
        </p:spPr>
        <p:txBody>
          <a:bodyPr/>
          <a:lstStyle>
            <a:lvl1pPr>
              <a:defRPr>
                <a:solidFill>
                  <a:schemeClr val="bg1"/>
                </a:solidFill>
              </a:defRPr>
            </a:lvl1pPr>
          </a:lstStyle>
          <a:p>
            <a:fld id="{151E29E6-52D5-D84F-9BEC-984295002582}" type="slidenum">
              <a:rPr lang="en-US" smtClean="0">
                <a:solidFill>
                  <a:prstClr val="white"/>
                </a:solidFill>
              </a:rPr>
              <a:pPr/>
              <a:t>‹#›</a:t>
            </a:fld>
            <a:endParaRPr lang="en-US" dirty="0">
              <a:solidFill>
                <a:prstClr val="white"/>
              </a:solidFill>
            </a:endParaRPr>
          </a:p>
        </p:txBody>
      </p:sp>
      <p:sp>
        <p:nvSpPr>
          <p:cNvPr id="20" name="Rectangle 19"/>
          <p:cNvSpPr>
            <a:spLocks noChangeArrowheads="1"/>
          </p:cNvSpPr>
          <p:nvPr userDrawn="1"/>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3" name="Rectangle 22"/>
          <p:cNvSpPr>
            <a:spLocks noChangeArrowheads="1"/>
          </p:cNvSpPr>
          <p:nvPr userDrawn="1"/>
        </p:nvSpPr>
        <p:spPr bwMode="white">
          <a:xfrm>
            <a:off x="-25641" y="-76641"/>
            <a:ext cx="12232241" cy="2320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pic>
        <p:nvPicPr>
          <p:cNvPr id="2" name="Picture 1" descr="nashp-logo copy[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501" y="295181"/>
            <a:ext cx="2754603" cy="1989050"/>
          </a:xfrm>
          <a:prstGeom prst="rect">
            <a:avLst/>
          </a:prstGeom>
        </p:spPr>
      </p:pic>
      <p:sp>
        <p:nvSpPr>
          <p:cNvPr id="25" name="Rectangle 24"/>
          <p:cNvSpPr>
            <a:spLocks noChangeArrowheads="1"/>
          </p:cNvSpPr>
          <p:nvPr userDrawn="1"/>
        </p:nvSpPr>
        <p:spPr bwMode="auto">
          <a:xfrm>
            <a:off x="225925" y="6258974"/>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2" name="Title 1"/>
          <p:cNvSpPr>
            <a:spLocks noGrp="1"/>
          </p:cNvSpPr>
          <p:nvPr>
            <p:ph type="title"/>
          </p:nvPr>
        </p:nvSpPr>
        <p:spPr>
          <a:xfrm>
            <a:off x="3206101" y="295181"/>
            <a:ext cx="8071499" cy="776044"/>
          </a:xfrm>
        </p:spPr>
        <p:txBody>
          <a:bodyPr/>
          <a:lstStyle>
            <a:lvl1pPr algn="l">
              <a:defRPr>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92265575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11988800" y="337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Rectangle 11"/>
          <p:cNvSpPr>
            <a:spLocks noChangeArrowheads="1"/>
          </p:cNvSpPr>
          <p:nvPr userDrawn="1"/>
        </p:nvSpPr>
        <p:spPr bwMode="auto">
          <a:xfrm>
            <a:off x="207264" y="168854"/>
            <a:ext cx="11765280" cy="101799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259374"/>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Straight Connector 7"/>
          <p:cNvSpPr>
            <a:spLocks noChangeShapeType="1"/>
          </p:cNvSpPr>
          <p:nvPr/>
        </p:nvSpPr>
        <p:spPr bwMode="auto">
          <a:xfrm>
            <a:off x="211328" y="123600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 name="Title 1"/>
          <p:cNvSpPr>
            <a:spLocks noGrp="1"/>
          </p:cNvSpPr>
          <p:nvPr>
            <p:ph type="title"/>
          </p:nvPr>
        </p:nvSpPr>
        <p:spPr>
          <a:xfrm>
            <a:off x="1003339" y="321172"/>
            <a:ext cx="10185324" cy="61091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5" name="Picture 24" descr="nashp-logo copy.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37" y="6265976"/>
            <a:ext cx="1204543" cy="393524"/>
          </a:xfrm>
          <a:prstGeom prst="rect">
            <a:avLst/>
          </a:prstGeom>
        </p:spPr>
      </p:pic>
      <p:sp>
        <p:nvSpPr>
          <p:cNvPr id="20"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solidFill>
                  <a:prstClr val="white"/>
                </a:solidFill>
              </a:rPr>
              <a:pPr/>
              <a:t>‹#›</a:t>
            </a:fld>
            <a:endParaRPr lang="en-US" dirty="0">
              <a:solidFill>
                <a:prstClr val="white"/>
              </a:solidFill>
            </a:endParaRPr>
          </a:p>
        </p:txBody>
      </p:sp>
      <p:sp>
        <p:nvSpPr>
          <p:cNvPr id="26" name="Oval 25"/>
          <p:cNvSpPr/>
          <p:nvPr userDrawn="1"/>
        </p:nvSpPr>
        <p:spPr>
          <a:xfrm>
            <a:off x="5689600" y="95761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4" name="Oval 23"/>
          <p:cNvSpPr/>
          <p:nvPr userDrawn="1"/>
        </p:nvSpPr>
        <p:spPr>
          <a:xfrm>
            <a:off x="5815584" y="102279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218939680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5" name="Rectangle 4"/>
          <p:cNvSpPr>
            <a:spLocks noChangeArrowheads="1"/>
          </p:cNvSpPr>
          <p:nvPr/>
        </p:nvSpPr>
        <p:spPr bwMode="auto">
          <a:xfrm>
            <a:off x="211328" y="6305065"/>
            <a:ext cx="11777472" cy="4005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400" dirty="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4" name="Slide Number Placeholder 3"/>
          <p:cNvSpPr>
            <a:spLocks noGrp="1"/>
          </p:cNvSpPr>
          <p:nvPr>
            <p:ph type="sldNum" sz="quarter" idx="12"/>
          </p:nvPr>
        </p:nvSpPr>
        <p:spPr>
          <a:xfrm>
            <a:off x="11178605" y="6324600"/>
            <a:ext cx="812800" cy="441324"/>
          </a:xfrm>
        </p:spPr>
        <p:txBody>
          <a:bodyPr/>
          <a:lstStyle>
            <a:lvl1pPr>
              <a:defRPr sz="1400">
                <a:solidFill>
                  <a:srgbClr val="FFFFFF"/>
                </a:solidFill>
              </a:defRPr>
            </a:lvl1pPr>
          </a:lstStyle>
          <a:p>
            <a:fld id="{522C0617-DD2D-4BE1-A5FC-5CF874DD466C}" type="slidenum">
              <a:rPr lang="en-US" smtClean="0"/>
              <a:t>‹#›</a:t>
            </a:fld>
            <a:endParaRPr lang="en-US" dirty="0"/>
          </a:p>
        </p:txBody>
      </p:sp>
      <p:pic>
        <p:nvPicPr>
          <p:cNvPr id="11" name="Picture 10"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37" y="6305052"/>
            <a:ext cx="1204543" cy="393524"/>
          </a:xfrm>
          <a:prstGeom prst="rect">
            <a:avLst/>
          </a:prstGeom>
        </p:spPr>
      </p:pic>
    </p:spTree>
    <p:extLst>
      <p:ext uri="{BB962C8B-B14F-4D97-AF65-F5344CB8AC3E}">
        <p14:creationId xmlns:p14="http://schemas.microsoft.com/office/powerpoint/2010/main" val="20012888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8" name="Straight Connector 7"/>
          <p:cNvSpPr>
            <a:spLocks noChangeShapeType="1"/>
          </p:cNvSpPr>
          <p:nvPr/>
        </p:nvSpPr>
        <p:spPr bwMode="auto">
          <a:xfrm flipV="1">
            <a:off x="6084115"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151E29E6-52D5-D84F-9BEC-98429500258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118640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3" name="Rectangle 12"/>
          <p:cNvSpPr>
            <a:spLocks noChangeArrowheads="1"/>
          </p:cNvSpPr>
          <p:nvPr userDrawn="1"/>
        </p:nvSpPr>
        <p:spPr bwMode="auto">
          <a:xfrm>
            <a:off x="194564" y="6265976"/>
            <a:ext cx="11777472" cy="43657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9"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4" name="Content Placeholder 23"/>
          <p:cNvSpPr>
            <a:spLocks noGrp="1"/>
          </p:cNvSpPr>
          <p:nvPr>
            <p:ph sz="quarter" idx="2"/>
          </p:nvPr>
        </p:nvSpPr>
        <p:spPr>
          <a:xfrm>
            <a:off x="400389" y="2373691"/>
            <a:ext cx="5388864" cy="3818404"/>
          </a:xfrm>
          <a:solidFill>
            <a:schemeClr val="bg1"/>
          </a:solid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6400800" y="2383228"/>
            <a:ext cx="5384800" cy="3822192"/>
          </a:xfrm>
          <a:solidFill>
            <a:srgbClr val="FFFFFF"/>
          </a:solidFill>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9" name="Slide Number Placeholder 8"/>
          <p:cNvSpPr>
            <a:spLocks noGrp="1"/>
          </p:cNvSpPr>
          <p:nvPr>
            <p:ph type="sldNum" sz="quarter" idx="12"/>
          </p:nvPr>
        </p:nvSpPr>
        <p:spPr>
          <a:xfrm>
            <a:off x="5791200" y="1042429"/>
            <a:ext cx="609600" cy="441325"/>
          </a:xfrm>
        </p:spPr>
        <p:txBody>
          <a:bodyPr/>
          <a:lstStyle>
            <a:lvl1pPr algn="ctr">
              <a:defRPr/>
            </a:lvl1pPr>
          </a:lstStyle>
          <a:p>
            <a:fld id="{151E29E6-52D5-D84F-9BEC-984295002582}" type="slidenum">
              <a:rPr lang="en-US" smtClean="0">
                <a:solidFill>
                  <a:prstClr val="white"/>
                </a:solidFill>
              </a:rPr>
              <a:pPr/>
              <a:t>‹#›</a:t>
            </a:fld>
            <a:endParaRPr lang="en-US" dirty="0">
              <a:solidFill>
                <a:prstClr val="white"/>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descr="nashp-logo copy.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20" t="24513" r="11824" b="41367"/>
          <a:stretch/>
        </p:blipFill>
        <p:spPr>
          <a:xfrm>
            <a:off x="211337" y="6322721"/>
            <a:ext cx="1204543" cy="375867"/>
          </a:xfrm>
          <a:prstGeom prst="rect">
            <a:avLst/>
          </a:prstGeom>
        </p:spPr>
      </p:pic>
      <p:sp>
        <p:nvSpPr>
          <p:cNvPr id="30" name="Slide Number Placeholder 22"/>
          <p:cNvSpPr txBox="1">
            <a:spLocks/>
          </p:cNvSpPr>
          <p:nvPr userDrawn="1"/>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227613831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5791200" y="1036033"/>
            <a:ext cx="609600" cy="441325"/>
          </a:xfrm>
        </p:spPr>
        <p:txBody>
          <a:bodyPr/>
          <a:lstStyle/>
          <a:p>
            <a:fld id="{151E29E6-52D5-D84F-9BEC-984295002582}" type="slidenum">
              <a:rPr lang="en-US" smtClean="0">
                <a:solidFill>
                  <a:prstClr val="white"/>
                </a:solidFill>
              </a:rPr>
              <a:pPr/>
              <a:t>‹#›</a:t>
            </a:fld>
            <a:endParaRPr lang="en-US" dirty="0">
              <a:solidFill>
                <a:prstClr val="white"/>
              </a:solidFill>
            </a:endParaRPr>
          </a:p>
        </p:txBody>
      </p:sp>
      <p:sp>
        <p:nvSpPr>
          <p:cNvPr id="7" name="Slide Number Placeholder 22"/>
          <p:cNvSpPr txBox="1">
            <a:spLocks/>
          </p:cNvSpPr>
          <p:nvPr userDrawn="1"/>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28566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5" name="Rectangle 4"/>
          <p:cNvSpPr>
            <a:spLocks noChangeArrowheads="1"/>
          </p:cNvSpPr>
          <p:nvPr/>
        </p:nvSpPr>
        <p:spPr bwMode="auto">
          <a:xfrm>
            <a:off x="211328" y="6305065"/>
            <a:ext cx="11777472" cy="4005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400" dirty="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4" name="Slide Number Placeholder 3"/>
          <p:cNvSpPr>
            <a:spLocks noGrp="1"/>
          </p:cNvSpPr>
          <p:nvPr>
            <p:ph type="sldNum" sz="quarter" idx="12"/>
          </p:nvPr>
        </p:nvSpPr>
        <p:spPr>
          <a:xfrm>
            <a:off x="11178605" y="6324600"/>
            <a:ext cx="812800" cy="441324"/>
          </a:xfrm>
        </p:spPr>
        <p:txBody>
          <a:bodyPr/>
          <a:lstStyle>
            <a:lvl1pPr>
              <a:defRPr sz="1400">
                <a:solidFill>
                  <a:srgbClr val="FFFFFF"/>
                </a:solidFill>
              </a:defRPr>
            </a:lvl1pPr>
          </a:lstStyle>
          <a:p>
            <a:fld id="{151E29E6-52D5-D84F-9BEC-984295002582}" type="slidenum">
              <a:rPr lang="en-US" smtClean="0"/>
              <a:pPr/>
              <a:t>‹#›</a:t>
            </a:fld>
            <a:endParaRPr lang="en-US" dirty="0"/>
          </a:p>
        </p:txBody>
      </p:sp>
      <p:pic>
        <p:nvPicPr>
          <p:cNvPr id="11" name="Picture 10" descr="nashp-logo copy.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37" y="6305052"/>
            <a:ext cx="1204543" cy="393524"/>
          </a:xfrm>
          <a:prstGeom prst="rect">
            <a:avLst/>
          </a:prstGeom>
        </p:spPr>
      </p:pic>
    </p:spTree>
    <p:extLst>
      <p:ext uri="{BB962C8B-B14F-4D97-AF65-F5344CB8AC3E}">
        <p14:creationId xmlns:p14="http://schemas.microsoft.com/office/powerpoint/2010/main" val="4053775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7"/>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lvl1pPr>
              <a:defRPr>
                <a:solidFill>
                  <a:schemeClr val="accent3">
                    <a:shade val="75000"/>
                  </a:schemeClr>
                </a:solidFill>
              </a:defRPr>
            </a:lvl1pPr>
          </a:lstStyle>
          <a:p>
            <a:fld id="{151E29E6-52D5-D84F-9BEC-984295002582}" type="slidenum">
              <a:rPr lang="en-US" smtClean="0">
                <a:solidFill>
                  <a:srgbClr val="00862F">
                    <a:shade val="75000"/>
                  </a:srgbClr>
                </a:solidFill>
              </a:rPr>
              <a:pPr/>
              <a:t>‹#›</a:t>
            </a:fld>
            <a:endParaRPr lang="en-US" dirty="0">
              <a:solidFill>
                <a:srgbClr val="00862F">
                  <a:shade val="75000"/>
                </a:srgbClr>
              </a:solidFill>
            </a:endParaRPr>
          </a:p>
        </p:txBody>
      </p:sp>
      <p:sp>
        <p:nvSpPr>
          <p:cNvPr id="21" name="Rectangle 20"/>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2" name="Slide Number Placeholder 22"/>
          <p:cNvSpPr txBox="1">
            <a:spLocks/>
          </p:cNvSpPr>
          <p:nvPr userDrawn="1"/>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393602600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p>
            <a:fld id="{151E29E6-52D5-D84F-9BEC-984295002582}"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3" name="Slide Number Placeholder 22"/>
          <p:cNvSpPr txBox="1">
            <a:spLocks/>
          </p:cNvSpPr>
          <p:nvPr userDrawn="1"/>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3416028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51E29E6-52D5-D84F-9BEC-98429500258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680224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75"/>
            <a:ext cx="609600" cy="441325"/>
          </a:xfrm>
        </p:spPr>
        <p:txBody>
          <a:bodyPr/>
          <a:lstStyle/>
          <a:p>
            <a:fld id="{9D3FA3E7-3214-AE43-BA32-188DFFE7C0A5}" type="slidenum">
              <a:rPr lang="en-US" smtClean="0"/>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descr="nashp-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889" y="5655007"/>
            <a:ext cx="1300249" cy="938887"/>
          </a:xfrm>
          <a:prstGeom prst="rect">
            <a:avLst/>
          </a:prstGeom>
        </p:spPr>
      </p:pic>
    </p:spTree>
    <p:extLst>
      <p:ext uri="{BB962C8B-B14F-4D97-AF65-F5344CB8AC3E}">
        <p14:creationId xmlns:p14="http://schemas.microsoft.com/office/powerpoint/2010/main" val="292655968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595826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63904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7"/>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lvl1pPr>
              <a:defRPr>
                <a:solidFill>
                  <a:schemeClr val="accent3">
                    <a:shade val="75000"/>
                  </a:schemeClr>
                </a:solidFill>
              </a:defRPr>
            </a:lvl1pPr>
          </a:lstStyle>
          <a:p>
            <a:fld id="{522C0617-DD2D-4BE1-A5FC-5CF874DD466C}" type="slidenum">
              <a:rPr lang="en-US" smtClean="0"/>
              <a:t>‹#›</a:t>
            </a:fld>
            <a:endParaRPr lang="en-US" dirty="0"/>
          </a:p>
        </p:txBody>
      </p:sp>
      <p:sp>
        <p:nvSpPr>
          <p:cNvPr id="21" name="Rectangle 20"/>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2"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352681770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2278277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931190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2396531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185889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24768955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39746841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2957015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6258913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DFC24-421D-4C3D-810D-2B070772C863}"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C1683-E06E-44EE-892D-C7D586334BEB}" type="slidenum">
              <a:rPr lang="en-US" smtClean="0"/>
              <a:t>‹#›</a:t>
            </a:fld>
            <a:endParaRPr lang="en-US" dirty="0"/>
          </a:p>
        </p:txBody>
      </p:sp>
    </p:spTree>
    <p:extLst>
      <p:ext uri="{BB962C8B-B14F-4D97-AF65-F5344CB8AC3E}">
        <p14:creationId xmlns:p14="http://schemas.microsoft.com/office/powerpoint/2010/main" val="4247245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2"/>
        </a:solidFill>
        <a:effectLst/>
      </p:bgPr>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2003397"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25643" y="0"/>
            <a:ext cx="248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2409233"/>
            <a:ext cx="11988800" cy="398680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7" name="Straight Connector 6"/>
          <p:cNvSpPr>
            <a:spLocks noChangeShapeType="1"/>
          </p:cNvSpPr>
          <p:nvPr/>
        </p:nvSpPr>
        <p:spPr bwMode="auto">
          <a:xfrm>
            <a:off x="203200" y="2514151"/>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22504" y="3049"/>
            <a:ext cx="11777472" cy="668944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214481"/>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5815584" y="228423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11277600" y="6335284"/>
            <a:ext cx="609600" cy="441325"/>
          </a:xfrm>
        </p:spPr>
        <p:txBody>
          <a:bodyPr/>
          <a:lstStyle>
            <a:lvl1pPr>
              <a:defRPr>
                <a:solidFill>
                  <a:schemeClr val="bg1"/>
                </a:solidFill>
              </a:defRPr>
            </a:lvl1pPr>
          </a:lstStyle>
          <a:p>
            <a:fld id="{8D16A8CE-020D-4F62-82FF-B508F45FE312}" type="slidenum">
              <a:rPr lang="en-US" smtClean="0"/>
              <a:t>‹#›</a:t>
            </a:fld>
            <a:endParaRPr lang="en-US" dirty="0"/>
          </a:p>
        </p:txBody>
      </p:sp>
      <p:sp>
        <p:nvSpPr>
          <p:cNvPr id="20" name="Rectangle 19"/>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3" name="Rectangle 22"/>
          <p:cNvSpPr>
            <a:spLocks noChangeArrowheads="1"/>
          </p:cNvSpPr>
          <p:nvPr/>
        </p:nvSpPr>
        <p:spPr bwMode="white">
          <a:xfrm>
            <a:off x="-25643" y="-76641"/>
            <a:ext cx="12232241" cy="2320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pic>
        <p:nvPicPr>
          <p:cNvPr id="2" name="Picture 1" descr="nashp-logo copy[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94" y="362391"/>
            <a:ext cx="2564929" cy="1852090"/>
          </a:xfrm>
          <a:prstGeom prst="rect">
            <a:avLst/>
          </a:prstGeom>
        </p:spPr>
      </p:pic>
      <p:sp>
        <p:nvSpPr>
          <p:cNvPr id="25" name="Rectangle 24"/>
          <p:cNvSpPr>
            <a:spLocks noChangeArrowheads="1"/>
          </p:cNvSpPr>
          <p:nvPr/>
        </p:nvSpPr>
        <p:spPr bwMode="auto">
          <a:xfrm>
            <a:off x="225925" y="6258962"/>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Slide Number Placeholder 22"/>
          <p:cNvSpPr txBox="1">
            <a:spLocks/>
          </p:cNvSpPr>
          <p:nvPr/>
        </p:nvSpPr>
        <p:spPr>
          <a:xfrm>
            <a:off x="11168688" y="6322709"/>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pPr/>
              <a:t>‹#›</a:t>
            </a:fld>
            <a:endParaRPr lang="en-US" sz="1400" dirty="0"/>
          </a:p>
        </p:txBody>
      </p:sp>
      <p:sp>
        <p:nvSpPr>
          <p:cNvPr id="6" name="Title 5"/>
          <p:cNvSpPr>
            <a:spLocks noGrp="1"/>
          </p:cNvSpPr>
          <p:nvPr>
            <p:ph type="title"/>
          </p:nvPr>
        </p:nvSpPr>
        <p:spPr>
          <a:xfrm>
            <a:off x="3449272" y="608076"/>
            <a:ext cx="8554125" cy="1343794"/>
          </a:xfrm>
        </p:spPr>
        <p:txBody>
          <a:bodyPr anchor="ctr"/>
          <a:lstStyle>
            <a:lvl1pPr>
              <a:defRPr>
                <a:solidFill>
                  <a:srgbClr val="FFFFFF"/>
                </a:solidFill>
              </a:defRPr>
            </a:lvl1pPr>
          </a:lstStyle>
          <a:p>
            <a:r>
              <a:rPr lang="en-US" dirty="0" smtClean="0"/>
              <a:t>Click to edit Master title style</a:t>
            </a:r>
            <a:endParaRPr lang="en-US" dirty="0"/>
          </a:p>
        </p:txBody>
      </p:sp>
      <p:sp>
        <p:nvSpPr>
          <p:cNvPr id="4" name="Content Placeholder 3"/>
          <p:cNvSpPr>
            <a:spLocks noGrp="1"/>
          </p:cNvSpPr>
          <p:nvPr>
            <p:ph sz="quarter" idx="13"/>
          </p:nvPr>
        </p:nvSpPr>
        <p:spPr>
          <a:xfrm>
            <a:off x="2514600" y="3103563"/>
            <a:ext cx="7868485" cy="2232753"/>
          </a:xfrm>
        </p:spPr>
        <p:txBody>
          <a:bodyPr/>
          <a:lstStyle>
            <a:lvl1pPr>
              <a:defRPr sz="2400">
                <a:latin typeface="+mn-lt"/>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820506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7" name="Slide Number Placeholder 6"/>
          <p:cNvSpPr>
            <a:spLocks noGrp="1"/>
          </p:cNvSpPr>
          <p:nvPr>
            <p:ph type="sldNum" sz="quarter" idx="12"/>
          </p:nvPr>
        </p:nvSpPr>
        <p:spPr>
          <a:xfrm>
            <a:off x="1828800" y="312751"/>
            <a:ext cx="609600" cy="441325"/>
          </a:xfrm>
        </p:spPr>
        <p:txBody>
          <a:bodyPr/>
          <a:lstStyle/>
          <a:p>
            <a:fld id="{522C0617-DD2D-4BE1-A5FC-5CF874DD466C}" type="slidenum">
              <a:rPr lang="en-US" smtClean="0"/>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2" name="Rectangle 21"/>
          <p:cNvSpPr>
            <a:spLocks noChangeArrowheads="1"/>
          </p:cNvSpPr>
          <p:nvPr/>
        </p:nvSpPr>
        <p:spPr bwMode="auto">
          <a:xfrm>
            <a:off x="199136" y="638839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23" name="Slide Number Placeholder 22"/>
          <p:cNvSpPr txBox="1">
            <a:spLocks/>
          </p:cNvSpPr>
          <p:nvPr/>
        </p:nvSpPr>
        <p:spPr>
          <a:xfrm>
            <a:off x="11168688" y="6322721"/>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solidFill>
                  <a:prstClr val="white"/>
                </a:solidFill>
              </a:rPr>
              <a:pPr/>
              <a:t>‹#›</a:t>
            </a:fld>
            <a:endParaRPr lang="en-US" sz="1400" dirty="0">
              <a:solidFill>
                <a:prstClr val="white"/>
              </a:solidFill>
            </a:endParaRPr>
          </a:p>
        </p:txBody>
      </p:sp>
    </p:spTree>
    <p:extLst>
      <p:ext uri="{BB962C8B-B14F-4D97-AF65-F5344CB8AC3E}">
        <p14:creationId xmlns:p14="http://schemas.microsoft.com/office/powerpoint/2010/main" val="3429010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rgbClr val="004F96"/>
        </a:solidFill>
        <a:effectLst/>
      </p:bgPr>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2003397"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25643" y="0"/>
            <a:ext cx="248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2409233"/>
            <a:ext cx="11988800" cy="398680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7" name="Straight Connector 6"/>
          <p:cNvSpPr>
            <a:spLocks noChangeShapeType="1"/>
          </p:cNvSpPr>
          <p:nvPr/>
        </p:nvSpPr>
        <p:spPr bwMode="auto">
          <a:xfrm>
            <a:off x="203200" y="2514151"/>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22504" y="3049"/>
            <a:ext cx="11777472" cy="668944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214481"/>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5815584" y="228423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11277600" y="6335284"/>
            <a:ext cx="609600" cy="441325"/>
          </a:xfrm>
        </p:spPr>
        <p:txBody>
          <a:bodyPr/>
          <a:lstStyle>
            <a:lvl1pPr>
              <a:defRPr>
                <a:solidFill>
                  <a:schemeClr val="bg1"/>
                </a:solidFill>
              </a:defRPr>
            </a:lvl1pPr>
          </a:lstStyle>
          <a:p>
            <a:fld id="{57B90846-06A2-49C8-AC93-6F9D335A3A25}" type="slidenum">
              <a:rPr lang="en-US" smtClean="0"/>
              <a:t>‹#›</a:t>
            </a:fld>
            <a:endParaRPr lang="en-US" dirty="0"/>
          </a:p>
        </p:txBody>
      </p:sp>
      <p:sp>
        <p:nvSpPr>
          <p:cNvPr id="20" name="Rectangle 19"/>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3" name="Rectangle 22"/>
          <p:cNvSpPr>
            <a:spLocks noChangeArrowheads="1"/>
          </p:cNvSpPr>
          <p:nvPr/>
        </p:nvSpPr>
        <p:spPr bwMode="white">
          <a:xfrm>
            <a:off x="-25643" y="-76641"/>
            <a:ext cx="12232241" cy="2320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pic>
        <p:nvPicPr>
          <p:cNvPr id="2" name="Picture 1" descr="nashp-logo copy[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94" y="362391"/>
            <a:ext cx="2564929" cy="1852090"/>
          </a:xfrm>
          <a:prstGeom prst="rect">
            <a:avLst/>
          </a:prstGeom>
        </p:spPr>
      </p:pic>
      <p:sp>
        <p:nvSpPr>
          <p:cNvPr id="25" name="Rectangle 24"/>
          <p:cNvSpPr>
            <a:spLocks noChangeArrowheads="1"/>
          </p:cNvSpPr>
          <p:nvPr/>
        </p:nvSpPr>
        <p:spPr bwMode="auto">
          <a:xfrm>
            <a:off x="225925" y="6258962"/>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Slide Number Placeholder 22"/>
          <p:cNvSpPr txBox="1">
            <a:spLocks/>
          </p:cNvSpPr>
          <p:nvPr/>
        </p:nvSpPr>
        <p:spPr>
          <a:xfrm>
            <a:off x="11168688" y="6322709"/>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pPr/>
              <a:t>‹#›</a:t>
            </a:fld>
            <a:endParaRPr lang="en-US" sz="1400" dirty="0"/>
          </a:p>
        </p:txBody>
      </p:sp>
      <p:sp>
        <p:nvSpPr>
          <p:cNvPr id="6" name="Title 5"/>
          <p:cNvSpPr>
            <a:spLocks noGrp="1"/>
          </p:cNvSpPr>
          <p:nvPr>
            <p:ph type="title"/>
          </p:nvPr>
        </p:nvSpPr>
        <p:spPr>
          <a:xfrm>
            <a:off x="3449272" y="608076"/>
            <a:ext cx="8554125" cy="1343794"/>
          </a:xfrm>
        </p:spPr>
        <p:txBody>
          <a:bodyPr anchor="ctr"/>
          <a:lstStyle>
            <a:lvl1pPr>
              <a:defRPr>
                <a:solidFill>
                  <a:srgbClr val="FFFFFF"/>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2514600" y="3103563"/>
            <a:ext cx="7868485" cy="2232753"/>
          </a:xfrm>
        </p:spPr>
        <p:txBody>
          <a:bodyPr/>
          <a:lstStyle>
            <a:lvl1pPr>
              <a:defRPr sz="2400">
                <a:latin typeface="+mn-lt"/>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6623163"/>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Slide Number Placeholder 22"/>
          <p:cNvSpPr>
            <a:spLocks noGrp="1"/>
          </p:cNvSpPr>
          <p:nvPr>
            <p:ph type="sldNum" sz="quarter" idx="4"/>
          </p:nvPr>
        </p:nvSpPr>
        <p:spPr>
          <a:xfrm>
            <a:off x="11168688" y="6322709"/>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8D16A8CE-020D-4F62-82FF-B508F45FE312}" type="slidenum">
              <a:rPr lang="en-US" smtClean="0"/>
              <a:t>‹#›</a:t>
            </a:fld>
            <a:endParaRPr lang="en-US" dirty="0"/>
          </a:p>
        </p:txBody>
      </p:sp>
    </p:spTree>
    <p:extLst>
      <p:ext uri="{BB962C8B-B14F-4D97-AF65-F5344CB8AC3E}">
        <p14:creationId xmlns:p14="http://schemas.microsoft.com/office/powerpoint/2010/main" val="244525643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337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9236" y="152869"/>
            <a:ext cx="11765280" cy="1156317"/>
          </a:xfrm>
          <a:prstGeom prst="rect">
            <a:avLst/>
          </a:prstGeom>
          <a:solidFill>
            <a:srgbClr val="004F96"/>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a:spLocks noChangeArrowheads="1"/>
          </p:cNvSpPr>
          <p:nvPr/>
        </p:nvSpPr>
        <p:spPr bwMode="auto">
          <a:xfrm>
            <a:off x="195072" y="6259362"/>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Straight Connector 7"/>
          <p:cNvSpPr>
            <a:spLocks noChangeShapeType="1"/>
          </p:cNvSpPr>
          <p:nvPr/>
        </p:nvSpPr>
        <p:spPr bwMode="auto">
          <a:xfrm>
            <a:off x="211328" y="135696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 name="Title 1"/>
          <p:cNvSpPr>
            <a:spLocks noGrp="1"/>
          </p:cNvSpPr>
          <p:nvPr>
            <p:ph type="title"/>
          </p:nvPr>
        </p:nvSpPr>
        <p:spPr>
          <a:xfrm>
            <a:off x="963085" y="533400"/>
            <a:ext cx="10185324" cy="61091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pic>
        <p:nvPicPr>
          <p:cNvPr id="25" name="Picture 24"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29" y="6265976"/>
            <a:ext cx="1204543" cy="393524"/>
          </a:xfrm>
          <a:prstGeom prst="rect">
            <a:avLst/>
          </a:prstGeom>
        </p:spPr>
      </p:pic>
      <p:sp>
        <p:nvSpPr>
          <p:cNvPr id="20" name="Slide Number Placeholder 22"/>
          <p:cNvSpPr>
            <a:spLocks noGrp="1"/>
          </p:cNvSpPr>
          <p:nvPr>
            <p:ph type="sldNum" sz="quarter" idx="4"/>
          </p:nvPr>
        </p:nvSpPr>
        <p:spPr>
          <a:xfrm>
            <a:off x="11168688" y="6322709"/>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8D16A8CE-020D-4F62-82FF-B508F45FE312}" type="slidenum">
              <a:rPr lang="en-US" smtClean="0"/>
              <a:t>‹#›</a:t>
            </a:fld>
            <a:endParaRPr lang="en-US" dirty="0"/>
          </a:p>
        </p:txBody>
      </p:sp>
      <p:sp>
        <p:nvSpPr>
          <p:cNvPr id="5" name="Content Placeholder 4"/>
          <p:cNvSpPr>
            <a:spLocks noGrp="1"/>
          </p:cNvSpPr>
          <p:nvPr>
            <p:ph sz="quarter" idx="10"/>
          </p:nvPr>
        </p:nvSpPr>
        <p:spPr>
          <a:xfrm>
            <a:off x="2640543" y="2590800"/>
            <a:ext cx="6910916" cy="2027238"/>
          </a:xfrm>
        </p:spPr>
        <p:txBody>
          <a:bodyPr/>
          <a:lstStyle>
            <a:lvl1pPr>
              <a:defRPr sz="2200">
                <a:solidFill>
                  <a:srgbClr val="000000"/>
                </a:solidFill>
                <a:latin typeface="+mn-lt"/>
              </a:defRPr>
            </a:lvl1pPr>
            <a:lvl2pPr>
              <a:defRPr sz="1800">
                <a:solidFill>
                  <a:srgbClr val="000000"/>
                </a:solidFill>
                <a:latin typeface="+mn-lt"/>
              </a:defRPr>
            </a:lvl2pPr>
            <a:lvl3pPr>
              <a:defRPr sz="1800">
                <a:solidFill>
                  <a:srgbClr val="000000"/>
                </a:solidFill>
                <a:latin typeface="+mn-lt"/>
              </a:defRPr>
            </a:lvl3pPr>
            <a:lvl4pPr>
              <a:defRPr sz="1800">
                <a:solidFill>
                  <a:srgbClr val="000000"/>
                </a:solidFill>
                <a:latin typeface="+mn-lt"/>
              </a:defRPr>
            </a:lvl4pPr>
            <a:lvl5pPr>
              <a:defRPr sz="1800">
                <a:solidFill>
                  <a:srgbClr val="000000"/>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2" name="Picture 21"/>
          <p:cNvPicPr>
            <a:picLocks noChangeAspect="1" noChangeArrowheads="1"/>
          </p:cNvPicPr>
          <p:nvPr/>
        </p:nvPicPr>
        <p:blipFill>
          <a:blip r:embed="rId3" cstate="print"/>
          <a:srcRect/>
          <a:stretch>
            <a:fillRect/>
          </a:stretch>
        </p:blipFill>
        <p:spPr bwMode="auto">
          <a:xfrm>
            <a:off x="311908" y="5961485"/>
            <a:ext cx="2136849" cy="297876"/>
          </a:xfrm>
          <a:prstGeom prst="rect">
            <a:avLst/>
          </a:prstGeom>
          <a:noFill/>
          <a:ln w="9525">
            <a:noFill/>
            <a:miter lim="800000"/>
            <a:headEnd/>
            <a:tailEnd/>
          </a:ln>
        </p:spPr>
      </p:pic>
    </p:spTree>
    <p:extLst>
      <p:ext uri="{BB962C8B-B14F-4D97-AF65-F5344CB8AC3E}">
        <p14:creationId xmlns:p14="http://schemas.microsoft.com/office/powerpoint/2010/main" val="153929007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337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7264" y="129778"/>
            <a:ext cx="11765280" cy="1156317"/>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a:spLocks noChangeArrowheads="1"/>
          </p:cNvSpPr>
          <p:nvPr/>
        </p:nvSpPr>
        <p:spPr bwMode="auto">
          <a:xfrm>
            <a:off x="195072" y="6259362"/>
            <a:ext cx="11777472" cy="44014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Straight Connector 7"/>
          <p:cNvSpPr>
            <a:spLocks noChangeShapeType="1"/>
          </p:cNvSpPr>
          <p:nvPr/>
        </p:nvSpPr>
        <p:spPr bwMode="auto">
          <a:xfrm>
            <a:off x="211328" y="135696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 name="Title 1"/>
          <p:cNvSpPr>
            <a:spLocks noGrp="1"/>
          </p:cNvSpPr>
          <p:nvPr>
            <p:ph type="title"/>
          </p:nvPr>
        </p:nvSpPr>
        <p:spPr>
          <a:xfrm>
            <a:off x="963085" y="533400"/>
            <a:ext cx="10185324" cy="61091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0" name="Slide Number Placeholder 22"/>
          <p:cNvSpPr>
            <a:spLocks noGrp="1"/>
          </p:cNvSpPr>
          <p:nvPr>
            <p:ph type="sldNum" sz="quarter" idx="4"/>
          </p:nvPr>
        </p:nvSpPr>
        <p:spPr>
          <a:xfrm>
            <a:off x="11168688" y="6322709"/>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8D16A8CE-020D-4F62-82FF-B508F45FE312}" type="slidenum">
              <a:rPr lang="en-US" smtClean="0"/>
              <a:t>‹#›</a:t>
            </a:fld>
            <a:endParaRPr lang="en-US" dirty="0"/>
          </a:p>
        </p:txBody>
      </p:sp>
      <p:sp>
        <p:nvSpPr>
          <p:cNvPr id="5" name="Content Placeholder 4"/>
          <p:cNvSpPr>
            <a:spLocks noGrp="1"/>
          </p:cNvSpPr>
          <p:nvPr>
            <p:ph sz="quarter" idx="10"/>
          </p:nvPr>
        </p:nvSpPr>
        <p:spPr>
          <a:xfrm>
            <a:off x="2640543" y="2590800"/>
            <a:ext cx="6910916" cy="2027238"/>
          </a:xfrm>
        </p:spPr>
        <p:txBody>
          <a:bodyPr/>
          <a:lstStyle>
            <a:lvl1pPr>
              <a:defRPr sz="2200">
                <a:solidFill>
                  <a:srgbClr val="000000"/>
                </a:solidFill>
                <a:latin typeface="+mn-lt"/>
              </a:defRPr>
            </a:lvl1pPr>
            <a:lvl2pPr>
              <a:defRPr sz="1800">
                <a:solidFill>
                  <a:srgbClr val="000000"/>
                </a:solidFill>
                <a:latin typeface="+mn-lt"/>
              </a:defRPr>
            </a:lvl2pPr>
            <a:lvl3pPr>
              <a:defRPr sz="1800">
                <a:solidFill>
                  <a:srgbClr val="000000"/>
                </a:solidFill>
                <a:latin typeface="+mn-lt"/>
              </a:defRPr>
            </a:lvl3pPr>
            <a:lvl4pPr>
              <a:defRPr sz="1800">
                <a:solidFill>
                  <a:srgbClr val="000000"/>
                </a:solidFill>
                <a:latin typeface="+mn-lt"/>
              </a:defRPr>
            </a:lvl4pPr>
            <a:lvl5pPr>
              <a:defRPr sz="1800">
                <a:solidFill>
                  <a:srgbClr val="000000"/>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913767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337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7264" y="154086"/>
            <a:ext cx="11765280" cy="1156317"/>
          </a:xfrm>
          <a:prstGeom prst="rect">
            <a:avLst/>
          </a:prstGeom>
          <a:solidFill>
            <a:srgbClr val="004F96"/>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Straight Connector 7"/>
          <p:cNvSpPr>
            <a:spLocks noChangeShapeType="1"/>
          </p:cNvSpPr>
          <p:nvPr/>
        </p:nvSpPr>
        <p:spPr bwMode="auto">
          <a:xfrm>
            <a:off x="211328" y="135696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 name="Title 1"/>
          <p:cNvSpPr>
            <a:spLocks noGrp="1"/>
          </p:cNvSpPr>
          <p:nvPr>
            <p:ph type="title"/>
          </p:nvPr>
        </p:nvSpPr>
        <p:spPr>
          <a:xfrm>
            <a:off x="963085" y="533400"/>
            <a:ext cx="10185324" cy="61091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0" name="Slide Number Placeholder 22"/>
          <p:cNvSpPr>
            <a:spLocks noGrp="1"/>
          </p:cNvSpPr>
          <p:nvPr>
            <p:ph type="sldNum" sz="quarter" idx="4"/>
          </p:nvPr>
        </p:nvSpPr>
        <p:spPr>
          <a:xfrm>
            <a:off x="11168688" y="6322709"/>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8D16A8CE-020D-4F62-82FF-B508F45FE312}" type="slidenum">
              <a:rPr lang="en-US" smtClean="0"/>
              <a:t>‹#›</a:t>
            </a:fld>
            <a:endParaRPr lang="en-US" dirty="0"/>
          </a:p>
        </p:txBody>
      </p:sp>
      <p:sp>
        <p:nvSpPr>
          <p:cNvPr id="5" name="Content Placeholder 4"/>
          <p:cNvSpPr>
            <a:spLocks noGrp="1"/>
          </p:cNvSpPr>
          <p:nvPr>
            <p:ph sz="quarter" idx="10"/>
          </p:nvPr>
        </p:nvSpPr>
        <p:spPr>
          <a:xfrm>
            <a:off x="2640543" y="2590800"/>
            <a:ext cx="6910916" cy="2027238"/>
          </a:xfrm>
        </p:spPr>
        <p:txBody>
          <a:bodyPr/>
          <a:lstStyle>
            <a:lvl1pPr>
              <a:defRPr sz="2200">
                <a:solidFill>
                  <a:srgbClr val="000000"/>
                </a:solidFill>
                <a:latin typeface="+mn-lt"/>
              </a:defRPr>
            </a:lvl1pPr>
            <a:lvl2pPr>
              <a:defRPr sz="1800">
                <a:solidFill>
                  <a:srgbClr val="000000"/>
                </a:solidFill>
                <a:latin typeface="+mn-lt"/>
              </a:defRPr>
            </a:lvl2pPr>
            <a:lvl3pPr>
              <a:defRPr sz="1800">
                <a:solidFill>
                  <a:srgbClr val="000000"/>
                </a:solidFill>
                <a:latin typeface="+mn-lt"/>
              </a:defRPr>
            </a:lvl3pPr>
            <a:lvl4pPr>
              <a:defRPr sz="1800">
                <a:solidFill>
                  <a:srgbClr val="000000"/>
                </a:solidFill>
                <a:latin typeface="+mn-lt"/>
              </a:defRPr>
            </a:lvl4pPr>
            <a:lvl5pPr>
              <a:defRPr sz="1800">
                <a:solidFill>
                  <a:srgbClr val="000000"/>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695468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22"/>
          <p:cNvSpPr>
            <a:spLocks noGrp="1"/>
          </p:cNvSpPr>
          <p:nvPr>
            <p:ph type="sldNum" sz="quarter" idx="4"/>
          </p:nvPr>
        </p:nvSpPr>
        <p:spPr>
          <a:xfrm>
            <a:off x="11168688" y="6322709"/>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8D16A8CE-020D-4F62-82FF-B508F45FE312}" type="slidenum">
              <a:rPr lang="en-US" smtClean="0"/>
              <a:t>‹#›</a:t>
            </a:fld>
            <a:endParaRPr lang="en-US" dirty="0"/>
          </a:p>
        </p:txBody>
      </p:sp>
    </p:spTree>
    <p:extLst>
      <p:ext uri="{BB962C8B-B14F-4D97-AF65-F5344CB8AC3E}">
        <p14:creationId xmlns:p14="http://schemas.microsoft.com/office/powerpoint/2010/main" val="162721082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94564" y="6265976"/>
            <a:ext cx="11777472" cy="43657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0389" y="2373691"/>
            <a:ext cx="5388864" cy="3818404"/>
          </a:xfrm>
          <a:solidFill>
            <a:schemeClr val="bg1"/>
          </a:solidFill>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6" name="Content Placeholder 25"/>
          <p:cNvSpPr>
            <a:spLocks noGrp="1"/>
          </p:cNvSpPr>
          <p:nvPr>
            <p:ph sz="quarter" idx="4"/>
          </p:nvPr>
        </p:nvSpPr>
        <p:spPr>
          <a:xfrm>
            <a:off x="6400800" y="2383228"/>
            <a:ext cx="5384800" cy="3822192"/>
          </a:xfrm>
          <a:solidFill>
            <a:srgbClr val="FFFFFF"/>
          </a:solidFill>
        </p:spPr>
        <p:txBody>
          <a:bodyPr/>
          <a:lstStyle/>
          <a:p>
            <a:pPr lvl="0" eaLnBrk="1" latinLnBrk="0" hangingPunct="1"/>
            <a:r>
              <a:rPr lang="en-US" dirty="0" smtClean="0"/>
              <a:t>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8D16A8CE-020D-4F62-82FF-B508F45FE31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4513" r="11824" b="41367"/>
          <a:stretch/>
        </p:blipFill>
        <p:spPr>
          <a:xfrm>
            <a:off x="211329" y="6322709"/>
            <a:ext cx="1204543" cy="375867"/>
          </a:xfrm>
          <a:prstGeom prst="rect">
            <a:avLst/>
          </a:prstGeom>
        </p:spPr>
      </p:pic>
      <p:sp>
        <p:nvSpPr>
          <p:cNvPr id="30" name="Slide Number Placeholder 22"/>
          <p:cNvSpPr txBox="1">
            <a:spLocks/>
          </p:cNvSpPr>
          <p:nvPr/>
        </p:nvSpPr>
        <p:spPr>
          <a:xfrm>
            <a:off x="11168688" y="6322709"/>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pPr/>
              <a:t>‹#›</a:t>
            </a:fld>
            <a:endParaRPr lang="en-US" sz="1400" dirty="0"/>
          </a:p>
        </p:txBody>
      </p:sp>
    </p:spTree>
    <p:extLst>
      <p:ext uri="{BB962C8B-B14F-4D97-AF65-F5344CB8AC3E}">
        <p14:creationId xmlns:p14="http://schemas.microsoft.com/office/powerpoint/2010/main" val="366348258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5791200" y="1036021"/>
            <a:ext cx="609600" cy="441325"/>
          </a:xfrm>
        </p:spPr>
        <p:txBody>
          <a:bodyPr/>
          <a:lstStyle/>
          <a:p>
            <a:fld id="{8D16A8CE-020D-4F62-82FF-B508F45FE312}" type="slidenum">
              <a:rPr lang="en-US" smtClean="0"/>
              <a:t>‹#›</a:t>
            </a:fld>
            <a:endParaRPr lang="en-US" dirty="0"/>
          </a:p>
        </p:txBody>
      </p:sp>
      <p:sp>
        <p:nvSpPr>
          <p:cNvPr id="7" name="Slide Number Placeholder 22"/>
          <p:cNvSpPr txBox="1">
            <a:spLocks/>
          </p:cNvSpPr>
          <p:nvPr/>
        </p:nvSpPr>
        <p:spPr>
          <a:xfrm>
            <a:off x="11168688" y="6322709"/>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pPr/>
              <a:t>‹#›</a:t>
            </a:fld>
            <a:endParaRPr lang="en-US" sz="1400" dirty="0"/>
          </a:p>
        </p:txBody>
      </p:sp>
    </p:spTree>
    <p:extLst>
      <p:ext uri="{BB962C8B-B14F-4D97-AF65-F5344CB8AC3E}">
        <p14:creationId xmlns:p14="http://schemas.microsoft.com/office/powerpoint/2010/main" val="713768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p:nvSpPr>
        <p:spPr bwMode="auto">
          <a:xfrm>
            <a:off x="211328" y="6305053"/>
            <a:ext cx="11777472" cy="4005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4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4" name="Slide Number Placeholder 3"/>
          <p:cNvSpPr>
            <a:spLocks noGrp="1"/>
          </p:cNvSpPr>
          <p:nvPr>
            <p:ph type="sldNum" sz="quarter" idx="12"/>
          </p:nvPr>
        </p:nvSpPr>
        <p:spPr>
          <a:xfrm>
            <a:off x="11178605" y="6324600"/>
            <a:ext cx="812800" cy="441324"/>
          </a:xfrm>
        </p:spPr>
        <p:txBody>
          <a:bodyPr/>
          <a:lstStyle>
            <a:lvl1pPr>
              <a:defRPr sz="1400">
                <a:solidFill>
                  <a:srgbClr val="FFFFFF"/>
                </a:solidFill>
              </a:defRPr>
            </a:lvl1pPr>
          </a:lstStyle>
          <a:p>
            <a:fld id="{8D16A8CE-020D-4F62-82FF-B508F45FE312}" type="slidenum">
              <a:rPr lang="en-US" smtClean="0"/>
              <a:t>‹#›</a:t>
            </a:fld>
            <a:endParaRPr lang="en-US" dirty="0"/>
          </a:p>
        </p:txBody>
      </p:sp>
      <p:pic>
        <p:nvPicPr>
          <p:cNvPr id="11" name="Picture 10" descr="nashp-logo copy.jpg"/>
          <p:cNvPicPr>
            <a:picLocks noChangeAspect="1"/>
          </p:cNvPicPr>
          <p:nvPr/>
        </p:nvPicPr>
        <p:blipFill rotWithShape="1">
          <a:blip r:embed="rId2" cstate="print">
            <a:extLst>
              <a:ext uri="{28A0092B-C50C-407E-A947-70E740481C1C}">
                <a14:useLocalDpi xmlns:a14="http://schemas.microsoft.com/office/drawing/2010/main" val="0"/>
              </a:ext>
            </a:extLst>
          </a:blip>
          <a:srcRect l="9220" t="22910" r="11824" b="41368"/>
          <a:stretch/>
        </p:blipFill>
        <p:spPr>
          <a:xfrm>
            <a:off x="211329" y="6305052"/>
            <a:ext cx="1204543" cy="393524"/>
          </a:xfrm>
          <a:prstGeom prst="rect">
            <a:avLst/>
          </a:prstGeom>
        </p:spPr>
      </p:pic>
    </p:spTree>
    <p:extLst>
      <p:ext uri="{BB962C8B-B14F-4D97-AF65-F5344CB8AC3E}">
        <p14:creationId xmlns:p14="http://schemas.microsoft.com/office/powerpoint/2010/main" val="6803214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8D16A8CE-020D-4F62-82FF-B508F45FE312}" type="slidenum">
              <a:rPr lang="en-US" smtClean="0"/>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Slide Number Placeholder 22"/>
          <p:cNvSpPr txBox="1">
            <a:spLocks/>
          </p:cNvSpPr>
          <p:nvPr/>
        </p:nvSpPr>
        <p:spPr>
          <a:xfrm>
            <a:off x="11168688" y="6322709"/>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pPr/>
              <a:t>‹#›</a:t>
            </a:fld>
            <a:endParaRPr lang="en-US" sz="1400" dirty="0"/>
          </a:p>
        </p:txBody>
      </p:sp>
    </p:spTree>
    <p:extLst>
      <p:ext uri="{BB962C8B-B14F-4D97-AF65-F5344CB8AC3E}">
        <p14:creationId xmlns:p14="http://schemas.microsoft.com/office/powerpoint/2010/main" val="32488590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522C0617-DD2D-4BE1-A5FC-5CF874DD466C}" type="slidenum">
              <a:rPr lang="en-US" smtClean="0"/>
              <a:t>‹#›</a:t>
            </a:fld>
            <a:endParaRPr lang="en-US" dirty="0"/>
          </a:p>
        </p:txBody>
      </p:sp>
    </p:spTree>
    <p:extLst>
      <p:ext uri="{BB962C8B-B14F-4D97-AF65-F5344CB8AC3E}">
        <p14:creationId xmlns:p14="http://schemas.microsoft.com/office/powerpoint/2010/main" val="2467260930"/>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p>
            <a:fld id="{8D16A8CE-020D-4F62-82FF-B508F45FE312}" type="slidenum">
              <a:rPr lang="en-US" smtClean="0"/>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3" name="Slide Number Placeholder 22"/>
          <p:cNvSpPr txBox="1">
            <a:spLocks/>
          </p:cNvSpPr>
          <p:nvPr/>
        </p:nvSpPr>
        <p:spPr>
          <a:xfrm>
            <a:off x="11168688" y="6322709"/>
            <a:ext cx="609600" cy="441325"/>
          </a:xfrm>
          <a:prstGeom prst="rect">
            <a:avLst/>
          </a:prstGeom>
        </p:spPr>
        <p:txBody>
          <a:bodyPr vert="horz" lIns="45720" rIns="45720" anchor="ctr">
            <a:normAutofit/>
          </a:bodyPr>
          <a:lstStyle>
            <a:defPPr>
              <a:defRPr lang="en-US"/>
            </a:defPPr>
            <a:lvl1pPr marL="0" algn="ctr" defTabSz="457200" rtl="0" eaLnBrk="1" latinLnBrk="0" hangingPunct="1">
              <a:defRPr kumimoji="0"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1E29E6-52D5-D84F-9BEC-984295002582}" type="slidenum">
              <a:rPr lang="en-US" sz="1400" smtClean="0"/>
              <a:pPr/>
              <a:t>‹#›</a:t>
            </a:fld>
            <a:endParaRPr lang="en-US" sz="1400" dirty="0"/>
          </a:p>
        </p:txBody>
      </p:sp>
    </p:spTree>
    <p:extLst>
      <p:ext uri="{BB962C8B-B14F-4D97-AF65-F5344CB8AC3E}">
        <p14:creationId xmlns:p14="http://schemas.microsoft.com/office/powerpoint/2010/main" val="8408482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8D16A8CE-020D-4F62-82FF-B508F45FE312}" type="slidenum">
              <a:rPr lang="en-US" smtClean="0"/>
              <a:t>‹#›</a:t>
            </a:fld>
            <a:endParaRPr lang="en-US" dirty="0"/>
          </a:p>
        </p:txBody>
      </p:sp>
    </p:spTree>
    <p:extLst>
      <p:ext uri="{BB962C8B-B14F-4D97-AF65-F5344CB8AC3E}">
        <p14:creationId xmlns:p14="http://schemas.microsoft.com/office/powerpoint/2010/main" val="2920069613"/>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9221216" y="3009902"/>
            <a:ext cx="609600" cy="441325"/>
          </a:xfrm>
        </p:spPr>
        <p:txBody>
          <a:bodyPr/>
          <a:lstStyle/>
          <a:p>
            <a:fld id="{8D16A8CE-020D-4F62-82FF-B508F45FE312}" type="slidenum">
              <a:rPr lang="en-US" smtClean="0"/>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14721145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OMHtaglineonly.jpg"/>
          <p:cNvPicPr>
            <a:picLocks noChangeAspect="1"/>
          </p:cNvPicPr>
          <p:nvPr/>
        </p:nvPicPr>
        <p:blipFill rotWithShape="1">
          <a:blip r:embed="rId2">
            <a:extLst>
              <a:ext uri="{28A0092B-C50C-407E-A947-70E740481C1C}">
                <a14:useLocalDpi xmlns:a14="http://schemas.microsoft.com/office/drawing/2010/main" val="0"/>
              </a:ext>
            </a:extLst>
          </a:blip>
          <a:srcRect t="18204" b="30669"/>
          <a:stretch/>
        </p:blipFill>
        <p:spPr>
          <a:xfrm>
            <a:off x="203200" y="6290920"/>
            <a:ext cx="5120640" cy="490881"/>
          </a:xfrm>
          <a:prstGeom prst="rect">
            <a:avLst/>
          </a:prstGeom>
        </p:spPr>
      </p:pic>
      <p:cxnSp>
        <p:nvCxnSpPr>
          <p:cNvPr id="6" name="Straight Connector 5"/>
          <p:cNvCxnSpPr/>
          <p:nvPr/>
        </p:nvCxnSpPr>
        <p:spPr>
          <a:xfrm>
            <a:off x="5486400" y="6553200"/>
            <a:ext cx="5588000" cy="0"/>
          </a:xfrm>
          <a:prstGeom prst="line">
            <a:avLst/>
          </a:prstGeom>
          <a:ln w="38100">
            <a:gradFill flip="none" rotWithShape="1">
              <a:gsLst>
                <a:gs pos="0">
                  <a:srgbClr val="FFD004"/>
                </a:gs>
                <a:gs pos="100000">
                  <a:srgbClr val="FFFFFF"/>
                </a:gs>
              </a:gsLst>
              <a:lin ang="10080000" scaled="0"/>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651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569075"/>
            <a:ext cx="2844800" cy="274638"/>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D16A8CE-020D-4F62-82FF-B508F45FE312}" type="slidenum">
              <a:rPr lang="en-US" smtClean="0"/>
              <a:t>‹#›</a:t>
            </a:fld>
            <a:endParaRPr lang="en-US" dirty="0"/>
          </a:p>
        </p:txBody>
      </p:sp>
    </p:spTree>
    <p:extLst>
      <p:ext uri="{BB962C8B-B14F-4D97-AF65-F5344CB8AC3E}">
        <p14:creationId xmlns:p14="http://schemas.microsoft.com/office/powerpoint/2010/main" val="32095860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534400" y="6324600"/>
            <a:ext cx="3454400" cy="515938"/>
          </a:xfrm>
          <a:prstGeom prst="rect">
            <a:avLst/>
          </a:prstGeom>
          <a:noFill/>
          <a:ln w="9525">
            <a:noFill/>
            <a:miter lim="800000"/>
            <a:headEnd/>
            <a:tailEnd/>
          </a:ln>
        </p:spPr>
      </p:pic>
    </p:spTree>
    <p:extLst>
      <p:ext uri="{BB962C8B-B14F-4D97-AF65-F5344CB8AC3E}">
        <p14:creationId xmlns:p14="http://schemas.microsoft.com/office/powerpoint/2010/main" val="28593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7.png"/><Relationship Id="rId2" Type="http://schemas.openxmlformats.org/officeDocument/2006/relationships/slideLayout" Target="../slideLayouts/slideLayout22.xml"/><Relationship Id="rId16" Type="http://schemas.openxmlformats.org/officeDocument/2006/relationships/image" Target="../media/image6.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5.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7.png"/><Relationship Id="rId2" Type="http://schemas.openxmlformats.org/officeDocument/2006/relationships/slideLayout" Target="../slideLayouts/slideLayout46.xml"/><Relationship Id="rId16" Type="http://schemas.openxmlformats.org/officeDocument/2006/relationships/image" Target="../media/image6.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3.jpe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6.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8.jpe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1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Rectangle 8"/>
          <p:cNvSpPr>
            <a:spLocks noChangeArrowheads="1"/>
          </p:cNvSpPr>
          <p:nvPr/>
        </p:nvSpPr>
        <p:spPr bwMode="auto">
          <a:xfrm>
            <a:off x="207264" y="6259374"/>
            <a:ext cx="11777472" cy="43858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3"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522C0617-DD2D-4BE1-A5FC-5CF874DD466C}" type="slidenum">
              <a:rPr lang="en-US" smtClean="0"/>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1" name="Picture 20" descr="nashp-logo copy.jpg"/>
          <p:cNvPicPr>
            <a:picLocks noChangeAspect="1"/>
          </p:cNvPicPr>
          <p:nvPr/>
        </p:nvPicPr>
        <p:blipFill rotWithShape="1">
          <a:blip r:embed="rId12" cstate="print">
            <a:extLst>
              <a:ext uri="{28A0092B-C50C-407E-A947-70E740481C1C}">
                <a14:useLocalDpi xmlns:a14="http://schemas.microsoft.com/office/drawing/2010/main" val="0"/>
              </a:ext>
            </a:extLst>
          </a:blip>
          <a:srcRect l="9220" t="25298" r="11824" b="41368"/>
          <a:stretch/>
        </p:blipFill>
        <p:spPr>
          <a:xfrm>
            <a:off x="211337" y="6310962"/>
            <a:ext cx="1204543" cy="367211"/>
          </a:xfrm>
          <a:prstGeom prst="rect">
            <a:avLst/>
          </a:prstGeom>
        </p:spPr>
      </p:pic>
    </p:spTree>
    <p:extLst>
      <p:ext uri="{BB962C8B-B14F-4D97-AF65-F5344CB8AC3E}">
        <p14:creationId xmlns:p14="http://schemas.microsoft.com/office/powerpoint/2010/main" val="81505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44" r:id="rId10"/>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1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Rectangle 8"/>
          <p:cNvSpPr>
            <a:spLocks noChangeArrowheads="1"/>
          </p:cNvSpPr>
          <p:nvPr/>
        </p:nvSpPr>
        <p:spPr bwMode="auto">
          <a:xfrm>
            <a:off x="207264" y="6259374"/>
            <a:ext cx="11777472" cy="43858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3"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pPr defTabSz="457200"/>
            <a:fld id="{151E29E6-52D5-D84F-9BEC-984295002582}" type="slidenum">
              <a:rPr lang="en-US" smtClean="0">
                <a:solidFill>
                  <a:prstClr val="white"/>
                </a:solidFill>
              </a:rPr>
              <a:pPr defTabSz="457200"/>
              <a:t>‹#›</a:t>
            </a:fld>
            <a:endParaRPr lang="en-US" dirty="0">
              <a:solidFill>
                <a:prstClr val="white"/>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1" name="Picture 20" descr="nashp-logo copy.jpg"/>
          <p:cNvPicPr>
            <a:picLocks noChangeAspect="1"/>
          </p:cNvPicPr>
          <p:nvPr/>
        </p:nvPicPr>
        <p:blipFill rotWithShape="1">
          <a:blip r:embed="rId12" cstate="print">
            <a:extLst>
              <a:ext uri="{28A0092B-C50C-407E-A947-70E740481C1C}">
                <a14:useLocalDpi xmlns:a14="http://schemas.microsoft.com/office/drawing/2010/main" val="0"/>
              </a:ext>
            </a:extLst>
          </a:blip>
          <a:srcRect l="9220" t="25298" r="11824" b="41368"/>
          <a:stretch/>
        </p:blipFill>
        <p:spPr>
          <a:xfrm>
            <a:off x="211337" y="6310962"/>
            <a:ext cx="1204543" cy="367211"/>
          </a:xfrm>
          <a:prstGeom prst="rect">
            <a:avLst/>
          </a:prstGeom>
        </p:spPr>
      </p:pic>
    </p:spTree>
    <p:extLst>
      <p:ext uri="{BB962C8B-B14F-4D97-AF65-F5344CB8AC3E}">
        <p14:creationId xmlns:p14="http://schemas.microsoft.com/office/powerpoint/2010/main" val="38333713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721" r:id="rId10"/>
  </p:sldLayoutIdLst>
  <p:timing>
    <p:tnLst>
      <p:par>
        <p:cTn id="1" dur="indefinite" restart="never" nodeType="tmRoot"/>
      </p:par>
    </p:tnLst>
  </p:timing>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PPT-General15.jp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7" descr="PPT-General2.jp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20967" y="5840346"/>
            <a:ext cx="2567212" cy="625758"/>
          </a:xfrm>
          <a:prstGeom prst="rect">
            <a:avLst/>
          </a:prstGeom>
        </p:spPr>
      </p:pic>
    </p:spTree>
    <p:extLst>
      <p:ext uri="{BB962C8B-B14F-4D97-AF65-F5344CB8AC3E}">
        <p14:creationId xmlns:p14="http://schemas.microsoft.com/office/powerpoint/2010/main" val="38246970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
            <a:ext cx="12196233" cy="6867525"/>
            <a:chOff x="0" y="0"/>
            <a:chExt cx="5762" cy="4326"/>
          </a:xfrm>
        </p:grpSpPr>
        <p:sp>
          <p:nvSpPr>
            <p:cNvPr id="3075" name="Rectangle 3"/>
            <p:cNvSpPr>
              <a:spLocks noChangeArrowheads="1"/>
            </p:cNvSpPr>
            <p:nvPr/>
          </p:nvSpPr>
          <p:spPr bwMode="hidden">
            <a:xfrm>
              <a:off x="0" y="0"/>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76" name="Rectangle 4"/>
            <p:cNvSpPr>
              <a:spLocks noChangeArrowheads="1"/>
            </p:cNvSpPr>
            <p:nvPr/>
          </p:nvSpPr>
          <p:spPr bwMode="hidden">
            <a:xfrm>
              <a:off x="9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77" name="Rectangle 5"/>
            <p:cNvSpPr>
              <a:spLocks noChangeArrowheads="1"/>
            </p:cNvSpPr>
            <p:nvPr/>
          </p:nvSpPr>
          <p:spPr bwMode="hidden">
            <a:xfrm>
              <a:off x="19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78" name="Rectangle 6"/>
            <p:cNvSpPr>
              <a:spLocks noChangeArrowheads="1"/>
            </p:cNvSpPr>
            <p:nvPr/>
          </p:nvSpPr>
          <p:spPr bwMode="hidden">
            <a:xfrm>
              <a:off x="28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79" name="Rectangle 7"/>
            <p:cNvSpPr>
              <a:spLocks noChangeArrowheads="1"/>
            </p:cNvSpPr>
            <p:nvPr/>
          </p:nvSpPr>
          <p:spPr bwMode="hidden">
            <a:xfrm>
              <a:off x="38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0" name="Rectangle 8"/>
            <p:cNvSpPr>
              <a:spLocks noChangeArrowheads="1"/>
            </p:cNvSpPr>
            <p:nvPr/>
          </p:nvSpPr>
          <p:spPr bwMode="hidden">
            <a:xfrm>
              <a:off x="48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1" name="Rectangle 9"/>
            <p:cNvSpPr>
              <a:spLocks noChangeArrowheads="1"/>
            </p:cNvSpPr>
            <p:nvPr/>
          </p:nvSpPr>
          <p:spPr bwMode="hidden">
            <a:xfrm>
              <a:off x="57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2" name="Rectangle 10"/>
            <p:cNvSpPr>
              <a:spLocks noChangeArrowheads="1"/>
            </p:cNvSpPr>
            <p:nvPr/>
          </p:nvSpPr>
          <p:spPr bwMode="hidden">
            <a:xfrm>
              <a:off x="67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3" name="Rectangle 11"/>
            <p:cNvSpPr>
              <a:spLocks noChangeArrowheads="1"/>
            </p:cNvSpPr>
            <p:nvPr/>
          </p:nvSpPr>
          <p:spPr bwMode="hidden">
            <a:xfrm>
              <a:off x="76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4" name="Rectangle 12"/>
            <p:cNvSpPr>
              <a:spLocks noChangeArrowheads="1"/>
            </p:cNvSpPr>
            <p:nvPr/>
          </p:nvSpPr>
          <p:spPr bwMode="hidden">
            <a:xfrm>
              <a:off x="86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5" name="Rectangle 13"/>
            <p:cNvSpPr>
              <a:spLocks noChangeArrowheads="1"/>
            </p:cNvSpPr>
            <p:nvPr/>
          </p:nvSpPr>
          <p:spPr bwMode="hidden">
            <a:xfrm>
              <a:off x="96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6" name="Rectangle 14"/>
            <p:cNvSpPr>
              <a:spLocks noChangeArrowheads="1"/>
            </p:cNvSpPr>
            <p:nvPr/>
          </p:nvSpPr>
          <p:spPr bwMode="hidden">
            <a:xfrm>
              <a:off x="105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7" name="Rectangle 15"/>
            <p:cNvSpPr>
              <a:spLocks noChangeArrowheads="1"/>
            </p:cNvSpPr>
            <p:nvPr/>
          </p:nvSpPr>
          <p:spPr bwMode="hidden">
            <a:xfrm>
              <a:off x="115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8" name="Rectangle 16"/>
            <p:cNvSpPr>
              <a:spLocks noChangeArrowheads="1"/>
            </p:cNvSpPr>
            <p:nvPr/>
          </p:nvSpPr>
          <p:spPr bwMode="hidden">
            <a:xfrm>
              <a:off x="124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89" name="Rectangle 17"/>
            <p:cNvSpPr>
              <a:spLocks noChangeArrowheads="1"/>
            </p:cNvSpPr>
            <p:nvPr/>
          </p:nvSpPr>
          <p:spPr bwMode="hidden">
            <a:xfrm>
              <a:off x="134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0" name="Rectangle 18"/>
            <p:cNvSpPr>
              <a:spLocks noChangeArrowheads="1"/>
            </p:cNvSpPr>
            <p:nvPr/>
          </p:nvSpPr>
          <p:spPr bwMode="hidden">
            <a:xfrm>
              <a:off x="144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1" name="Rectangle 19"/>
            <p:cNvSpPr>
              <a:spLocks noChangeArrowheads="1"/>
            </p:cNvSpPr>
            <p:nvPr/>
          </p:nvSpPr>
          <p:spPr bwMode="hidden">
            <a:xfrm>
              <a:off x="153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2" name="Rectangle 20"/>
            <p:cNvSpPr>
              <a:spLocks noChangeArrowheads="1"/>
            </p:cNvSpPr>
            <p:nvPr/>
          </p:nvSpPr>
          <p:spPr bwMode="hidden">
            <a:xfrm>
              <a:off x="163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3" name="Rectangle 21"/>
            <p:cNvSpPr>
              <a:spLocks noChangeArrowheads="1"/>
            </p:cNvSpPr>
            <p:nvPr/>
          </p:nvSpPr>
          <p:spPr bwMode="hidden">
            <a:xfrm>
              <a:off x="172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4" name="Rectangle 22"/>
            <p:cNvSpPr>
              <a:spLocks noChangeArrowheads="1"/>
            </p:cNvSpPr>
            <p:nvPr/>
          </p:nvSpPr>
          <p:spPr bwMode="hidden">
            <a:xfrm>
              <a:off x="182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5" name="Rectangle 23"/>
            <p:cNvSpPr>
              <a:spLocks noChangeArrowheads="1"/>
            </p:cNvSpPr>
            <p:nvPr/>
          </p:nvSpPr>
          <p:spPr bwMode="hidden">
            <a:xfrm>
              <a:off x="192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6" name="Rectangle 24"/>
            <p:cNvSpPr>
              <a:spLocks noChangeArrowheads="1"/>
            </p:cNvSpPr>
            <p:nvPr/>
          </p:nvSpPr>
          <p:spPr bwMode="hidden">
            <a:xfrm>
              <a:off x="201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7" name="Rectangle 25"/>
            <p:cNvSpPr>
              <a:spLocks noChangeArrowheads="1"/>
            </p:cNvSpPr>
            <p:nvPr/>
          </p:nvSpPr>
          <p:spPr bwMode="hidden">
            <a:xfrm>
              <a:off x="211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8" name="Rectangle 26"/>
            <p:cNvSpPr>
              <a:spLocks noChangeArrowheads="1"/>
            </p:cNvSpPr>
            <p:nvPr/>
          </p:nvSpPr>
          <p:spPr bwMode="hidden">
            <a:xfrm>
              <a:off x="220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099" name="Rectangle 27"/>
            <p:cNvSpPr>
              <a:spLocks noChangeArrowheads="1"/>
            </p:cNvSpPr>
            <p:nvPr/>
          </p:nvSpPr>
          <p:spPr bwMode="hidden">
            <a:xfrm>
              <a:off x="230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0" name="Rectangle 28"/>
            <p:cNvSpPr>
              <a:spLocks noChangeArrowheads="1"/>
            </p:cNvSpPr>
            <p:nvPr/>
          </p:nvSpPr>
          <p:spPr bwMode="hidden">
            <a:xfrm>
              <a:off x="240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1" name="Rectangle 29"/>
            <p:cNvSpPr>
              <a:spLocks noChangeArrowheads="1"/>
            </p:cNvSpPr>
            <p:nvPr/>
          </p:nvSpPr>
          <p:spPr bwMode="hidden">
            <a:xfrm>
              <a:off x="249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2" name="Rectangle 30"/>
            <p:cNvSpPr>
              <a:spLocks noChangeArrowheads="1"/>
            </p:cNvSpPr>
            <p:nvPr/>
          </p:nvSpPr>
          <p:spPr bwMode="hidden">
            <a:xfrm>
              <a:off x="259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3" name="Rectangle 31"/>
            <p:cNvSpPr>
              <a:spLocks noChangeArrowheads="1"/>
            </p:cNvSpPr>
            <p:nvPr/>
          </p:nvSpPr>
          <p:spPr bwMode="hidden">
            <a:xfrm>
              <a:off x="268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4" name="Rectangle 32"/>
            <p:cNvSpPr>
              <a:spLocks noChangeArrowheads="1"/>
            </p:cNvSpPr>
            <p:nvPr/>
          </p:nvSpPr>
          <p:spPr bwMode="hidden">
            <a:xfrm>
              <a:off x="278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5" name="Rectangle 33"/>
            <p:cNvSpPr>
              <a:spLocks noChangeArrowheads="1"/>
            </p:cNvSpPr>
            <p:nvPr/>
          </p:nvSpPr>
          <p:spPr bwMode="hidden">
            <a:xfrm>
              <a:off x="288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6" name="Rectangle 34"/>
            <p:cNvSpPr>
              <a:spLocks noChangeArrowheads="1"/>
            </p:cNvSpPr>
            <p:nvPr/>
          </p:nvSpPr>
          <p:spPr bwMode="hidden">
            <a:xfrm>
              <a:off x="297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7" name="Rectangle 35"/>
            <p:cNvSpPr>
              <a:spLocks noChangeArrowheads="1"/>
            </p:cNvSpPr>
            <p:nvPr/>
          </p:nvSpPr>
          <p:spPr bwMode="hidden">
            <a:xfrm>
              <a:off x="307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8" name="Rectangle 36"/>
            <p:cNvSpPr>
              <a:spLocks noChangeArrowheads="1"/>
            </p:cNvSpPr>
            <p:nvPr/>
          </p:nvSpPr>
          <p:spPr bwMode="hidden">
            <a:xfrm>
              <a:off x="316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09" name="Rectangle 37"/>
            <p:cNvSpPr>
              <a:spLocks noChangeArrowheads="1"/>
            </p:cNvSpPr>
            <p:nvPr/>
          </p:nvSpPr>
          <p:spPr bwMode="hidden">
            <a:xfrm>
              <a:off x="326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0" name="Rectangle 38"/>
            <p:cNvSpPr>
              <a:spLocks noChangeArrowheads="1"/>
            </p:cNvSpPr>
            <p:nvPr/>
          </p:nvSpPr>
          <p:spPr bwMode="hidden">
            <a:xfrm>
              <a:off x="336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1" name="Rectangle 39"/>
            <p:cNvSpPr>
              <a:spLocks noChangeArrowheads="1"/>
            </p:cNvSpPr>
            <p:nvPr/>
          </p:nvSpPr>
          <p:spPr bwMode="hidden">
            <a:xfrm>
              <a:off x="345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2" name="Rectangle 40"/>
            <p:cNvSpPr>
              <a:spLocks noChangeArrowheads="1"/>
            </p:cNvSpPr>
            <p:nvPr/>
          </p:nvSpPr>
          <p:spPr bwMode="hidden">
            <a:xfrm>
              <a:off x="355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3" name="Rectangle 41"/>
            <p:cNvSpPr>
              <a:spLocks noChangeArrowheads="1"/>
            </p:cNvSpPr>
            <p:nvPr/>
          </p:nvSpPr>
          <p:spPr bwMode="hidden">
            <a:xfrm>
              <a:off x="364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4" name="Rectangle 42"/>
            <p:cNvSpPr>
              <a:spLocks noChangeArrowheads="1"/>
            </p:cNvSpPr>
            <p:nvPr/>
          </p:nvSpPr>
          <p:spPr bwMode="hidden">
            <a:xfrm>
              <a:off x="374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5" name="Rectangle 43"/>
            <p:cNvSpPr>
              <a:spLocks noChangeArrowheads="1"/>
            </p:cNvSpPr>
            <p:nvPr/>
          </p:nvSpPr>
          <p:spPr bwMode="hidden">
            <a:xfrm>
              <a:off x="384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6" name="Rectangle 44"/>
            <p:cNvSpPr>
              <a:spLocks noChangeArrowheads="1"/>
            </p:cNvSpPr>
            <p:nvPr/>
          </p:nvSpPr>
          <p:spPr bwMode="hidden">
            <a:xfrm>
              <a:off x="393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7" name="Rectangle 45"/>
            <p:cNvSpPr>
              <a:spLocks noChangeArrowheads="1"/>
            </p:cNvSpPr>
            <p:nvPr/>
          </p:nvSpPr>
          <p:spPr bwMode="hidden">
            <a:xfrm>
              <a:off x="403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8" name="Rectangle 46"/>
            <p:cNvSpPr>
              <a:spLocks noChangeArrowheads="1"/>
            </p:cNvSpPr>
            <p:nvPr/>
          </p:nvSpPr>
          <p:spPr bwMode="hidden">
            <a:xfrm>
              <a:off x="412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19" name="Rectangle 47"/>
            <p:cNvSpPr>
              <a:spLocks noChangeArrowheads="1"/>
            </p:cNvSpPr>
            <p:nvPr/>
          </p:nvSpPr>
          <p:spPr bwMode="hidden">
            <a:xfrm>
              <a:off x="422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0" name="Rectangle 48"/>
            <p:cNvSpPr>
              <a:spLocks noChangeArrowheads="1"/>
            </p:cNvSpPr>
            <p:nvPr/>
          </p:nvSpPr>
          <p:spPr bwMode="hidden">
            <a:xfrm>
              <a:off x="432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1" name="Rectangle 49"/>
            <p:cNvSpPr>
              <a:spLocks noChangeArrowheads="1"/>
            </p:cNvSpPr>
            <p:nvPr/>
          </p:nvSpPr>
          <p:spPr bwMode="hidden">
            <a:xfrm>
              <a:off x="441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2" name="Rectangle 50"/>
            <p:cNvSpPr>
              <a:spLocks noChangeArrowheads="1"/>
            </p:cNvSpPr>
            <p:nvPr/>
          </p:nvSpPr>
          <p:spPr bwMode="hidden">
            <a:xfrm>
              <a:off x="451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3" name="Rectangle 51"/>
            <p:cNvSpPr>
              <a:spLocks noChangeArrowheads="1"/>
            </p:cNvSpPr>
            <p:nvPr/>
          </p:nvSpPr>
          <p:spPr bwMode="hidden">
            <a:xfrm>
              <a:off x="460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4" name="Rectangle 52"/>
            <p:cNvSpPr>
              <a:spLocks noChangeArrowheads="1"/>
            </p:cNvSpPr>
            <p:nvPr/>
          </p:nvSpPr>
          <p:spPr bwMode="hidden">
            <a:xfrm>
              <a:off x="470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5" name="Rectangle 53"/>
            <p:cNvSpPr>
              <a:spLocks noChangeArrowheads="1"/>
            </p:cNvSpPr>
            <p:nvPr/>
          </p:nvSpPr>
          <p:spPr bwMode="hidden">
            <a:xfrm>
              <a:off x="480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6" name="Rectangle 54"/>
            <p:cNvSpPr>
              <a:spLocks noChangeArrowheads="1"/>
            </p:cNvSpPr>
            <p:nvPr/>
          </p:nvSpPr>
          <p:spPr bwMode="hidden">
            <a:xfrm>
              <a:off x="489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7" name="Rectangle 55"/>
            <p:cNvSpPr>
              <a:spLocks noChangeArrowheads="1"/>
            </p:cNvSpPr>
            <p:nvPr/>
          </p:nvSpPr>
          <p:spPr bwMode="hidden">
            <a:xfrm>
              <a:off x="499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8" name="Rectangle 56"/>
            <p:cNvSpPr>
              <a:spLocks noChangeArrowheads="1"/>
            </p:cNvSpPr>
            <p:nvPr/>
          </p:nvSpPr>
          <p:spPr bwMode="hidden">
            <a:xfrm>
              <a:off x="508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29" name="Rectangle 57"/>
            <p:cNvSpPr>
              <a:spLocks noChangeArrowheads="1"/>
            </p:cNvSpPr>
            <p:nvPr/>
          </p:nvSpPr>
          <p:spPr bwMode="hidden">
            <a:xfrm>
              <a:off x="518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30" name="Rectangle 58"/>
            <p:cNvSpPr>
              <a:spLocks noChangeArrowheads="1"/>
            </p:cNvSpPr>
            <p:nvPr/>
          </p:nvSpPr>
          <p:spPr bwMode="hidden">
            <a:xfrm>
              <a:off x="5280"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31" name="Rectangle 59"/>
            <p:cNvSpPr>
              <a:spLocks noChangeArrowheads="1"/>
            </p:cNvSpPr>
            <p:nvPr/>
          </p:nvSpPr>
          <p:spPr bwMode="hidden">
            <a:xfrm>
              <a:off x="5376"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32" name="Rectangle 60"/>
            <p:cNvSpPr>
              <a:spLocks noChangeArrowheads="1"/>
            </p:cNvSpPr>
            <p:nvPr/>
          </p:nvSpPr>
          <p:spPr bwMode="hidden">
            <a:xfrm>
              <a:off x="5472"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33" name="Rectangle 61"/>
            <p:cNvSpPr>
              <a:spLocks noChangeArrowheads="1"/>
            </p:cNvSpPr>
            <p:nvPr/>
          </p:nvSpPr>
          <p:spPr bwMode="hidden">
            <a:xfrm>
              <a:off x="5568"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34" name="Rectangle 62"/>
            <p:cNvSpPr>
              <a:spLocks noChangeArrowheads="1"/>
            </p:cNvSpPr>
            <p:nvPr/>
          </p:nvSpPr>
          <p:spPr bwMode="hidden">
            <a:xfrm>
              <a:off x="5664" y="6"/>
              <a:ext cx="48" cy="4320"/>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35" name="Rectangle 63"/>
            <p:cNvSpPr>
              <a:spLocks noChangeArrowheads="1"/>
            </p:cNvSpPr>
            <p:nvPr/>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sp>
          <p:nvSpPr>
            <p:cNvPr id="3136" name="Rectangle 64"/>
            <p:cNvSpPr>
              <a:spLocks noChangeArrowheads="1"/>
            </p:cNvSpPr>
            <p:nvPr/>
          </p:nvSpPr>
          <p:spPr bwMode="blackGray">
            <a:xfrm>
              <a:off x="0" y="1081"/>
              <a:ext cx="4378" cy="47"/>
            </a:xfrm>
            <a:prstGeom prst="rect">
              <a:avLst/>
            </a:prstGeom>
            <a:solidFill>
              <a:srgbClr val="00A0AF"/>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Verdana" pitchFamily="34" charset="0"/>
              </a:endParaRPr>
            </a:p>
          </p:txBody>
        </p:sp>
      </p:grpSp>
      <p:sp>
        <p:nvSpPr>
          <p:cNvPr id="1027" name="Rectangle 65"/>
          <p:cNvSpPr>
            <a:spLocks noGrp="1" noChangeArrowheads="1"/>
          </p:cNvSpPr>
          <p:nvPr>
            <p:ph type="title"/>
          </p:nvPr>
        </p:nvSpPr>
        <p:spPr bwMode="auto">
          <a:xfrm>
            <a:off x="711200" y="312739"/>
            <a:ext cx="10058400" cy="1311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6"/>
          <p:cNvSpPr>
            <a:spLocks noGrp="1" noChangeArrowheads="1"/>
          </p:cNvSpPr>
          <p:nvPr>
            <p:ph type="body" idx="1"/>
          </p:nvPr>
        </p:nvSpPr>
        <p:spPr bwMode="auto">
          <a:xfrm>
            <a:off x="711200" y="1905000"/>
            <a:ext cx="11319933"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Bullet 2</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1" name="Rectangle 69"/>
          <p:cNvSpPr>
            <a:spLocks noGrp="1" noChangeArrowheads="1"/>
          </p:cNvSpPr>
          <p:nvPr>
            <p:ph type="sldNum" sz="quarter" idx="4"/>
          </p:nvPr>
        </p:nvSpPr>
        <p:spPr bwMode="auto">
          <a:xfrm>
            <a:off x="4775200" y="6400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r>
              <a:rPr lang="en-US" dirty="0">
                <a:solidFill>
                  <a:srgbClr val="000000"/>
                </a:solidFill>
              </a:rPr>
              <a:t>-</a:t>
            </a:r>
            <a:fld id="{8F12E33A-A7B4-4EF7-9F3B-642C6F6807FC}" type="slidenum">
              <a:rPr lang="en-US">
                <a:solidFill>
                  <a:srgbClr val="000000"/>
                </a:solidFill>
              </a:rPr>
              <a:pPr fontAlgn="base">
                <a:spcBef>
                  <a:spcPct val="0"/>
                </a:spcBef>
                <a:spcAft>
                  <a:spcPct val="0"/>
                </a:spcAft>
                <a:defRPr/>
              </a:pPr>
              <a:t>‹#›</a:t>
            </a:fld>
            <a:r>
              <a:rPr lang="en-US" dirty="0">
                <a:solidFill>
                  <a:srgbClr val="000000"/>
                </a:solidFill>
              </a:rPr>
              <a:t>-</a:t>
            </a:r>
          </a:p>
        </p:txBody>
      </p:sp>
      <p:pic>
        <p:nvPicPr>
          <p:cNvPr id="1030" name="Picture 73" descr="hilltop_left_notag"/>
          <p:cNvPicPr>
            <a:picLocks noChangeAspect="1" noChangeArrowheads="1"/>
          </p:cNvPicPr>
          <p:nvPr/>
        </p:nvPicPr>
        <p:blipFill>
          <a:blip r:embed="rId13" cstate="print"/>
          <a:srcRect/>
          <a:stretch>
            <a:fillRect/>
          </a:stretch>
        </p:blipFill>
        <p:spPr bwMode="auto">
          <a:xfrm>
            <a:off x="203200" y="6400801"/>
            <a:ext cx="2438400" cy="320675"/>
          </a:xfrm>
          <a:prstGeom prst="rect">
            <a:avLst/>
          </a:prstGeom>
          <a:noFill/>
          <a:ln w="9525">
            <a:noFill/>
            <a:miter lim="800000"/>
            <a:headEnd/>
            <a:tailEnd/>
          </a:ln>
        </p:spPr>
      </p:pic>
    </p:spTree>
    <p:extLst>
      <p:ext uri="{BB962C8B-B14F-4D97-AF65-F5344CB8AC3E}">
        <p14:creationId xmlns:p14="http://schemas.microsoft.com/office/powerpoint/2010/main" val="27479491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85000"/>
        </a:spcBef>
        <a:spcAft>
          <a:spcPct val="0"/>
        </a:spcAft>
        <a:buClr>
          <a:schemeClr val="hlink"/>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0"/>
        </a:spcBef>
        <a:spcAft>
          <a:spcPct val="0"/>
        </a:spcAft>
        <a:buClr>
          <a:schemeClr val="hlink"/>
        </a:buClr>
        <a:buSzPct val="7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SzPct val="8500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8500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PPT-General15.jp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7" descr="PPT-General2.jp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20967" y="5840346"/>
            <a:ext cx="2567212" cy="625758"/>
          </a:xfrm>
          <a:prstGeom prst="rect">
            <a:avLst/>
          </a:prstGeom>
        </p:spPr>
      </p:pic>
    </p:spTree>
    <p:extLst>
      <p:ext uri="{BB962C8B-B14F-4D97-AF65-F5344CB8AC3E}">
        <p14:creationId xmlns:p14="http://schemas.microsoft.com/office/powerpoint/2010/main" val="10158629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6" name="Rectangle 15"/>
          <p:cNvSpPr>
            <a:spLocks noChangeArrowheads="1"/>
          </p:cNvSpPr>
          <p:nvPr/>
        </p:nvSpPr>
        <p:spPr bwMode="white">
          <a:xfrm>
            <a:off x="0" y="1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9" name="Rectangle 8"/>
          <p:cNvSpPr>
            <a:spLocks noChangeArrowheads="1"/>
          </p:cNvSpPr>
          <p:nvPr/>
        </p:nvSpPr>
        <p:spPr bwMode="auto">
          <a:xfrm>
            <a:off x="207264" y="6259374"/>
            <a:ext cx="11777472" cy="43858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dirty="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dirty="0">
              <a:solidFill>
                <a:prstClr val="white"/>
              </a:solidFill>
            </a:endParaRPr>
          </a:p>
        </p:txBody>
      </p:sp>
      <p:sp>
        <p:nvSpPr>
          <p:cNvPr id="23" name="Slide Number Placeholder 22"/>
          <p:cNvSpPr>
            <a:spLocks noGrp="1"/>
          </p:cNvSpPr>
          <p:nvPr>
            <p:ph type="sldNum" sz="quarter" idx="4"/>
          </p:nvPr>
        </p:nvSpPr>
        <p:spPr>
          <a:xfrm>
            <a:off x="11168688" y="6322721"/>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pPr defTabSz="457200"/>
            <a:fld id="{151E29E6-52D5-D84F-9BEC-984295002582}" type="slidenum">
              <a:rPr lang="en-US" smtClean="0">
                <a:solidFill>
                  <a:prstClr val="white"/>
                </a:solidFill>
              </a:rPr>
              <a:pPr defTabSz="457200"/>
              <a:t>‹#›</a:t>
            </a:fld>
            <a:endParaRPr lang="en-US" dirty="0">
              <a:solidFill>
                <a:prstClr val="white"/>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1" name="Picture 20" descr="nashp-logo copy.jpg"/>
          <p:cNvPicPr>
            <a:picLocks noChangeAspect="1"/>
          </p:cNvPicPr>
          <p:nvPr userDrawn="1"/>
        </p:nvPicPr>
        <p:blipFill rotWithShape="1">
          <a:blip r:embed="rId12" cstate="print">
            <a:extLst>
              <a:ext uri="{28A0092B-C50C-407E-A947-70E740481C1C}">
                <a14:useLocalDpi xmlns:a14="http://schemas.microsoft.com/office/drawing/2010/main" val="0"/>
              </a:ext>
            </a:extLst>
          </a:blip>
          <a:srcRect l="9220" t="25298" r="11824" b="41368"/>
          <a:stretch/>
        </p:blipFill>
        <p:spPr>
          <a:xfrm>
            <a:off x="211337" y="6310962"/>
            <a:ext cx="1204543" cy="367211"/>
          </a:xfrm>
          <a:prstGeom prst="rect">
            <a:avLst/>
          </a:prstGeom>
        </p:spPr>
      </p:pic>
    </p:spTree>
    <p:extLst>
      <p:ext uri="{BB962C8B-B14F-4D97-AF65-F5344CB8AC3E}">
        <p14:creationId xmlns:p14="http://schemas.microsoft.com/office/powerpoint/2010/main" val="39920167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57" r:id="rId10"/>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DFC24-421D-4C3D-810D-2B070772C863}" type="datetimeFigureOut">
              <a:rPr lang="en-US" smtClean="0"/>
              <a:t>6/23/2019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C1683-E06E-44EE-892D-C7D586334BEB}" type="slidenum">
              <a:rPr lang="en-US" smtClean="0"/>
              <a:t>‹#›</a:t>
            </a:fld>
            <a:endParaRPr lang="en-US" dirty="0"/>
          </a:p>
        </p:txBody>
      </p:sp>
    </p:spTree>
    <p:extLst>
      <p:ext uri="{BB962C8B-B14F-4D97-AF65-F5344CB8AC3E}">
        <p14:creationId xmlns:p14="http://schemas.microsoft.com/office/powerpoint/2010/main" val="60745173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207264" y="6259362"/>
            <a:ext cx="11777472" cy="43858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1168688" y="6322709"/>
            <a:ext cx="609600" cy="441325"/>
          </a:xfrm>
          <a:prstGeom prst="rect">
            <a:avLst/>
          </a:prstGeom>
        </p:spPr>
        <p:txBody>
          <a:bodyPr vert="horz" lIns="45720" rIns="45720" anchor="ctr">
            <a:normAutofit/>
          </a:bodyPr>
          <a:lstStyle>
            <a:lvl1pPr algn="ctr" eaLnBrk="1" latinLnBrk="0" hangingPunct="1">
              <a:defRPr kumimoji="0" sz="1400">
                <a:solidFill>
                  <a:schemeClr val="bg1"/>
                </a:solidFill>
              </a:defRPr>
            </a:lvl1pPr>
          </a:lstStyle>
          <a:p>
            <a:fld id="{8D16A8CE-020D-4F62-82FF-B508F45FE312}" type="slidenum">
              <a:rPr lang="en-US" smtClean="0"/>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1" name="Picture 20" descr="nashp-logo copy.jpg"/>
          <p:cNvPicPr>
            <a:picLocks noChangeAspect="1"/>
          </p:cNvPicPr>
          <p:nvPr/>
        </p:nvPicPr>
        <p:blipFill rotWithShape="1">
          <a:blip r:embed="rId19" cstate="print">
            <a:extLst>
              <a:ext uri="{28A0092B-C50C-407E-A947-70E740481C1C}">
                <a14:useLocalDpi xmlns:a14="http://schemas.microsoft.com/office/drawing/2010/main" val="0"/>
              </a:ext>
            </a:extLst>
          </a:blip>
          <a:srcRect l="9220" t="25298" r="11824" b="41368"/>
          <a:stretch/>
        </p:blipFill>
        <p:spPr>
          <a:xfrm>
            <a:off x="211329" y="6310950"/>
            <a:ext cx="1204543" cy="367211"/>
          </a:xfrm>
          <a:prstGeom prst="rect">
            <a:avLst/>
          </a:prstGeom>
        </p:spPr>
      </p:pic>
    </p:spTree>
    <p:extLst>
      <p:ext uri="{BB962C8B-B14F-4D97-AF65-F5344CB8AC3E}">
        <p14:creationId xmlns:p14="http://schemas.microsoft.com/office/powerpoint/2010/main" val="306577885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aha.org/press-releases/2019-05-22-new-analysis-tax-exempt-hospitals-provided-95-billion-total-benefits" TargetMode="Externa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hyperlink" Target="https://www.healthaffairs.org/doi/abs/10.1377/hlthaff.2017.1028?journalCode=hlthaf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tmp"/><Relationship Id="rId4" Type="http://schemas.openxmlformats.org/officeDocument/2006/relationships/image" Target="../media/image33.tmp"/></Relationships>
</file>

<file path=ppt/slides/_rels/slide1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38.tmp"/><Relationship Id="rId4" Type="http://schemas.openxmlformats.org/officeDocument/2006/relationships/image" Target="../media/image37.tmp"/></Relationships>
</file>

<file path=ppt/slides/_rels/slide18.xml.rels><?xml version="1.0" encoding="UTF-8" standalone="yes"?>
<Relationships xmlns="http://schemas.openxmlformats.org/package/2006/relationships"><Relationship Id="rId3" Type="http://schemas.openxmlformats.org/officeDocument/2006/relationships/hyperlink" Target="https://olis.leg.state.or.us/liz/2019R1/Downloads/MeasureDocument/HB3076/Introduced"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hyperlink" Target="https://statutes.capitol.texas.gov/Docs/TX/htm/TX.11.htm%2311.1801" TargetMode="External"/><Relationship Id="rId4" Type="http://schemas.openxmlformats.org/officeDocument/2006/relationships/hyperlink" Target="http://www.ilga.gov/legislation/ilcs/ilcs4.asp?DocName=003502000HArt.+15&amp;ActID=596&amp;ChapterID=8&amp;SeqStart=35900000&amp;SeqEnd=4070000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noharm-uscanada.org/foodaccessCBsurvey" TargetMode="External"/><Relationship Id="rId2" Type="http://schemas.openxmlformats.org/officeDocument/2006/relationships/image" Target="../media/image39.tmp"/><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6.xml"/><Relationship Id="rId4" Type="http://schemas.openxmlformats.org/officeDocument/2006/relationships/image" Target="../media/image42.tmp"/></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31136520" TargetMode="External"/><Relationship Id="rId2" Type="http://schemas.openxmlformats.org/officeDocument/2006/relationships/hyperlink" Target="https://pdfs.semanticscholar.org/2341/1356b5aea9e4b8fa0577633a936478e57157.pdf?_ga=2.214050449.780577398.1559765158-362056853.155976515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aclary@nashp.org" TargetMode="Externa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hyperlink" Target="https://www.irs.gov/pub/irs-wd/201731014.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mp"/><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4717" y="3281855"/>
            <a:ext cx="8534400" cy="2351690"/>
          </a:xfrm>
        </p:spPr>
        <p:txBody>
          <a:bodyPr>
            <a:normAutofit fontScale="85000" lnSpcReduction="20000"/>
          </a:bodyPr>
          <a:lstStyle/>
          <a:p>
            <a:r>
              <a:rPr lang="en-US" sz="3000" cap="none" dirty="0" smtClean="0">
                <a:solidFill>
                  <a:schemeClr val="tx1"/>
                </a:solidFill>
              </a:rPr>
              <a:t>Amy Clary, PhD</a:t>
            </a:r>
          </a:p>
          <a:p>
            <a:endParaRPr lang="en-US" sz="3000" cap="none" dirty="0" smtClean="0">
              <a:solidFill>
                <a:schemeClr val="tx1"/>
              </a:solidFill>
            </a:endParaRPr>
          </a:p>
          <a:p>
            <a:r>
              <a:rPr lang="en-US" sz="3000" cap="none" dirty="0" smtClean="0">
                <a:solidFill>
                  <a:schemeClr val="tx1"/>
                </a:solidFill>
              </a:rPr>
              <a:t>National Academy for State Health Policy </a:t>
            </a:r>
          </a:p>
          <a:p>
            <a:endParaRPr lang="en-US" dirty="0" smtClean="0">
              <a:solidFill>
                <a:schemeClr val="tx1"/>
              </a:solidFill>
            </a:endParaRPr>
          </a:p>
          <a:p>
            <a:endParaRPr lang="en-US" b="0" dirty="0" smtClean="0">
              <a:solidFill>
                <a:schemeClr val="tx1"/>
              </a:solidFill>
            </a:endParaRPr>
          </a:p>
          <a:p>
            <a:r>
              <a:rPr lang="en-US" sz="2100" b="0" cap="none" dirty="0" smtClean="0">
                <a:solidFill>
                  <a:schemeClr val="tx1"/>
                </a:solidFill>
              </a:rPr>
              <a:t>Vermont Accountable Communities for Health Learning Lab #5</a:t>
            </a:r>
          </a:p>
          <a:p>
            <a:r>
              <a:rPr lang="en-US" sz="2100" b="0" cap="none" dirty="0" smtClean="0">
                <a:solidFill>
                  <a:schemeClr val="tx1"/>
                </a:solidFill>
              </a:rPr>
              <a:t>June 24, 2019</a:t>
            </a:r>
            <a:endParaRPr lang="en-US" sz="2100" b="0" cap="none" dirty="0">
              <a:solidFill>
                <a:schemeClr val="tx1"/>
              </a:solidFill>
            </a:endParaRPr>
          </a:p>
          <a:p>
            <a:endParaRPr lang="en-US" dirty="0" smtClean="0"/>
          </a:p>
          <a:p>
            <a:endParaRPr lang="en-US" dirty="0"/>
          </a:p>
        </p:txBody>
      </p:sp>
      <p:sp>
        <p:nvSpPr>
          <p:cNvPr id="2" name="Title 1"/>
          <p:cNvSpPr>
            <a:spLocks noGrp="1"/>
          </p:cNvSpPr>
          <p:nvPr>
            <p:ph type="title"/>
          </p:nvPr>
        </p:nvSpPr>
        <p:spPr>
          <a:xfrm>
            <a:off x="3277663" y="732503"/>
            <a:ext cx="8071499" cy="776044"/>
          </a:xfrm>
        </p:spPr>
        <p:txBody>
          <a:bodyPr>
            <a:normAutofit fontScale="90000"/>
          </a:bodyPr>
          <a:lstStyle/>
          <a:p>
            <a:r>
              <a:rPr lang="en-US" dirty="0" smtClean="0"/>
              <a:t>Community Benefit Levers and Impact—Learning from Other States </a:t>
            </a:r>
            <a:endParaRPr lang="en-US" dirty="0"/>
          </a:p>
        </p:txBody>
      </p:sp>
    </p:spTree>
    <p:extLst>
      <p:ext uri="{BB962C8B-B14F-4D97-AF65-F5344CB8AC3E}">
        <p14:creationId xmlns:p14="http://schemas.microsoft.com/office/powerpoint/2010/main" val="805589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17" y="1982288"/>
            <a:ext cx="3597965" cy="2823882"/>
          </a:xfrm>
        </p:spPr>
        <p:txBody>
          <a:bodyPr/>
          <a:lstStyle/>
          <a:p>
            <a:r>
              <a:rPr lang="en-US" sz="4000" dirty="0" smtClean="0"/>
              <a:t>What does the IRS Count as Community- Building Activity?</a:t>
            </a:r>
            <a:endParaRPr lang="en-US" sz="4000" dirty="0"/>
          </a:p>
        </p:txBody>
      </p:sp>
      <p:sp>
        <p:nvSpPr>
          <p:cNvPr id="4" name="Content Placeholder 3"/>
          <p:cNvSpPr>
            <a:spLocks noGrp="1"/>
          </p:cNvSpPr>
          <p:nvPr>
            <p:ph sz="quarter" idx="1"/>
          </p:nvPr>
        </p:nvSpPr>
        <p:spPr>
          <a:xfrm>
            <a:off x="4081670" y="614150"/>
            <a:ext cx="7620000" cy="5786651"/>
          </a:xfrm>
          <a:solidFill>
            <a:schemeClr val="bg1"/>
          </a:solidFill>
        </p:spPr>
        <p:txBody>
          <a:bodyPr anchor="t">
            <a:normAutofit/>
          </a:bodyPr>
          <a:lstStyle/>
          <a:p>
            <a:pPr>
              <a:spcAft>
                <a:spcPts val="1200"/>
              </a:spcAft>
            </a:pPr>
            <a:r>
              <a:rPr lang="en-US" sz="3000" dirty="0" smtClean="0"/>
              <a:t>Community </a:t>
            </a:r>
            <a:r>
              <a:rPr lang="en-US" sz="3000" dirty="0"/>
              <a:t>Building </a:t>
            </a:r>
            <a:r>
              <a:rPr lang="en-US" sz="3000" dirty="0" smtClean="0"/>
              <a:t>Activities (Part 2)</a:t>
            </a:r>
            <a:endParaRPr lang="en-US" sz="3000" dirty="0"/>
          </a:p>
          <a:p>
            <a:pPr lvl="1">
              <a:spcAft>
                <a:spcPts val="1200"/>
              </a:spcAft>
            </a:pPr>
            <a:r>
              <a:rPr lang="en-US" sz="2500" dirty="0">
                <a:solidFill>
                  <a:schemeClr val="tx1"/>
                </a:solidFill>
              </a:rPr>
              <a:t>Housing &amp; </a:t>
            </a:r>
            <a:r>
              <a:rPr lang="en-US" sz="2500" dirty="0" smtClean="0">
                <a:solidFill>
                  <a:schemeClr val="tx1"/>
                </a:solidFill>
              </a:rPr>
              <a:t>physical improvements</a:t>
            </a:r>
          </a:p>
          <a:p>
            <a:pPr lvl="1">
              <a:spcAft>
                <a:spcPts val="1200"/>
              </a:spcAft>
            </a:pPr>
            <a:r>
              <a:rPr lang="en-US" sz="2500" dirty="0" smtClean="0">
                <a:solidFill>
                  <a:schemeClr val="tx1"/>
                </a:solidFill>
              </a:rPr>
              <a:t>Environmental improvements</a:t>
            </a:r>
          </a:p>
          <a:p>
            <a:pPr lvl="1">
              <a:spcAft>
                <a:spcPts val="1200"/>
              </a:spcAft>
            </a:pPr>
            <a:r>
              <a:rPr lang="en-US" sz="2500" dirty="0" smtClean="0">
                <a:solidFill>
                  <a:schemeClr val="tx1"/>
                </a:solidFill>
              </a:rPr>
              <a:t>Economic development</a:t>
            </a:r>
          </a:p>
          <a:p>
            <a:pPr lvl="1">
              <a:spcAft>
                <a:spcPts val="1200"/>
              </a:spcAft>
            </a:pPr>
            <a:r>
              <a:rPr lang="en-US" sz="2500" dirty="0" smtClean="0">
                <a:solidFill>
                  <a:schemeClr val="tx1"/>
                </a:solidFill>
              </a:rPr>
              <a:t>Community support </a:t>
            </a:r>
            <a:r>
              <a:rPr lang="en-US" sz="2500" dirty="0">
                <a:solidFill>
                  <a:schemeClr val="tx1"/>
                </a:solidFill>
              </a:rPr>
              <a:t>(disease surveillance, mentoring programs, violence prevention) </a:t>
            </a:r>
          </a:p>
          <a:p>
            <a:pPr lvl="0">
              <a:spcAft>
                <a:spcPts val="1200"/>
              </a:spcAft>
            </a:pPr>
            <a:r>
              <a:rPr lang="en-US" dirty="0">
                <a:solidFill>
                  <a:prstClr val="black"/>
                </a:solidFill>
              </a:rPr>
              <a:t>These activities are generally NOT included in community benefit spending unless the hospital submits additional </a:t>
            </a:r>
            <a:r>
              <a:rPr lang="en-US" dirty="0" smtClean="0">
                <a:solidFill>
                  <a:prstClr val="black"/>
                </a:solidFill>
              </a:rPr>
              <a:t>justification </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151E29E6-52D5-D84F-9BEC-984295002582}" type="slidenum">
              <a:rPr lang="en-US">
                <a:solidFill>
                  <a:prstClr val="white"/>
                </a:solidFill>
                <a:latin typeface="Georgia"/>
              </a:rPr>
              <a:pPr>
                <a:defRPr/>
              </a:pPr>
              <a:t>10</a:t>
            </a:fld>
            <a:endParaRPr lang="en-US" dirty="0">
              <a:solidFill>
                <a:prstClr val="white"/>
              </a:solidFill>
              <a:latin typeface="Georgia"/>
            </a:endParaRPr>
          </a:p>
        </p:txBody>
      </p:sp>
      <p:sp>
        <p:nvSpPr>
          <p:cNvPr id="5" name="TextBox 4"/>
          <p:cNvSpPr txBox="1"/>
          <p:nvPr/>
        </p:nvSpPr>
        <p:spPr>
          <a:xfrm>
            <a:off x="215347" y="6034382"/>
            <a:ext cx="11764618" cy="646331"/>
          </a:xfrm>
          <a:prstGeom prst="rect">
            <a:avLst/>
          </a:prstGeom>
          <a:solidFill>
            <a:schemeClr val="accent3"/>
          </a:solidFill>
        </p:spPr>
        <p:txBody>
          <a:bodyPr wrap="square" rtlCol="0">
            <a:spAutoFit/>
          </a:bodyPr>
          <a:lstStyle/>
          <a:p>
            <a:r>
              <a:rPr lang="en-US" dirty="0">
                <a:solidFill>
                  <a:schemeClr val="bg1"/>
                </a:solidFill>
              </a:rPr>
              <a:t>https://</a:t>
            </a:r>
            <a:r>
              <a:rPr lang="en-US" dirty="0" smtClean="0">
                <a:solidFill>
                  <a:schemeClr val="bg1"/>
                </a:solidFill>
              </a:rPr>
              <a:t>www.irs.gov/pub/irs-pdf/f990sh.pdf; </a:t>
            </a:r>
            <a:r>
              <a:rPr lang="en-US" dirty="0">
                <a:solidFill>
                  <a:schemeClr val="bg1"/>
                </a:solidFill>
              </a:rPr>
              <a:t>https://journalofethics.ama-assn.org/article/how-should-nonprofit-hospitals-community-benefit-be-more-responsive-health-disparities/2019-03</a:t>
            </a:r>
          </a:p>
        </p:txBody>
      </p:sp>
    </p:spTree>
    <p:extLst>
      <p:ext uri="{BB962C8B-B14F-4D97-AF65-F5344CB8AC3E}">
        <p14:creationId xmlns:p14="http://schemas.microsoft.com/office/powerpoint/2010/main" val="85953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99" y="1398430"/>
            <a:ext cx="3617843" cy="2054086"/>
          </a:xfrm>
        </p:spPr>
        <p:txBody>
          <a:bodyPr/>
          <a:lstStyle/>
          <a:p>
            <a:r>
              <a:rPr lang="en-US" sz="4000" dirty="0" smtClean="0"/>
              <a:t>What is NOT Required by the IRS? </a:t>
            </a:r>
            <a:endParaRPr lang="en-US" sz="4000" dirty="0"/>
          </a:p>
        </p:txBody>
      </p:sp>
      <p:sp>
        <p:nvSpPr>
          <p:cNvPr id="4" name="Content Placeholder 3"/>
          <p:cNvSpPr>
            <a:spLocks noGrp="1"/>
          </p:cNvSpPr>
          <p:nvPr>
            <p:ph sz="quarter" idx="1"/>
          </p:nvPr>
        </p:nvSpPr>
        <p:spPr>
          <a:xfrm>
            <a:off x="3850342" y="559558"/>
            <a:ext cx="8063362" cy="5785916"/>
          </a:xfrm>
          <a:solidFill>
            <a:schemeClr val="bg1"/>
          </a:solidFill>
        </p:spPr>
        <p:txBody>
          <a:bodyPr anchor="ctr">
            <a:normAutofit/>
          </a:bodyPr>
          <a:lstStyle/>
          <a:p>
            <a:pPr>
              <a:spcAft>
                <a:spcPts val="1200"/>
              </a:spcAft>
            </a:pPr>
            <a:r>
              <a:rPr lang="en-US" sz="2800" dirty="0" smtClean="0">
                <a:solidFill>
                  <a:srgbClr val="020202"/>
                </a:solidFill>
              </a:rPr>
              <a:t>A minimum amount hospitals must spend</a:t>
            </a:r>
          </a:p>
          <a:p>
            <a:pPr>
              <a:spcAft>
                <a:spcPts val="1200"/>
              </a:spcAft>
            </a:pPr>
            <a:r>
              <a:rPr lang="en-US" sz="2800" dirty="0" smtClean="0">
                <a:solidFill>
                  <a:srgbClr val="020202"/>
                </a:solidFill>
              </a:rPr>
              <a:t>Requirement to link spending to needs identified in the CHNA</a:t>
            </a:r>
            <a:endParaRPr lang="en-US" sz="2800" dirty="0">
              <a:solidFill>
                <a:srgbClr val="020202"/>
              </a:solidFill>
            </a:endParaRPr>
          </a:p>
          <a:p>
            <a:pPr>
              <a:spcAft>
                <a:spcPts val="1200"/>
              </a:spcAft>
            </a:pPr>
            <a:endParaRPr lang="en-US" dirty="0" smtClean="0">
              <a:solidFill>
                <a:schemeClr val="tx1"/>
              </a:solidFill>
            </a:endParaRPr>
          </a:p>
          <a:p>
            <a:pPr marL="274320" lvl="1" indent="0">
              <a:spcAft>
                <a:spcPts val="1200"/>
              </a:spcAft>
              <a:buNone/>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151E29E6-52D5-D84F-9BEC-984295002582}" type="slidenum">
              <a:rPr lang="en-US" smtClean="0">
                <a:solidFill>
                  <a:prstClr val="white"/>
                </a:solidFill>
              </a:rPr>
              <a:pPr/>
              <a:t>11</a:t>
            </a:fld>
            <a:endParaRPr lang="en-US" dirty="0">
              <a:solidFill>
                <a:prstClr val="white"/>
              </a:solidFill>
            </a:endParaRPr>
          </a:p>
        </p:txBody>
      </p:sp>
      <p:sp>
        <p:nvSpPr>
          <p:cNvPr id="6" name="TextBox 5"/>
          <p:cNvSpPr txBox="1"/>
          <p:nvPr/>
        </p:nvSpPr>
        <p:spPr>
          <a:xfrm>
            <a:off x="1846998" y="6345474"/>
            <a:ext cx="8821003" cy="369332"/>
          </a:xfrm>
          <a:prstGeom prst="rect">
            <a:avLst/>
          </a:prstGeom>
          <a:noFill/>
        </p:spPr>
        <p:txBody>
          <a:bodyPr wrap="square" rtlCol="0">
            <a:spAutoFit/>
          </a:bodyPr>
          <a:lstStyle/>
          <a:p>
            <a:r>
              <a:rPr lang="en-US" dirty="0">
                <a:solidFill>
                  <a:schemeClr val="bg1"/>
                </a:solidFill>
              </a:rPr>
              <a:t>https://www.healthaffairs.org/doi/pdf/10.1377/hlthaff.2014.1424</a:t>
            </a:r>
          </a:p>
        </p:txBody>
      </p:sp>
    </p:spTree>
    <p:extLst>
      <p:ext uri="{BB962C8B-B14F-4D97-AF65-F5344CB8AC3E}">
        <p14:creationId xmlns:p14="http://schemas.microsoft.com/office/powerpoint/2010/main" val="1009791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130" y="1616765"/>
            <a:ext cx="10681252" cy="4227444"/>
          </a:xfrm>
        </p:spPr>
        <p:txBody>
          <a:bodyPr>
            <a:normAutofit/>
          </a:bodyPr>
          <a:lstStyle/>
          <a:p>
            <a:r>
              <a:rPr lang="en-US" b="1" dirty="0" smtClean="0">
                <a:solidFill>
                  <a:schemeClr val="tx1"/>
                </a:solidFill>
              </a:rPr>
              <a:t>IRS, Dec. 18, 2015:</a:t>
            </a:r>
          </a:p>
          <a:p>
            <a:pPr marL="0" indent="0">
              <a:buNone/>
            </a:pPr>
            <a:r>
              <a:rPr lang="en-US" dirty="0" smtClean="0">
                <a:solidFill>
                  <a:schemeClr val="tx1"/>
                </a:solidFill>
              </a:rPr>
              <a:t>“Some </a:t>
            </a:r>
            <a:r>
              <a:rPr lang="en-US" dirty="0">
                <a:solidFill>
                  <a:schemeClr val="tx1"/>
                </a:solidFill>
              </a:rPr>
              <a:t>housing improvements and other spending on social determinants of health that meet a documented community need may qualify as community benefit for the purposes of meeting the community benefit standard</a:t>
            </a:r>
            <a:r>
              <a:rPr lang="en-US" dirty="0" smtClean="0">
                <a:solidFill>
                  <a:schemeClr val="tx1"/>
                </a:solidFill>
              </a:rPr>
              <a:t>.”</a:t>
            </a:r>
            <a:endParaRPr lang="en-US" dirty="0">
              <a:solidFill>
                <a:schemeClr val="tx1"/>
              </a:solidFill>
            </a:endParaRPr>
          </a:p>
          <a:p>
            <a:r>
              <a:rPr lang="en-US" b="1" dirty="0" smtClean="0">
                <a:solidFill>
                  <a:schemeClr val="tx1"/>
                </a:solidFill>
              </a:rPr>
              <a:t>Health Care Without Harm/ RWJF Survey</a:t>
            </a:r>
            <a:r>
              <a:rPr lang="en-US" dirty="0" smtClean="0">
                <a:solidFill>
                  <a:schemeClr val="tx1"/>
                </a:solidFill>
              </a:rPr>
              <a:t>: “Having a food-related organization on the CHNA committee was strongly correlated with having a program targeting healthy food access or food insecurity.”</a:t>
            </a:r>
            <a:endParaRPr lang="en-US" dirty="0">
              <a:solidFill>
                <a:schemeClr val="tx1"/>
              </a:solidFill>
            </a:endParaRPr>
          </a:p>
        </p:txBody>
      </p:sp>
      <p:sp>
        <p:nvSpPr>
          <p:cNvPr id="3" name="Title 2"/>
          <p:cNvSpPr>
            <a:spLocks noGrp="1"/>
          </p:cNvSpPr>
          <p:nvPr>
            <p:ph type="title"/>
          </p:nvPr>
        </p:nvSpPr>
        <p:spPr>
          <a:xfrm>
            <a:off x="437321" y="261401"/>
            <a:ext cx="11542643" cy="743784"/>
          </a:xfrm>
        </p:spPr>
        <p:txBody>
          <a:bodyPr>
            <a:normAutofit fontScale="90000"/>
          </a:bodyPr>
          <a:lstStyle/>
          <a:p>
            <a:r>
              <a:rPr lang="en-US" dirty="0" smtClean="0">
                <a:solidFill>
                  <a:schemeClr val="accent3"/>
                </a:solidFill>
              </a:rPr>
              <a:t>Investing in the Social Determinants of Health </a:t>
            </a:r>
            <a:endParaRPr lang="en-US" dirty="0">
              <a:solidFill>
                <a:schemeClr val="accent3"/>
              </a:solidFill>
            </a:endParaRPr>
          </a:p>
        </p:txBody>
      </p:sp>
      <p:sp>
        <p:nvSpPr>
          <p:cNvPr id="4" name="Rectangle 3"/>
          <p:cNvSpPr/>
          <p:nvPr/>
        </p:nvSpPr>
        <p:spPr>
          <a:xfrm>
            <a:off x="1537252" y="6132623"/>
            <a:ext cx="10310191" cy="646331"/>
          </a:xfrm>
          <a:prstGeom prst="rect">
            <a:avLst/>
          </a:prstGeom>
        </p:spPr>
        <p:txBody>
          <a:bodyPr wrap="square">
            <a:spAutoFit/>
          </a:bodyPr>
          <a:lstStyle/>
          <a:p>
            <a:r>
              <a:rPr lang="en-US" dirty="0">
                <a:solidFill>
                  <a:schemeClr val="bg1"/>
                </a:solidFill>
              </a:rPr>
              <a:t>https://</a:t>
            </a:r>
            <a:r>
              <a:rPr lang="en-US" dirty="0" smtClean="0">
                <a:solidFill>
                  <a:schemeClr val="bg1"/>
                </a:solidFill>
              </a:rPr>
              <a:t>www.irs.gov/charities-non-profits/exempt-organizations-update-archive; </a:t>
            </a:r>
            <a:r>
              <a:rPr lang="en-US" dirty="0">
                <a:solidFill>
                  <a:schemeClr val="bg1"/>
                </a:solidFill>
              </a:rPr>
              <a:t>https://noharm-uscanada.org/foodaccessCBsurvey</a:t>
            </a:r>
          </a:p>
        </p:txBody>
      </p:sp>
    </p:spTree>
    <p:extLst>
      <p:ext uri="{BB962C8B-B14F-4D97-AF65-F5344CB8AC3E}">
        <p14:creationId xmlns:p14="http://schemas.microsoft.com/office/powerpoint/2010/main" val="174890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203" y="1129304"/>
            <a:ext cx="2506832" cy="1772922"/>
          </a:xfrm>
        </p:spPr>
        <p:txBody>
          <a:bodyPr/>
          <a:lstStyle/>
          <a:p>
            <a:r>
              <a:rPr lang="en-US" sz="4000" dirty="0"/>
              <a:t>Lost Tax Revenue</a:t>
            </a:r>
          </a:p>
        </p:txBody>
      </p:sp>
      <p:sp>
        <p:nvSpPr>
          <p:cNvPr id="4" name="Content Placeholder 3"/>
          <p:cNvSpPr>
            <a:spLocks noGrp="1"/>
          </p:cNvSpPr>
          <p:nvPr>
            <p:ph sz="quarter" idx="1"/>
          </p:nvPr>
        </p:nvSpPr>
        <p:spPr>
          <a:xfrm>
            <a:off x="3850342" y="559558"/>
            <a:ext cx="6503894" cy="5785916"/>
          </a:xfrm>
          <a:solidFill>
            <a:schemeClr val="bg1"/>
          </a:solidFill>
        </p:spPr>
        <p:txBody>
          <a:bodyPr anchor="ctr">
            <a:normAutofit/>
          </a:bodyPr>
          <a:lstStyle/>
          <a:p>
            <a:pPr>
              <a:spcAft>
                <a:spcPts val="1200"/>
              </a:spcAft>
            </a:pPr>
            <a:r>
              <a:rPr lang="en-US" sz="2800" dirty="0">
                <a:solidFill>
                  <a:srgbClr val="020202"/>
                </a:solidFill>
              </a:rPr>
              <a:t>In 2011, the value of the nonprofit hospital tax exemption was $</a:t>
            </a:r>
            <a:r>
              <a:rPr lang="en-US" sz="2800" b="1" dirty="0">
                <a:solidFill>
                  <a:srgbClr val="020202"/>
                </a:solidFill>
              </a:rPr>
              <a:t>24.6 billion </a:t>
            </a:r>
          </a:p>
          <a:p>
            <a:pPr>
              <a:spcAft>
                <a:spcPts val="1200"/>
              </a:spcAft>
            </a:pPr>
            <a:r>
              <a:rPr lang="en-US" dirty="0" smtClean="0">
                <a:solidFill>
                  <a:schemeClr val="tx1"/>
                </a:solidFill>
              </a:rPr>
              <a:t>Cities and states both lose revenue, through property tax and income tax exemptions.</a:t>
            </a:r>
          </a:p>
          <a:p>
            <a:pPr>
              <a:spcAft>
                <a:spcPts val="1200"/>
              </a:spcAft>
            </a:pPr>
            <a:r>
              <a:rPr lang="en-US" dirty="0" smtClean="0"/>
              <a:t>The </a:t>
            </a:r>
            <a:r>
              <a:rPr lang="en-US" dirty="0"/>
              <a:t>American Hospital Association is publicizing its </a:t>
            </a:r>
            <a:r>
              <a:rPr lang="en-US" dirty="0" smtClean="0">
                <a:hlinkClick r:id="rId2"/>
              </a:rPr>
              <a:t>analysis </a:t>
            </a:r>
            <a:r>
              <a:rPr lang="en-US" dirty="0"/>
              <a:t>showing that the value of hospitals’ community benefits outweighs their tax exemption </a:t>
            </a:r>
            <a:r>
              <a:rPr lang="en-US" dirty="0" smtClean="0"/>
              <a:t> </a:t>
            </a:r>
            <a:endParaRPr lang="en-US" dirty="0" smtClean="0">
              <a:solidFill>
                <a:schemeClr val="tx1"/>
              </a:solidFill>
            </a:endParaRPr>
          </a:p>
          <a:p>
            <a:pPr marL="274320" lvl="1" indent="0">
              <a:spcAft>
                <a:spcPts val="1200"/>
              </a:spcAft>
              <a:buNone/>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151E29E6-52D5-D84F-9BEC-984295002582}" type="slidenum">
              <a:rPr lang="en-US" smtClean="0">
                <a:solidFill>
                  <a:prstClr val="white"/>
                </a:solidFill>
              </a:rPr>
              <a:pPr/>
              <a:t>13</a:t>
            </a:fld>
            <a:endParaRPr lang="en-US" dirty="0">
              <a:solidFill>
                <a:prstClr val="white"/>
              </a:solidFill>
            </a:endParaRPr>
          </a:p>
        </p:txBody>
      </p:sp>
      <p:sp>
        <p:nvSpPr>
          <p:cNvPr id="6" name="TextBox 5"/>
          <p:cNvSpPr txBox="1"/>
          <p:nvPr/>
        </p:nvSpPr>
        <p:spPr>
          <a:xfrm>
            <a:off x="1846998" y="6345474"/>
            <a:ext cx="8821003" cy="369332"/>
          </a:xfrm>
          <a:prstGeom prst="rect">
            <a:avLst/>
          </a:prstGeom>
          <a:noFill/>
        </p:spPr>
        <p:txBody>
          <a:bodyPr wrap="square" rtlCol="0">
            <a:spAutoFit/>
          </a:bodyPr>
          <a:lstStyle/>
          <a:p>
            <a:r>
              <a:rPr lang="en-US" dirty="0">
                <a:solidFill>
                  <a:schemeClr val="bg1"/>
                </a:solidFill>
              </a:rPr>
              <a:t>https://www.healthaffairs.org/doi/pdf/10.1377/hlthaff.2014.1424</a:t>
            </a:r>
          </a:p>
        </p:txBody>
      </p:sp>
    </p:spTree>
    <p:extLst>
      <p:ext uri="{BB962C8B-B14F-4D97-AF65-F5344CB8AC3E}">
        <p14:creationId xmlns:p14="http://schemas.microsoft.com/office/powerpoint/2010/main" val="2938957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51E29E6-52D5-D84F-9BEC-984295002582}" type="slidenum">
              <a:rPr lang="en-US">
                <a:latin typeface="Georgia"/>
              </a:rPr>
              <a:pPr>
                <a:defRPr/>
              </a:pPr>
              <a:t>14</a:t>
            </a:fld>
            <a:endParaRPr lang="en-US" dirty="0">
              <a:latin typeface="Georgia"/>
            </a:endParaRPr>
          </a:p>
        </p:txBody>
      </p:sp>
      <p:grpSp>
        <p:nvGrpSpPr>
          <p:cNvPr id="10" name="Group 9"/>
          <p:cNvGrpSpPr/>
          <p:nvPr/>
        </p:nvGrpSpPr>
        <p:grpSpPr>
          <a:xfrm>
            <a:off x="927652" y="1290077"/>
            <a:ext cx="9806609" cy="4699454"/>
            <a:chOff x="74560" y="2107596"/>
            <a:chExt cx="8002984" cy="3487552"/>
          </a:xfrm>
        </p:grpSpPr>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69" y="2107596"/>
              <a:ext cx="7425875" cy="3487552"/>
            </a:xfrm>
            <a:prstGeom prst="rect">
              <a:avLst/>
            </a:prstGeom>
          </p:spPr>
        </p:pic>
        <p:sp>
          <p:nvSpPr>
            <p:cNvPr id="15" name="TextBox 14"/>
            <p:cNvSpPr txBox="1"/>
            <p:nvPr/>
          </p:nvSpPr>
          <p:spPr>
            <a:xfrm>
              <a:off x="1504656" y="2776024"/>
              <a:ext cx="1154460" cy="228407"/>
            </a:xfrm>
            <a:prstGeom prst="rect">
              <a:avLst/>
            </a:prstGeom>
            <a:solidFill>
              <a:schemeClr val="bg1"/>
            </a:solidFill>
          </p:spPr>
          <p:txBody>
            <a:bodyPr wrap="square" rtlCol="0">
              <a:spAutoFit/>
            </a:bodyPr>
            <a:lstStyle/>
            <a:p>
              <a:pPr defTabSz="685800"/>
              <a:r>
                <a:rPr lang="en-US" sz="1400" dirty="0">
                  <a:solidFill>
                    <a:prstClr val="black"/>
                  </a:solidFill>
                  <a:latin typeface="Calibri" panose="020F0502020204030204"/>
                </a:rPr>
                <a:t>Charity care</a:t>
              </a:r>
            </a:p>
          </p:txBody>
        </p:sp>
        <p:sp>
          <p:nvSpPr>
            <p:cNvPr id="16" name="TextBox 15"/>
            <p:cNvSpPr txBox="1"/>
            <p:nvPr/>
          </p:nvSpPr>
          <p:spPr>
            <a:xfrm>
              <a:off x="74560" y="3000356"/>
              <a:ext cx="2648759" cy="388291"/>
            </a:xfrm>
            <a:prstGeom prst="rect">
              <a:avLst/>
            </a:prstGeom>
            <a:solidFill>
              <a:schemeClr val="bg1"/>
            </a:solidFill>
          </p:spPr>
          <p:txBody>
            <a:bodyPr wrap="square" rtlCol="0">
              <a:spAutoFit/>
            </a:bodyPr>
            <a:lstStyle/>
            <a:p>
              <a:pPr algn="r" defTabSz="685800"/>
              <a:r>
                <a:rPr lang="en-US" sz="1400" dirty="0">
                  <a:solidFill>
                    <a:prstClr val="black"/>
                  </a:solidFill>
                  <a:latin typeface="Calibri" panose="020F0502020204030204"/>
                </a:rPr>
                <a:t>Unreimbursed costs for means-tested</a:t>
              </a:r>
            </a:p>
            <a:p>
              <a:pPr algn="r" defTabSz="685800"/>
              <a:r>
                <a:rPr lang="en-US" sz="1400" dirty="0">
                  <a:solidFill>
                    <a:prstClr val="black"/>
                  </a:solidFill>
                  <a:latin typeface="Calibri" panose="020F0502020204030204"/>
                </a:rPr>
                <a:t>government programs</a:t>
              </a:r>
            </a:p>
          </p:txBody>
        </p:sp>
        <p:sp>
          <p:nvSpPr>
            <p:cNvPr id="17" name="TextBox 16"/>
            <p:cNvSpPr txBox="1"/>
            <p:nvPr/>
          </p:nvSpPr>
          <p:spPr>
            <a:xfrm>
              <a:off x="874058" y="3393405"/>
              <a:ext cx="1827631" cy="228407"/>
            </a:xfrm>
            <a:prstGeom prst="rect">
              <a:avLst/>
            </a:prstGeom>
            <a:solidFill>
              <a:schemeClr val="bg1"/>
            </a:solidFill>
          </p:spPr>
          <p:txBody>
            <a:bodyPr wrap="square" rtlCol="0">
              <a:spAutoFit/>
            </a:bodyPr>
            <a:lstStyle/>
            <a:p>
              <a:pPr algn="r" defTabSz="685800"/>
              <a:r>
                <a:rPr lang="en-US" sz="1400" dirty="0">
                  <a:solidFill>
                    <a:prstClr val="black"/>
                  </a:solidFill>
                  <a:latin typeface="Calibri" panose="020F0502020204030204"/>
                </a:rPr>
                <a:t>Subsidized health services</a:t>
              </a:r>
            </a:p>
          </p:txBody>
        </p:sp>
        <p:sp>
          <p:nvSpPr>
            <p:cNvPr id="18" name="TextBox 17"/>
            <p:cNvSpPr txBox="1"/>
            <p:nvPr/>
          </p:nvSpPr>
          <p:spPr>
            <a:xfrm>
              <a:off x="215152" y="3629213"/>
              <a:ext cx="2486536" cy="228407"/>
            </a:xfrm>
            <a:prstGeom prst="rect">
              <a:avLst/>
            </a:prstGeom>
            <a:solidFill>
              <a:schemeClr val="bg1"/>
            </a:solidFill>
          </p:spPr>
          <p:txBody>
            <a:bodyPr wrap="square" rtlCol="0">
              <a:spAutoFit/>
            </a:bodyPr>
            <a:lstStyle/>
            <a:p>
              <a:pPr algn="r" defTabSz="685800"/>
              <a:r>
                <a:rPr lang="en-US" sz="1400" dirty="0">
                  <a:solidFill>
                    <a:prstClr val="black"/>
                  </a:solidFill>
                  <a:latin typeface="Calibri" panose="020F0502020204030204"/>
                </a:rPr>
                <a:t>Direct spending on community health</a:t>
              </a:r>
            </a:p>
          </p:txBody>
        </p:sp>
        <p:sp>
          <p:nvSpPr>
            <p:cNvPr id="19" name="TextBox 18"/>
            <p:cNvSpPr txBox="1"/>
            <p:nvPr/>
          </p:nvSpPr>
          <p:spPr>
            <a:xfrm>
              <a:off x="215152" y="3969974"/>
              <a:ext cx="2486537" cy="228407"/>
            </a:xfrm>
            <a:prstGeom prst="rect">
              <a:avLst/>
            </a:prstGeom>
            <a:solidFill>
              <a:schemeClr val="bg1"/>
            </a:solidFill>
          </p:spPr>
          <p:txBody>
            <a:bodyPr wrap="square" rtlCol="0">
              <a:spAutoFit/>
            </a:bodyPr>
            <a:lstStyle/>
            <a:p>
              <a:pPr algn="r" defTabSz="685800"/>
              <a:r>
                <a:rPr lang="en-US" sz="1400" dirty="0">
                  <a:solidFill>
                    <a:prstClr val="black"/>
                  </a:solidFill>
                  <a:latin typeface="Calibri" panose="020F0502020204030204"/>
                </a:rPr>
                <a:t>Contributions to community groups</a:t>
              </a:r>
            </a:p>
          </p:txBody>
        </p:sp>
        <p:sp>
          <p:nvSpPr>
            <p:cNvPr id="20" name="TextBox 19"/>
            <p:cNvSpPr txBox="1"/>
            <p:nvPr/>
          </p:nvSpPr>
          <p:spPr>
            <a:xfrm>
              <a:off x="463894" y="4499993"/>
              <a:ext cx="2237795" cy="228407"/>
            </a:xfrm>
            <a:prstGeom prst="rect">
              <a:avLst/>
            </a:prstGeom>
            <a:solidFill>
              <a:schemeClr val="bg1"/>
            </a:solidFill>
          </p:spPr>
          <p:txBody>
            <a:bodyPr wrap="square" rtlCol="0">
              <a:spAutoFit/>
            </a:bodyPr>
            <a:lstStyle/>
            <a:p>
              <a:pPr algn="r" defTabSz="685800"/>
              <a:r>
                <a:rPr lang="en-US" sz="1400" dirty="0">
                  <a:solidFill>
                    <a:prstClr val="black"/>
                  </a:solidFill>
                  <a:latin typeface="Calibri" panose="020F0502020204030204"/>
                </a:rPr>
                <a:t>Health professions education</a:t>
              </a:r>
            </a:p>
          </p:txBody>
        </p:sp>
        <p:sp>
          <p:nvSpPr>
            <p:cNvPr id="21" name="TextBox 20"/>
            <p:cNvSpPr txBox="1"/>
            <p:nvPr/>
          </p:nvSpPr>
          <p:spPr>
            <a:xfrm>
              <a:off x="1966193" y="4246077"/>
              <a:ext cx="711231" cy="228407"/>
            </a:xfrm>
            <a:prstGeom prst="rect">
              <a:avLst/>
            </a:prstGeom>
            <a:solidFill>
              <a:schemeClr val="bg1"/>
            </a:solidFill>
          </p:spPr>
          <p:txBody>
            <a:bodyPr wrap="square" rtlCol="0">
              <a:spAutoFit/>
            </a:bodyPr>
            <a:lstStyle/>
            <a:p>
              <a:pPr algn="r" defTabSz="685800"/>
              <a:r>
                <a:rPr lang="en-US" sz="1400" dirty="0">
                  <a:solidFill>
                    <a:prstClr val="black"/>
                  </a:solidFill>
                  <a:latin typeface="Calibri" panose="020F0502020204030204"/>
                </a:rPr>
                <a:t>Research</a:t>
              </a:r>
            </a:p>
          </p:txBody>
        </p:sp>
        <p:sp>
          <p:nvSpPr>
            <p:cNvPr id="22" name="TextBox 21"/>
            <p:cNvSpPr txBox="1"/>
            <p:nvPr/>
          </p:nvSpPr>
          <p:spPr>
            <a:xfrm>
              <a:off x="346991" y="2136767"/>
              <a:ext cx="7633957" cy="571016"/>
            </a:xfrm>
            <a:prstGeom prst="rect">
              <a:avLst/>
            </a:prstGeom>
            <a:solidFill>
              <a:schemeClr val="bg1"/>
            </a:solidFill>
          </p:spPr>
          <p:txBody>
            <a:bodyPr wrap="square" rtlCol="0">
              <a:spAutoFit/>
            </a:bodyPr>
            <a:lstStyle/>
            <a:p>
              <a:pPr defTabSz="685800"/>
              <a:r>
                <a:rPr lang="en-US" sz="2200" b="1" dirty="0">
                  <a:solidFill>
                    <a:prstClr val="black"/>
                  </a:solidFill>
                  <a:latin typeface="Calibri" panose="020F0502020204030204"/>
                </a:rPr>
                <a:t>Percentages of tax-exempt hospital spending on community benefits, by type of benefit, 2010 and 2014</a:t>
              </a:r>
            </a:p>
          </p:txBody>
        </p:sp>
        <p:sp>
          <p:nvSpPr>
            <p:cNvPr id="23" name="Oval 22"/>
            <p:cNvSpPr/>
            <p:nvPr/>
          </p:nvSpPr>
          <p:spPr>
            <a:xfrm>
              <a:off x="269225" y="2958185"/>
              <a:ext cx="2650136" cy="474558"/>
            </a:xfrm>
            <a:prstGeom prst="ellipse">
              <a:avLst/>
            </a:prstGeom>
            <a:noFill/>
            <a:ln w="317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2175669" y="209781"/>
            <a:ext cx="8045668" cy="1080296"/>
          </a:xfrm>
          <a:prstGeom prst="rect">
            <a:avLst/>
          </a:prstGeom>
        </p:spPr>
        <p:txBody>
          <a:bodyPr wrap="square">
            <a:spAutoFit/>
          </a:bodyPr>
          <a:lstStyle/>
          <a:p>
            <a:pPr defTabSz="685800">
              <a:lnSpc>
                <a:spcPct val="107000"/>
              </a:lnSpc>
              <a:spcAft>
                <a:spcPts val="600"/>
              </a:spcAft>
            </a:pPr>
            <a:r>
              <a:rPr lang="en-US" sz="3000" b="1" i="1" dirty="0">
                <a:solidFill>
                  <a:srgbClr val="2880BB"/>
                </a:solidFill>
                <a:latin typeface="Calibri" panose="020F0502020204030204"/>
                <a:ea typeface="Calibri" panose="020F0502020204030204" pitchFamily="34" charset="0"/>
                <a:cs typeface="Times New Roman" panose="02020603050405020304" pitchFamily="18" charset="0"/>
                <a:hlinkClick r:id="rId4"/>
              </a:rPr>
              <a:t>Health Affairs</a:t>
            </a:r>
            <a:r>
              <a:rPr lang="en-US" sz="3000" b="1" dirty="0">
                <a:solidFill>
                  <a:srgbClr val="2880BB"/>
                </a:solidFill>
                <a:latin typeface="Calibri" panose="020F0502020204030204"/>
                <a:ea typeface="Calibri" panose="020F0502020204030204" pitchFamily="34" charset="0"/>
                <a:cs typeface="Times New Roman" panose="02020603050405020304" pitchFamily="18" charset="0"/>
                <a:hlinkClick r:id="rId4"/>
              </a:rPr>
              <a:t>: Community Benefit Spending By Tax-Exempt Hospitals Changed Little After ACA</a:t>
            </a:r>
            <a:endParaRPr lang="en-US" sz="3000" dirty="0">
              <a:solidFill>
                <a:prstClr val="black"/>
              </a:solidFill>
              <a:latin typeface="Calibri" panose="020F0502020204030204"/>
              <a:ea typeface="Calibri" panose="020F0502020204030204" pitchFamily="34" charset="0"/>
              <a:cs typeface="Times New Roman" panose="02020603050405020304" pitchFamily="18" charset="0"/>
            </a:endParaRPr>
          </a:p>
        </p:txBody>
      </p:sp>
      <p:sp>
        <p:nvSpPr>
          <p:cNvPr id="26" name="Rectangle 25"/>
          <p:cNvSpPr/>
          <p:nvPr/>
        </p:nvSpPr>
        <p:spPr>
          <a:xfrm>
            <a:off x="2680048" y="6419835"/>
            <a:ext cx="5923721" cy="246221"/>
          </a:xfrm>
          <a:prstGeom prst="rect">
            <a:avLst/>
          </a:prstGeom>
        </p:spPr>
        <p:txBody>
          <a:bodyPr wrap="square">
            <a:spAutoFit/>
          </a:bodyPr>
          <a:lstStyle/>
          <a:p>
            <a:pPr defTabSz="685800"/>
            <a:r>
              <a:rPr lang="en-US" sz="1000" dirty="0">
                <a:solidFill>
                  <a:schemeClr val="bg1"/>
                </a:solidFill>
                <a:latin typeface="Calibri" panose="020F0502020204030204"/>
              </a:rPr>
              <a:t>https://www.healthaffairs.org/doi/abs/10.1377/hlthaff.2017.1028?journalCode=hlthaff</a:t>
            </a:r>
          </a:p>
        </p:txBody>
      </p:sp>
    </p:spTree>
    <p:extLst>
      <p:ext uri="{BB962C8B-B14F-4D97-AF65-F5344CB8AC3E}">
        <p14:creationId xmlns:p14="http://schemas.microsoft.com/office/powerpoint/2010/main" val="1464819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1E29E6-52D5-D84F-9BEC-984295002582}" type="slidenum">
              <a:rPr lang="en-US" smtClean="0"/>
              <a:pPr/>
              <a:t>15</a:t>
            </a:fld>
            <a:endParaRPr lang="en-US" dirty="0"/>
          </a:p>
        </p:txBody>
      </p:sp>
      <p:sp>
        <p:nvSpPr>
          <p:cNvPr id="3" name="TextBox 2"/>
          <p:cNvSpPr txBox="1"/>
          <p:nvPr/>
        </p:nvSpPr>
        <p:spPr>
          <a:xfrm>
            <a:off x="371061" y="208340"/>
            <a:ext cx="5491951" cy="1107996"/>
          </a:xfrm>
          <a:prstGeom prst="rect">
            <a:avLst/>
          </a:prstGeom>
          <a:noFill/>
          <a:ln>
            <a:solidFill>
              <a:schemeClr val="tx1"/>
            </a:solidFill>
          </a:ln>
        </p:spPr>
        <p:txBody>
          <a:bodyPr wrap="square" rtlCol="0">
            <a:spAutoFit/>
          </a:bodyPr>
          <a:lstStyle/>
          <a:p>
            <a:r>
              <a:rPr lang="en-US" sz="2200" dirty="0"/>
              <a:t>Use</a:t>
            </a:r>
            <a:r>
              <a:rPr lang="en-US" sz="2200" b="1" dirty="0"/>
              <a:t> </a:t>
            </a:r>
            <a:r>
              <a:rPr lang="en-US" sz="2200" dirty="0"/>
              <a:t>the RWJF </a:t>
            </a:r>
            <a:r>
              <a:rPr lang="en-US" sz="2200" b="1" dirty="0"/>
              <a:t>Community Benefit Insight </a:t>
            </a:r>
            <a:r>
              <a:rPr lang="en-US" sz="2200" dirty="0"/>
              <a:t>tool to </a:t>
            </a:r>
            <a:r>
              <a:rPr lang="en-US" sz="2200" dirty="0" smtClean="0"/>
              <a:t>compare </a:t>
            </a:r>
            <a:r>
              <a:rPr lang="en-US" sz="2200" dirty="0"/>
              <a:t>how hospitals spend their community benefits </a:t>
            </a:r>
            <a:r>
              <a:rPr lang="en-US" sz="2200" dirty="0" smtClean="0"/>
              <a:t>dollars</a:t>
            </a:r>
            <a:endParaRPr lang="en-US" dirty="0">
              <a:solidFill>
                <a:schemeClr val="bg1"/>
              </a:solidFill>
            </a:endParaRPr>
          </a:p>
        </p:txBody>
      </p:sp>
      <p:sp>
        <p:nvSpPr>
          <p:cNvPr id="4" name="TextBox 3"/>
          <p:cNvSpPr txBox="1"/>
          <p:nvPr/>
        </p:nvSpPr>
        <p:spPr>
          <a:xfrm>
            <a:off x="3764803" y="6366143"/>
            <a:ext cx="6221665" cy="369332"/>
          </a:xfrm>
          <a:prstGeom prst="rect">
            <a:avLst/>
          </a:prstGeom>
          <a:noFill/>
        </p:spPr>
        <p:txBody>
          <a:bodyPr wrap="square" rtlCol="0">
            <a:spAutoFit/>
          </a:bodyPr>
          <a:lstStyle/>
          <a:p>
            <a:r>
              <a:rPr lang="en-US" b="1" dirty="0">
                <a:solidFill>
                  <a:schemeClr val="bg1"/>
                </a:solidFill>
              </a:rPr>
              <a:t>http://www.communitybenefitinsight.org/</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625" y="208339"/>
            <a:ext cx="5279020" cy="1535113"/>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760" y="1690444"/>
            <a:ext cx="9416503" cy="4558386"/>
          </a:xfrm>
          <a:prstGeom prst="rect">
            <a:avLst/>
          </a:prstGeom>
        </p:spPr>
      </p:pic>
    </p:spTree>
    <p:extLst>
      <p:ext uri="{BB962C8B-B14F-4D97-AF65-F5344CB8AC3E}">
        <p14:creationId xmlns:p14="http://schemas.microsoft.com/office/powerpoint/2010/main" val="13727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5130" y="262392"/>
            <a:ext cx="11656612" cy="598687"/>
          </a:xfrm>
        </p:spPr>
        <p:txBody>
          <a:bodyPr>
            <a:noAutofit/>
          </a:bodyPr>
          <a:lstStyle/>
          <a:p>
            <a:r>
              <a:rPr lang="en-US" sz="2800" dirty="0" smtClean="0">
                <a:solidFill>
                  <a:schemeClr val="accent3"/>
                </a:solidFill>
                <a:latin typeface="+mj-lt"/>
              </a:rPr>
              <a:t>Community Benefits Insight Tool: Statewide</a:t>
            </a:r>
            <a:endParaRPr lang="en-US" sz="2800" dirty="0">
              <a:solidFill>
                <a:schemeClr val="accent3"/>
              </a:solidFill>
              <a:latin typeface="+mj-lt"/>
            </a:endParaRPr>
          </a:p>
        </p:txBody>
      </p:sp>
      <p:sp>
        <p:nvSpPr>
          <p:cNvPr id="8" name="Rectangle 7"/>
          <p:cNvSpPr/>
          <p:nvPr/>
        </p:nvSpPr>
        <p:spPr>
          <a:xfrm>
            <a:off x="1540321" y="6288596"/>
            <a:ext cx="4564070" cy="369332"/>
          </a:xfrm>
          <a:prstGeom prst="rect">
            <a:avLst/>
          </a:prstGeom>
        </p:spPr>
        <p:txBody>
          <a:bodyPr wrap="none">
            <a:spAutoFit/>
          </a:bodyPr>
          <a:lstStyle/>
          <a:p>
            <a:r>
              <a:rPr lang="en-US" dirty="0">
                <a:solidFill>
                  <a:schemeClr val="bg1"/>
                </a:solidFill>
              </a:rPr>
              <a:t>http://www.communitybenefitinsight.org/</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25" y="2217799"/>
            <a:ext cx="10396598" cy="4008327"/>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91" y="1513633"/>
            <a:ext cx="6720329" cy="32754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3497" y="2116148"/>
            <a:ext cx="5199744" cy="1837941"/>
          </a:xfrm>
          <a:prstGeom prst="rect">
            <a:avLst/>
          </a:prstGeom>
          <a:ln>
            <a:solidFill>
              <a:schemeClr val="tx1"/>
            </a:solidFill>
          </a:ln>
        </p:spPr>
      </p:pic>
      <p:pic>
        <p:nvPicPr>
          <p:cNvPr id="13" name="Picture 2" descr="Image result for vermo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3275" y="262392"/>
            <a:ext cx="579966" cy="94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5211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0773" y="306750"/>
            <a:ext cx="11656612" cy="598687"/>
          </a:xfrm>
        </p:spPr>
        <p:txBody>
          <a:bodyPr>
            <a:noAutofit/>
          </a:bodyPr>
          <a:lstStyle/>
          <a:p>
            <a:r>
              <a:rPr lang="en-US" sz="2800" dirty="0" smtClean="0">
                <a:solidFill>
                  <a:schemeClr val="accent3"/>
                </a:solidFill>
                <a:latin typeface="+mj-lt"/>
              </a:rPr>
              <a:t>Community Benefits Insight Tool: Statewide</a:t>
            </a:r>
            <a:endParaRPr lang="en-US" sz="2800" dirty="0">
              <a:solidFill>
                <a:schemeClr val="accent3"/>
              </a:solidFill>
              <a:latin typeface="+mj-lt"/>
            </a:endParaRPr>
          </a:p>
        </p:txBody>
      </p:sp>
      <p:sp>
        <p:nvSpPr>
          <p:cNvPr id="8" name="Rectangle 7"/>
          <p:cNvSpPr/>
          <p:nvPr/>
        </p:nvSpPr>
        <p:spPr>
          <a:xfrm>
            <a:off x="1540321" y="6288596"/>
            <a:ext cx="4564070" cy="369332"/>
          </a:xfrm>
          <a:prstGeom prst="rect">
            <a:avLst/>
          </a:prstGeom>
        </p:spPr>
        <p:txBody>
          <a:bodyPr wrap="none">
            <a:spAutoFit/>
          </a:bodyPr>
          <a:lstStyle/>
          <a:p>
            <a:r>
              <a:rPr lang="en-US" dirty="0">
                <a:solidFill>
                  <a:schemeClr val="bg1"/>
                </a:solidFill>
              </a:rPr>
              <a:t>http://www.communitybenefitinsight.org/</a:t>
            </a:r>
          </a:p>
        </p:txBody>
      </p:sp>
      <p:sp>
        <p:nvSpPr>
          <p:cNvPr id="11" name="Freeform 125"/>
          <p:cNvSpPr>
            <a:spLocks/>
          </p:cNvSpPr>
          <p:nvPr/>
        </p:nvSpPr>
        <p:spPr bwMode="auto">
          <a:xfrm>
            <a:off x="10684078" y="262393"/>
            <a:ext cx="739295" cy="924964"/>
          </a:xfrm>
          <a:custGeom>
            <a:avLst/>
            <a:gdLst>
              <a:gd name="T0" fmla="*/ 2147483647 w 1137"/>
              <a:gd name="T1" fmla="*/ 2147483647 h 1801"/>
              <a:gd name="T2" fmla="*/ 2147483647 w 1137"/>
              <a:gd name="T3" fmla="*/ 2147483647 h 1801"/>
              <a:gd name="T4" fmla="*/ 2147483647 w 1137"/>
              <a:gd name="T5" fmla="*/ 2147483647 h 1801"/>
              <a:gd name="T6" fmla="*/ 2147483647 w 1137"/>
              <a:gd name="T7" fmla="*/ 2147483647 h 1801"/>
              <a:gd name="T8" fmla="*/ 2147483647 w 1137"/>
              <a:gd name="T9" fmla="*/ 2147483647 h 1801"/>
              <a:gd name="T10" fmla="*/ 2147483647 w 1137"/>
              <a:gd name="T11" fmla="*/ 2147483647 h 1801"/>
              <a:gd name="T12" fmla="*/ 2147483647 w 1137"/>
              <a:gd name="T13" fmla="*/ 2147483647 h 1801"/>
              <a:gd name="T14" fmla="*/ 2147483647 w 1137"/>
              <a:gd name="T15" fmla="*/ 2147483647 h 1801"/>
              <a:gd name="T16" fmla="*/ 2147483647 w 1137"/>
              <a:gd name="T17" fmla="*/ 2147483647 h 1801"/>
              <a:gd name="T18" fmla="*/ 2147483647 w 1137"/>
              <a:gd name="T19" fmla="*/ 2147483647 h 1801"/>
              <a:gd name="T20" fmla="*/ 2147483647 w 1137"/>
              <a:gd name="T21" fmla="*/ 2147483647 h 1801"/>
              <a:gd name="T22" fmla="*/ 2147483647 w 1137"/>
              <a:gd name="T23" fmla="*/ 2147483647 h 1801"/>
              <a:gd name="T24" fmla="*/ 2147483647 w 1137"/>
              <a:gd name="T25" fmla="*/ 2147483647 h 1801"/>
              <a:gd name="T26" fmla="*/ 2147483647 w 1137"/>
              <a:gd name="T27" fmla="*/ 0 h 1801"/>
              <a:gd name="T28" fmla="*/ 2147483647 w 1137"/>
              <a:gd name="T29" fmla="*/ 2147483647 h 1801"/>
              <a:gd name="T30" fmla="*/ 2147483647 w 1137"/>
              <a:gd name="T31" fmla="*/ 2147483647 h 1801"/>
              <a:gd name="T32" fmla="*/ 2147483647 w 1137"/>
              <a:gd name="T33" fmla="*/ 2147483647 h 1801"/>
              <a:gd name="T34" fmla="*/ 2147483647 w 1137"/>
              <a:gd name="T35" fmla="*/ 2147483647 h 1801"/>
              <a:gd name="T36" fmla="*/ 2147483647 w 1137"/>
              <a:gd name="T37" fmla="*/ 2147483647 h 1801"/>
              <a:gd name="T38" fmla="*/ 2147483647 w 1137"/>
              <a:gd name="T39" fmla="*/ 2147483647 h 1801"/>
              <a:gd name="T40" fmla="*/ 2147483647 w 1137"/>
              <a:gd name="T41" fmla="*/ 2147483647 h 1801"/>
              <a:gd name="T42" fmla="*/ 2147483647 w 1137"/>
              <a:gd name="T43" fmla="*/ 2147483647 h 1801"/>
              <a:gd name="T44" fmla="*/ 2147483647 w 1137"/>
              <a:gd name="T45" fmla="*/ 2147483647 h 1801"/>
              <a:gd name="T46" fmla="*/ 2147483647 w 1137"/>
              <a:gd name="T47" fmla="*/ 2147483647 h 1801"/>
              <a:gd name="T48" fmla="*/ 2147483647 w 1137"/>
              <a:gd name="T49" fmla="*/ 2147483647 h 1801"/>
              <a:gd name="T50" fmla="*/ 2147483647 w 1137"/>
              <a:gd name="T51" fmla="*/ 2147483647 h 1801"/>
              <a:gd name="T52" fmla="*/ 2147483647 w 1137"/>
              <a:gd name="T53" fmla="*/ 2147483647 h 1801"/>
              <a:gd name="T54" fmla="*/ 2147483647 w 1137"/>
              <a:gd name="T55" fmla="*/ 2147483647 h 1801"/>
              <a:gd name="T56" fmla="*/ 2147483647 w 1137"/>
              <a:gd name="T57" fmla="*/ 2147483647 h 1801"/>
              <a:gd name="T58" fmla="*/ 2147483647 w 1137"/>
              <a:gd name="T59" fmla="*/ 2147483647 h 1801"/>
              <a:gd name="T60" fmla="*/ 2147483647 w 1137"/>
              <a:gd name="T61" fmla="*/ 2147483647 h 1801"/>
              <a:gd name="T62" fmla="*/ 2147483647 w 1137"/>
              <a:gd name="T63" fmla="*/ 2147483647 h 1801"/>
              <a:gd name="T64" fmla="*/ 2147483647 w 1137"/>
              <a:gd name="T65" fmla="*/ 2147483647 h 1801"/>
              <a:gd name="T66" fmla="*/ 2147483647 w 1137"/>
              <a:gd name="T67" fmla="*/ 2147483647 h 1801"/>
              <a:gd name="T68" fmla="*/ 2147483647 w 1137"/>
              <a:gd name="T69" fmla="*/ 2147483647 h 1801"/>
              <a:gd name="T70" fmla="*/ 2147483647 w 1137"/>
              <a:gd name="T71" fmla="*/ 2147483647 h 1801"/>
              <a:gd name="T72" fmla="*/ 2147483647 w 1137"/>
              <a:gd name="T73" fmla="*/ 2147483647 h 1801"/>
              <a:gd name="T74" fmla="*/ 2147483647 w 1137"/>
              <a:gd name="T75" fmla="*/ 2147483647 h 1801"/>
              <a:gd name="T76" fmla="*/ 2147483647 w 1137"/>
              <a:gd name="T77" fmla="*/ 2147483647 h 1801"/>
              <a:gd name="T78" fmla="*/ 2147483647 w 1137"/>
              <a:gd name="T79" fmla="*/ 2147483647 h 1801"/>
              <a:gd name="T80" fmla="*/ 2147483647 w 1137"/>
              <a:gd name="T81" fmla="*/ 2147483647 h 1801"/>
              <a:gd name="T82" fmla="*/ 2147483647 w 1137"/>
              <a:gd name="T83" fmla="*/ 2147483647 h 1801"/>
              <a:gd name="T84" fmla="*/ 2147483647 w 1137"/>
              <a:gd name="T85" fmla="*/ 2147483647 h 1801"/>
              <a:gd name="T86" fmla="*/ 2147483647 w 1137"/>
              <a:gd name="T87" fmla="*/ 2147483647 h 1801"/>
              <a:gd name="T88" fmla="*/ 2147483647 w 1137"/>
              <a:gd name="T89" fmla="*/ 2147483647 h 1801"/>
              <a:gd name="T90" fmla="*/ 2147483647 w 1137"/>
              <a:gd name="T91" fmla="*/ 2147483647 h 1801"/>
              <a:gd name="T92" fmla="*/ 2147483647 w 1137"/>
              <a:gd name="T93" fmla="*/ 2147483647 h 1801"/>
              <a:gd name="T94" fmla="*/ 2147483647 w 1137"/>
              <a:gd name="T95" fmla="*/ 2147483647 h 1801"/>
              <a:gd name="T96" fmla="*/ 2147483647 w 1137"/>
              <a:gd name="T97" fmla="*/ 2147483647 h 1801"/>
              <a:gd name="T98" fmla="*/ 2147483647 w 1137"/>
              <a:gd name="T99" fmla="*/ 2147483647 h 18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7"/>
              <a:gd name="T151" fmla="*/ 0 h 1801"/>
              <a:gd name="T152" fmla="*/ 1137 w 1137"/>
              <a:gd name="T153" fmla="*/ 1801 h 18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7" h="1801">
                <a:moveTo>
                  <a:pt x="184" y="1550"/>
                </a:moveTo>
                <a:lnTo>
                  <a:pt x="159" y="1473"/>
                </a:lnTo>
                <a:lnTo>
                  <a:pt x="129" y="1381"/>
                </a:lnTo>
                <a:lnTo>
                  <a:pt x="125" y="1369"/>
                </a:lnTo>
                <a:lnTo>
                  <a:pt x="66" y="1197"/>
                </a:lnTo>
                <a:lnTo>
                  <a:pt x="6" y="1029"/>
                </a:lnTo>
                <a:lnTo>
                  <a:pt x="0" y="1012"/>
                </a:lnTo>
                <a:lnTo>
                  <a:pt x="10" y="971"/>
                </a:lnTo>
                <a:lnTo>
                  <a:pt x="62" y="1001"/>
                </a:lnTo>
                <a:lnTo>
                  <a:pt x="62" y="983"/>
                </a:lnTo>
                <a:lnTo>
                  <a:pt x="67" y="921"/>
                </a:lnTo>
                <a:lnTo>
                  <a:pt x="102" y="921"/>
                </a:lnTo>
                <a:lnTo>
                  <a:pt x="79" y="842"/>
                </a:lnTo>
                <a:lnTo>
                  <a:pt x="92" y="815"/>
                </a:lnTo>
                <a:lnTo>
                  <a:pt x="126" y="771"/>
                </a:lnTo>
                <a:lnTo>
                  <a:pt x="144" y="686"/>
                </a:lnTo>
                <a:lnTo>
                  <a:pt x="120" y="671"/>
                </a:lnTo>
                <a:lnTo>
                  <a:pt x="120" y="622"/>
                </a:lnTo>
                <a:lnTo>
                  <a:pt x="105" y="574"/>
                </a:lnTo>
                <a:lnTo>
                  <a:pt x="136" y="496"/>
                </a:lnTo>
                <a:lnTo>
                  <a:pt x="126" y="434"/>
                </a:lnTo>
                <a:lnTo>
                  <a:pt x="120" y="387"/>
                </a:lnTo>
                <a:lnTo>
                  <a:pt x="227" y="40"/>
                </a:lnTo>
                <a:lnTo>
                  <a:pt x="288" y="88"/>
                </a:lnTo>
                <a:lnTo>
                  <a:pt x="312" y="108"/>
                </a:lnTo>
                <a:lnTo>
                  <a:pt x="410" y="67"/>
                </a:lnTo>
                <a:lnTo>
                  <a:pt x="462" y="5"/>
                </a:lnTo>
                <a:lnTo>
                  <a:pt x="483" y="0"/>
                </a:lnTo>
                <a:lnTo>
                  <a:pt x="583" y="33"/>
                </a:lnTo>
                <a:lnTo>
                  <a:pt x="610" y="60"/>
                </a:lnTo>
                <a:lnTo>
                  <a:pt x="635" y="66"/>
                </a:lnTo>
                <a:lnTo>
                  <a:pt x="807" y="583"/>
                </a:lnTo>
                <a:lnTo>
                  <a:pt x="894" y="592"/>
                </a:lnTo>
                <a:lnTo>
                  <a:pt x="908" y="580"/>
                </a:lnTo>
                <a:lnTo>
                  <a:pt x="949" y="712"/>
                </a:lnTo>
                <a:lnTo>
                  <a:pt x="992" y="746"/>
                </a:lnTo>
                <a:lnTo>
                  <a:pt x="1002" y="739"/>
                </a:lnTo>
                <a:lnTo>
                  <a:pt x="1002" y="719"/>
                </a:lnTo>
                <a:lnTo>
                  <a:pt x="1054" y="727"/>
                </a:lnTo>
                <a:lnTo>
                  <a:pt x="1112" y="789"/>
                </a:lnTo>
                <a:lnTo>
                  <a:pt x="1137" y="824"/>
                </a:lnTo>
                <a:lnTo>
                  <a:pt x="1088" y="924"/>
                </a:lnTo>
                <a:lnTo>
                  <a:pt x="1079" y="925"/>
                </a:lnTo>
                <a:lnTo>
                  <a:pt x="1083" y="933"/>
                </a:lnTo>
                <a:lnTo>
                  <a:pt x="1071" y="928"/>
                </a:lnTo>
                <a:lnTo>
                  <a:pt x="1052" y="936"/>
                </a:lnTo>
                <a:lnTo>
                  <a:pt x="1055" y="947"/>
                </a:lnTo>
                <a:lnTo>
                  <a:pt x="1026" y="972"/>
                </a:lnTo>
                <a:lnTo>
                  <a:pt x="1031" y="995"/>
                </a:lnTo>
                <a:lnTo>
                  <a:pt x="1014" y="1024"/>
                </a:lnTo>
                <a:lnTo>
                  <a:pt x="1005" y="1007"/>
                </a:lnTo>
                <a:lnTo>
                  <a:pt x="954" y="1019"/>
                </a:lnTo>
                <a:lnTo>
                  <a:pt x="947" y="1059"/>
                </a:lnTo>
                <a:lnTo>
                  <a:pt x="930" y="1068"/>
                </a:lnTo>
                <a:lnTo>
                  <a:pt x="911" y="1078"/>
                </a:lnTo>
                <a:lnTo>
                  <a:pt x="914" y="1103"/>
                </a:lnTo>
                <a:lnTo>
                  <a:pt x="869" y="1156"/>
                </a:lnTo>
                <a:lnTo>
                  <a:pt x="827" y="1164"/>
                </a:lnTo>
                <a:lnTo>
                  <a:pt x="779" y="1113"/>
                </a:lnTo>
                <a:lnTo>
                  <a:pt x="792" y="1146"/>
                </a:lnTo>
                <a:lnTo>
                  <a:pt x="762" y="1240"/>
                </a:lnTo>
                <a:lnTo>
                  <a:pt x="708" y="1178"/>
                </a:lnTo>
                <a:lnTo>
                  <a:pt x="696" y="1104"/>
                </a:lnTo>
                <a:lnTo>
                  <a:pt x="691" y="1103"/>
                </a:lnTo>
                <a:lnTo>
                  <a:pt x="678" y="1137"/>
                </a:lnTo>
                <a:lnTo>
                  <a:pt x="663" y="1166"/>
                </a:lnTo>
                <a:lnTo>
                  <a:pt x="659" y="1218"/>
                </a:lnTo>
                <a:lnTo>
                  <a:pt x="660" y="1269"/>
                </a:lnTo>
                <a:lnTo>
                  <a:pt x="683" y="1313"/>
                </a:lnTo>
                <a:lnTo>
                  <a:pt x="626" y="1381"/>
                </a:lnTo>
                <a:lnTo>
                  <a:pt x="603" y="1377"/>
                </a:lnTo>
                <a:lnTo>
                  <a:pt x="581" y="1396"/>
                </a:lnTo>
                <a:lnTo>
                  <a:pt x="577" y="1414"/>
                </a:lnTo>
                <a:lnTo>
                  <a:pt x="550" y="1434"/>
                </a:lnTo>
                <a:lnTo>
                  <a:pt x="530" y="1435"/>
                </a:lnTo>
                <a:lnTo>
                  <a:pt x="524" y="1465"/>
                </a:lnTo>
                <a:lnTo>
                  <a:pt x="507" y="1492"/>
                </a:lnTo>
                <a:lnTo>
                  <a:pt x="487" y="1477"/>
                </a:lnTo>
                <a:lnTo>
                  <a:pt x="476" y="1472"/>
                </a:lnTo>
                <a:lnTo>
                  <a:pt x="461" y="1500"/>
                </a:lnTo>
                <a:lnTo>
                  <a:pt x="427" y="1518"/>
                </a:lnTo>
                <a:lnTo>
                  <a:pt x="415" y="1549"/>
                </a:lnTo>
                <a:lnTo>
                  <a:pt x="424" y="1571"/>
                </a:lnTo>
                <a:lnTo>
                  <a:pt x="418" y="1583"/>
                </a:lnTo>
                <a:lnTo>
                  <a:pt x="408" y="1581"/>
                </a:lnTo>
                <a:lnTo>
                  <a:pt x="385" y="1595"/>
                </a:lnTo>
                <a:lnTo>
                  <a:pt x="381" y="1610"/>
                </a:lnTo>
                <a:lnTo>
                  <a:pt x="388" y="1624"/>
                </a:lnTo>
                <a:lnTo>
                  <a:pt x="401" y="1621"/>
                </a:lnTo>
                <a:lnTo>
                  <a:pt x="352" y="1721"/>
                </a:lnTo>
                <a:lnTo>
                  <a:pt x="362" y="1753"/>
                </a:lnTo>
                <a:lnTo>
                  <a:pt x="343" y="1801"/>
                </a:lnTo>
                <a:lnTo>
                  <a:pt x="329" y="1797"/>
                </a:lnTo>
                <a:lnTo>
                  <a:pt x="328" y="1797"/>
                </a:lnTo>
                <a:lnTo>
                  <a:pt x="304" y="1787"/>
                </a:lnTo>
                <a:lnTo>
                  <a:pt x="285" y="1741"/>
                </a:lnTo>
                <a:lnTo>
                  <a:pt x="241" y="1716"/>
                </a:lnTo>
                <a:lnTo>
                  <a:pt x="220" y="1643"/>
                </a:lnTo>
                <a:lnTo>
                  <a:pt x="220" y="1641"/>
                </a:lnTo>
                <a:lnTo>
                  <a:pt x="191" y="1566"/>
                </a:lnTo>
                <a:lnTo>
                  <a:pt x="184" y="1550"/>
                </a:lnTo>
                <a:close/>
              </a:path>
            </a:pathLst>
          </a:custGeom>
          <a:solidFill>
            <a:schemeClr val="accent3"/>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90" y="1527428"/>
            <a:ext cx="7294023" cy="36409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73" y="2226141"/>
            <a:ext cx="10407390" cy="3830102"/>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6503" y="1926368"/>
            <a:ext cx="4772389" cy="1626950"/>
          </a:xfrm>
          <a:prstGeom prst="rect">
            <a:avLst/>
          </a:prstGeom>
          <a:ln>
            <a:solidFill>
              <a:schemeClr val="tx1"/>
            </a:solidFill>
          </a:ln>
        </p:spPr>
      </p:pic>
    </p:spTree>
    <p:extLst>
      <p:ext uri="{BB962C8B-B14F-4D97-AF65-F5344CB8AC3E}">
        <p14:creationId xmlns:p14="http://schemas.microsoft.com/office/powerpoint/2010/main" val="3404884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42793"/>
            <a:ext cx="3149600" cy="990600"/>
          </a:xfrm>
        </p:spPr>
        <p:txBody>
          <a:bodyPr/>
          <a:lstStyle/>
          <a:p>
            <a:r>
              <a:rPr lang="en-US" sz="4000" dirty="0" smtClean="0"/>
              <a:t>What Can States Do? </a:t>
            </a:r>
            <a:endParaRPr lang="en-US" sz="4000" dirty="0"/>
          </a:p>
        </p:txBody>
      </p:sp>
      <p:sp>
        <p:nvSpPr>
          <p:cNvPr id="3" name="Text Placeholder 2"/>
          <p:cNvSpPr>
            <a:spLocks noGrp="1"/>
          </p:cNvSpPr>
          <p:nvPr>
            <p:ph type="body" idx="2"/>
          </p:nvPr>
        </p:nvSpPr>
        <p:spPr>
          <a:xfrm>
            <a:off x="508000" y="2630564"/>
            <a:ext cx="3149600" cy="3279906"/>
          </a:xfrm>
        </p:spPr>
        <p:txBody>
          <a:bodyPr>
            <a:normAutofit/>
          </a:bodyPr>
          <a:lstStyle/>
          <a:p>
            <a:r>
              <a:rPr lang="en-US" sz="2600" dirty="0" smtClean="0"/>
              <a:t>Some states are interested in minimum levels of required CB investment</a:t>
            </a:r>
            <a:endParaRPr lang="en-US" sz="2600" dirty="0"/>
          </a:p>
        </p:txBody>
      </p:sp>
      <p:sp>
        <p:nvSpPr>
          <p:cNvPr id="4" name="Content Placeholder 3"/>
          <p:cNvSpPr>
            <a:spLocks noGrp="1"/>
          </p:cNvSpPr>
          <p:nvPr>
            <p:ph sz="quarter" idx="1"/>
          </p:nvPr>
        </p:nvSpPr>
        <p:spPr/>
        <p:txBody>
          <a:bodyPr>
            <a:normAutofit/>
          </a:bodyPr>
          <a:lstStyle/>
          <a:p>
            <a:r>
              <a:rPr lang="en-US" b="1" dirty="0" smtClean="0"/>
              <a:t>Oregon</a:t>
            </a:r>
            <a:r>
              <a:rPr lang="en-US" dirty="0" smtClean="0"/>
              <a:t> </a:t>
            </a:r>
            <a:r>
              <a:rPr lang="en-US" dirty="0" smtClean="0">
                <a:hlinkClick r:id="rId3"/>
              </a:rPr>
              <a:t>HB 3076 </a:t>
            </a:r>
            <a:r>
              <a:rPr lang="en-US" dirty="0" smtClean="0"/>
              <a:t>requires the state to set a minimum level of community benefit for each hospital and system, and requires financial assistance to include income-based discounts. </a:t>
            </a:r>
          </a:p>
          <a:p>
            <a:r>
              <a:rPr lang="en-US" b="1" dirty="0" smtClean="0"/>
              <a:t>Illinois</a:t>
            </a:r>
            <a:r>
              <a:rPr lang="en-US" dirty="0" smtClean="0"/>
              <a:t> </a:t>
            </a:r>
            <a:r>
              <a:rPr lang="en-US" dirty="0"/>
              <a:t>in 2012 - </a:t>
            </a:r>
            <a:r>
              <a:rPr lang="en-US" u="sng" dirty="0">
                <a:hlinkClick r:id="rId4"/>
              </a:rPr>
              <a:t>Statute</a:t>
            </a:r>
            <a:r>
              <a:rPr lang="en-US" dirty="0"/>
              <a:t> requires that hospitals seeking exemption </a:t>
            </a:r>
            <a:r>
              <a:rPr lang="en-US" dirty="0" smtClean="0"/>
              <a:t>provide </a:t>
            </a:r>
            <a:r>
              <a:rPr lang="en-US" dirty="0"/>
              <a:t>charity care or other “health services to low-income or underserved individuals” at least equivalent to the hospital’s property tax </a:t>
            </a:r>
            <a:r>
              <a:rPr lang="en-US" dirty="0" smtClean="0"/>
              <a:t>liability</a:t>
            </a:r>
          </a:p>
          <a:p>
            <a:r>
              <a:rPr lang="en-US" b="1" u="sng" dirty="0">
                <a:hlinkClick r:id="rId5"/>
              </a:rPr>
              <a:t>Texas</a:t>
            </a:r>
            <a:r>
              <a:rPr lang="en-US" dirty="0"/>
              <a:t> in 1993 passed a charity care </a:t>
            </a:r>
            <a:r>
              <a:rPr lang="en-US" dirty="0" smtClean="0"/>
              <a:t>requirement, </a:t>
            </a:r>
            <a:r>
              <a:rPr lang="en-US" dirty="0"/>
              <a:t>but the law had little impact on charity care spending on average</a:t>
            </a:r>
          </a:p>
          <a:p>
            <a:endParaRPr lang="en-US" dirty="0"/>
          </a:p>
          <a:p>
            <a:endParaRPr lang="en-US" dirty="0"/>
          </a:p>
        </p:txBody>
      </p:sp>
      <p:sp>
        <p:nvSpPr>
          <p:cNvPr id="5" name="Slide Number Placeholder 4"/>
          <p:cNvSpPr>
            <a:spLocks noGrp="1"/>
          </p:cNvSpPr>
          <p:nvPr>
            <p:ph type="sldNum" sz="quarter" idx="12"/>
          </p:nvPr>
        </p:nvSpPr>
        <p:spPr/>
        <p:txBody>
          <a:bodyPr/>
          <a:lstStyle/>
          <a:p>
            <a:fld id="{151E29E6-52D5-D84F-9BEC-984295002582}" type="slidenum">
              <a:rPr lang="en-US" smtClean="0">
                <a:solidFill>
                  <a:srgbClr val="00862F">
                    <a:shade val="75000"/>
                  </a:srgbClr>
                </a:solidFill>
              </a:rPr>
              <a:pPr/>
              <a:t>18</a:t>
            </a:fld>
            <a:endParaRPr lang="en-US" dirty="0">
              <a:solidFill>
                <a:srgbClr val="00862F">
                  <a:shade val="75000"/>
                </a:srgbClr>
              </a:solidFill>
            </a:endParaRPr>
          </a:p>
        </p:txBody>
      </p:sp>
    </p:spTree>
    <p:extLst>
      <p:ext uri="{BB962C8B-B14F-4D97-AF65-F5344CB8AC3E}">
        <p14:creationId xmlns:p14="http://schemas.microsoft.com/office/powerpoint/2010/main" val="183220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42793"/>
            <a:ext cx="3149600" cy="990600"/>
          </a:xfrm>
        </p:spPr>
        <p:txBody>
          <a:bodyPr/>
          <a:lstStyle/>
          <a:p>
            <a:r>
              <a:rPr lang="en-US" sz="4000" dirty="0" smtClean="0"/>
              <a:t>What Can States Do? </a:t>
            </a:r>
            <a:endParaRPr lang="en-US" sz="4000" dirty="0"/>
          </a:p>
        </p:txBody>
      </p:sp>
      <p:sp>
        <p:nvSpPr>
          <p:cNvPr id="3" name="Text Placeholder 2"/>
          <p:cNvSpPr>
            <a:spLocks noGrp="1"/>
          </p:cNvSpPr>
          <p:nvPr>
            <p:ph type="body" idx="2"/>
          </p:nvPr>
        </p:nvSpPr>
        <p:spPr>
          <a:xfrm>
            <a:off x="508000" y="2630564"/>
            <a:ext cx="3149600" cy="3279906"/>
          </a:xfrm>
        </p:spPr>
        <p:txBody>
          <a:bodyPr>
            <a:normAutofit/>
          </a:bodyPr>
          <a:lstStyle/>
          <a:p>
            <a:r>
              <a:rPr lang="en-US" sz="2600" dirty="0" smtClean="0"/>
              <a:t>States are partnering with hospitals, local government, and communities to align reporting and investment</a:t>
            </a:r>
            <a:endParaRPr lang="en-US" sz="2600" dirty="0"/>
          </a:p>
        </p:txBody>
      </p:sp>
      <p:sp>
        <p:nvSpPr>
          <p:cNvPr id="4" name="Content Placeholder 3"/>
          <p:cNvSpPr>
            <a:spLocks noGrp="1"/>
          </p:cNvSpPr>
          <p:nvPr>
            <p:ph sz="quarter" idx="1"/>
          </p:nvPr>
        </p:nvSpPr>
        <p:spPr/>
        <p:txBody>
          <a:bodyPr/>
          <a:lstStyle/>
          <a:p>
            <a:pPr marL="0" indent="0">
              <a:buNone/>
            </a:pPr>
            <a:r>
              <a:rPr lang="en-US" dirty="0" smtClean="0"/>
              <a:t>Align and collaborate:</a:t>
            </a:r>
          </a:p>
          <a:p>
            <a:r>
              <a:rPr lang="en-US" b="1" dirty="0" smtClean="0"/>
              <a:t>Maine</a:t>
            </a:r>
            <a:r>
              <a:rPr lang="en-US" dirty="0" smtClean="0"/>
              <a:t> shared CHNA is a collaboration between the state department of health and four health systems, informed by PHAB requirements</a:t>
            </a:r>
          </a:p>
          <a:p>
            <a:r>
              <a:rPr lang="en-US" dirty="0" smtClean="0"/>
              <a:t>In </a:t>
            </a:r>
            <a:r>
              <a:rPr lang="en-US" b="1" dirty="0" smtClean="0"/>
              <a:t>New York</a:t>
            </a:r>
            <a:r>
              <a:rPr lang="en-US" dirty="0" smtClean="0"/>
              <a:t>, local health departments are strongly encouraged to develop one assessment and one plan per county by working together </a:t>
            </a:r>
          </a:p>
          <a:p>
            <a:r>
              <a:rPr lang="en-US" dirty="0" smtClean="0"/>
              <a:t>Several states connect merger/CON requirements to CHNA needs (e.g., CT, MA, VT, RI)</a:t>
            </a:r>
            <a:endParaRPr lang="en-US" dirty="0"/>
          </a:p>
        </p:txBody>
      </p:sp>
      <p:sp>
        <p:nvSpPr>
          <p:cNvPr id="5" name="Slide Number Placeholder 4"/>
          <p:cNvSpPr>
            <a:spLocks noGrp="1"/>
          </p:cNvSpPr>
          <p:nvPr>
            <p:ph type="sldNum" sz="quarter" idx="12"/>
          </p:nvPr>
        </p:nvSpPr>
        <p:spPr/>
        <p:txBody>
          <a:bodyPr/>
          <a:lstStyle/>
          <a:p>
            <a:fld id="{151E29E6-52D5-D84F-9BEC-984295002582}" type="slidenum">
              <a:rPr lang="en-US" smtClean="0">
                <a:solidFill>
                  <a:srgbClr val="00862F">
                    <a:shade val="75000"/>
                  </a:srgbClr>
                </a:solidFill>
              </a:rPr>
              <a:pPr/>
              <a:t>19</a:t>
            </a:fld>
            <a:endParaRPr lang="en-US" dirty="0">
              <a:solidFill>
                <a:srgbClr val="00862F">
                  <a:shade val="75000"/>
                </a:srgbClr>
              </a:solidFill>
            </a:endParaRPr>
          </a:p>
        </p:txBody>
      </p:sp>
    </p:spTree>
    <p:extLst>
      <p:ext uri="{BB962C8B-B14F-4D97-AF65-F5344CB8AC3E}">
        <p14:creationId xmlns:p14="http://schemas.microsoft.com/office/powerpoint/2010/main" val="1205963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791" y="1749287"/>
            <a:ext cx="3763617" cy="1408386"/>
          </a:xfrm>
        </p:spPr>
        <p:txBody>
          <a:bodyPr/>
          <a:lstStyle/>
          <a:p>
            <a:r>
              <a:rPr lang="en-US" sz="4000" dirty="0" smtClean="0"/>
              <a:t>Today’s Conversation  </a:t>
            </a:r>
            <a:endParaRPr lang="en-US" sz="4000" dirty="0"/>
          </a:p>
        </p:txBody>
      </p:sp>
      <p:sp>
        <p:nvSpPr>
          <p:cNvPr id="5" name="Content Placeholder 4"/>
          <p:cNvSpPr>
            <a:spLocks noGrp="1"/>
          </p:cNvSpPr>
          <p:nvPr>
            <p:ph sz="quarter" idx="1"/>
          </p:nvPr>
        </p:nvSpPr>
        <p:spPr>
          <a:xfrm>
            <a:off x="4015408" y="1017104"/>
            <a:ext cx="6705601" cy="4689282"/>
          </a:xfrm>
        </p:spPr>
        <p:txBody>
          <a:bodyPr/>
          <a:lstStyle/>
          <a:p>
            <a:r>
              <a:rPr lang="en-US" dirty="0" smtClean="0"/>
              <a:t>Federal community benefit landscape</a:t>
            </a:r>
          </a:p>
          <a:p>
            <a:r>
              <a:rPr lang="en-US" dirty="0" smtClean="0"/>
              <a:t>State community benefit spending and strategy</a:t>
            </a:r>
          </a:p>
          <a:p>
            <a:r>
              <a:rPr lang="en-US" dirty="0" smtClean="0"/>
              <a:t>Cross-sector approaches and strategy alignment </a:t>
            </a:r>
          </a:p>
          <a:p>
            <a:pPr marL="0" indent="0">
              <a:buNone/>
            </a:pPr>
            <a:endParaRPr lang="en-US" dirty="0"/>
          </a:p>
        </p:txBody>
      </p:sp>
    </p:spTree>
    <p:extLst>
      <p:ext uri="{BB962C8B-B14F-4D97-AF65-F5344CB8AC3E}">
        <p14:creationId xmlns:p14="http://schemas.microsoft.com/office/powerpoint/2010/main" val="783558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7" y="0"/>
            <a:ext cx="10323444" cy="6858000"/>
          </a:xfrm>
          <a:prstGeom prst="rect">
            <a:avLst/>
          </a:prstGeom>
        </p:spPr>
      </p:pic>
      <p:sp>
        <p:nvSpPr>
          <p:cNvPr id="3" name="TextBox 2"/>
          <p:cNvSpPr txBox="1"/>
          <p:nvPr/>
        </p:nvSpPr>
        <p:spPr>
          <a:xfrm>
            <a:off x="10098157" y="6361043"/>
            <a:ext cx="516834" cy="496957"/>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10137913" y="5380672"/>
            <a:ext cx="2054087" cy="1477328"/>
          </a:xfrm>
          <a:prstGeom prst="rect">
            <a:avLst/>
          </a:prstGeom>
          <a:noFill/>
        </p:spPr>
        <p:txBody>
          <a:bodyPr wrap="square" rtlCol="0">
            <a:spAutoFit/>
          </a:bodyPr>
          <a:lstStyle/>
          <a:p>
            <a:r>
              <a:rPr lang="en-US" dirty="0" smtClean="0"/>
              <a:t>Source: Health Care Without Harm, </a:t>
            </a:r>
            <a:r>
              <a:rPr lang="en-US" dirty="0">
                <a:hlinkClick r:id="rId3"/>
              </a:rPr>
              <a:t>https://noharm-uscanada.org/foodaccessCBsurvey</a:t>
            </a:r>
            <a:endParaRPr lang="en-US" dirty="0"/>
          </a:p>
        </p:txBody>
      </p:sp>
    </p:spTree>
    <p:extLst>
      <p:ext uri="{BB962C8B-B14F-4D97-AF65-F5344CB8AC3E}">
        <p14:creationId xmlns:p14="http://schemas.microsoft.com/office/powerpoint/2010/main" val="1005121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6166698"/>
              </p:ext>
            </p:extLst>
          </p:nvPr>
        </p:nvGraphicFramePr>
        <p:xfrm>
          <a:off x="251786" y="682695"/>
          <a:ext cx="11661912" cy="5545075"/>
        </p:xfrm>
        <a:graphic>
          <a:graphicData uri="http://schemas.openxmlformats.org/drawingml/2006/table">
            <a:tbl>
              <a:tblPr firstRow="1" bandRow="1">
                <a:tableStyleId>{D27102A9-8310-4765-A935-A1911B00CA55}</a:tableStyleId>
              </a:tblPr>
              <a:tblGrid>
                <a:gridCol w="636110">
                  <a:extLst>
                    <a:ext uri="{9D8B030D-6E8A-4147-A177-3AD203B41FA5}">
                      <a16:colId xmlns:a16="http://schemas.microsoft.com/office/drawing/2014/main" val="2586298208"/>
                    </a:ext>
                  </a:extLst>
                </a:gridCol>
                <a:gridCol w="516834">
                  <a:extLst>
                    <a:ext uri="{9D8B030D-6E8A-4147-A177-3AD203B41FA5}">
                      <a16:colId xmlns:a16="http://schemas.microsoft.com/office/drawing/2014/main" val="3908296639"/>
                    </a:ext>
                  </a:extLst>
                </a:gridCol>
                <a:gridCol w="1033670">
                  <a:extLst>
                    <a:ext uri="{9D8B030D-6E8A-4147-A177-3AD203B41FA5}">
                      <a16:colId xmlns:a16="http://schemas.microsoft.com/office/drawing/2014/main" val="3343305040"/>
                    </a:ext>
                  </a:extLst>
                </a:gridCol>
                <a:gridCol w="1364974">
                  <a:extLst>
                    <a:ext uri="{9D8B030D-6E8A-4147-A177-3AD203B41FA5}">
                      <a16:colId xmlns:a16="http://schemas.microsoft.com/office/drawing/2014/main" val="7174082"/>
                    </a:ext>
                  </a:extLst>
                </a:gridCol>
                <a:gridCol w="1307542">
                  <a:extLst>
                    <a:ext uri="{9D8B030D-6E8A-4147-A177-3AD203B41FA5}">
                      <a16:colId xmlns:a16="http://schemas.microsoft.com/office/drawing/2014/main" val="2626000831"/>
                    </a:ext>
                  </a:extLst>
                </a:gridCol>
                <a:gridCol w="1435658">
                  <a:extLst>
                    <a:ext uri="{9D8B030D-6E8A-4147-A177-3AD203B41FA5}">
                      <a16:colId xmlns:a16="http://schemas.microsoft.com/office/drawing/2014/main" val="1255401455"/>
                    </a:ext>
                  </a:extLst>
                </a:gridCol>
                <a:gridCol w="596348">
                  <a:extLst>
                    <a:ext uri="{9D8B030D-6E8A-4147-A177-3AD203B41FA5}">
                      <a16:colId xmlns:a16="http://schemas.microsoft.com/office/drawing/2014/main" val="311370101"/>
                    </a:ext>
                  </a:extLst>
                </a:gridCol>
                <a:gridCol w="609600">
                  <a:extLst>
                    <a:ext uri="{9D8B030D-6E8A-4147-A177-3AD203B41FA5}">
                      <a16:colId xmlns:a16="http://schemas.microsoft.com/office/drawing/2014/main" val="2066184578"/>
                    </a:ext>
                  </a:extLst>
                </a:gridCol>
                <a:gridCol w="569843">
                  <a:extLst>
                    <a:ext uri="{9D8B030D-6E8A-4147-A177-3AD203B41FA5}">
                      <a16:colId xmlns:a16="http://schemas.microsoft.com/office/drawing/2014/main" val="932126385"/>
                    </a:ext>
                  </a:extLst>
                </a:gridCol>
                <a:gridCol w="1537252">
                  <a:extLst>
                    <a:ext uri="{9D8B030D-6E8A-4147-A177-3AD203B41FA5}">
                      <a16:colId xmlns:a16="http://schemas.microsoft.com/office/drawing/2014/main" val="505960623"/>
                    </a:ext>
                  </a:extLst>
                </a:gridCol>
                <a:gridCol w="675861">
                  <a:extLst>
                    <a:ext uri="{9D8B030D-6E8A-4147-A177-3AD203B41FA5}">
                      <a16:colId xmlns:a16="http://schemas.microsoft.com/office/drawing/2014/main" val="1094851184"/>
                    </a:ext>
                  </a:extLst>
                </a:gridCol>
                <a:gridCol w="1378220">
                  <a:extLst>
                    <a:ext uri="{9D8B030D-6E8A-4147-A177-3AD203B41FA5}">
                      <a16:colId xmlns:a16="http://schemas.microsoft.com/office/drawing/2014/main" val="1850870323"/>
                    </a:ext>
                  </a:extLst>
                </a:gridCol>
              </a:tblGrid>
              <a:tr h="370840">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State </a:t>
                      </a:r>
                      <a:r>
                        <a:rPr lang="en-US" sz="1100" dirty="0" smtClean="0">
                          <a:effectLst/>
                          <a:latin typeface="Arial" panose="020B0604020202020204" pitchFamily="34" charset="0"/>
                          <a:cs typeface="Arial" panose="020B0604020202020204" pitchFamily="34" charset="0"/>
                        </a:rPr>
                        <a:t>CB require ment</a:t>
                      </a:r>
                      <a:r>
                        <a:rPr lang="en-US" sz="1100" dirty="0">
                          <a:effectLst/>
                          <a:latin typeface="Arial" panose="020B0604020202020204" pitchFamily="34"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Minimum level of </a:t>
                      </a:r>
                      <a:r>
                        <a:rPr lang="en-US" sz="1100" dirty="0" smtClean="0">
                          <a:effectLst/>
                          <a:latin typeface="Arial" panose="020B0604020202020204" pitchFamily="34" charset="0"/>
                          <a:cs typeface="Arial" panose="020B0604020202020204" pitchFamily="34" charset="0"/>
                        </a:rPr>
                        <a:t>CB?</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State </a:t>
                      </a:r>
                      <a:r>
                        <a:rPr lang="en-US" sz="1100" dirty="0" smtClean="0">
                          <a:effectLst/>
                          <a:latin typeface="Arial" panose="020B0604020202020204" pitchFamily="34" charset="0"/>
                          <a:cs typeface="Arial" panose="020B0604020202020204" pitchFamily="34" charset="0"/>
                        </a:rPr>
                        <a:t>CB reporting </a:t>
                      </a:r>
                      <a:r>
                        <a:rPr lang="en-US" sz="1100" dirty="0">
                          <a:effectLst/>
                          <a:latin typeface="Arial" panose="020B0604020202020204" pitchFamily="34" charset="0"/>
                          <a:cs typeface="Arial" panose="020B0604020202020204" pitchFamily="34" charset="0"/>
                        </a:rPr>
                        <a:t>requirement?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State </a:t>
                      </a:r>
                      <a:r>
                        <a:rPr lang="en-US" sz="1100" dirty="0" smtClean="0">
                          <a:effectLst/>
                          <a:latin typeface="Arial" panose="020B0604020202020204" pitchFamily="34" charset="0"/>
                          <a:cs typeface="Arial" panose="020B0604020202020204" pitchFamily="34" charset="0"/>
                        </a:rPr>
                        <a:t>CB reporting </a:t>
                      </a:r>
                      <a:r>
                        <a:rPr lang="en-US" sz="1100" dirty="0">
                          <a:effectLst/>
                          <a:latin typeface="Arial" panose="020B0604020202020204" pitchFamily="34" charset="0"/>
                          <a:cs typeface="Arial" panose="020B0604020202020204" pitchFamily="34" charset="0"/>
                        </a:rPr>
                        <a:t>form?</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smtClean="0">
                          <a:effectLst/>
                          <a:latin typeface="Arial" panose="020B0604020202020204" pitchFamily="34" charset="0"/>
                          <a:cs typeface="Arial" panose="020B0604020202020204" pitchFamily="34" charset="0"/>
                        </a:rPr>
                        <a:t>CB implementation </a:t>
                      </a:r>
                      <a:r>
                        <a:rPr lang="en-US" sz="1100" dirty="0">
                          <a:effectLst/>
                          <a:latin typeface="Arial" panose="020B0604020202020204" pitchFamily="34" charset="0"/>
                          <a:cs typeface="Arial" panose="020B0604020202020204" pitchFamily="34" charset="0"/>
                        </a:rPr>
                        <a:t>plan/strategy required?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State Community Health Needs Assessments (CHNAs) requirement?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State income tax exemption?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State property tax exemption?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State sales tax exemption?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smtClean="0">
                          <a:effectLst/>
                          <a:latin typeface="Arial" panose="020B0604020202020204" pitchFamily="34" charset="0"/>
                          <a:cs typeface="Arial" panose="020B0604020202020204" pitchFamily="34" charset="0"/>
                        </a:rPr>
                        <a:t>CB/pop. health </a:t>
                      </a:r>
                      <a:r>
                        <a:rPr lang="en-US" sz="1100" dirty="0">
                          <a:effectLst/>
                          <a:latin typeface="Arial" panose="020B0604020202020204" pitchFamily="34" charset="0"/>
                          <a:cs typeface="Arial" panose="020B0604020202020204" pitchFamily="34" charset="0"/>
                        </a:rPr>
                        <a:t>requirements in Certificate of Need (</a:t>
                      </a:r>
                      <a:r>
                        <a:rPr lang="en-US" sz="1100" dirty="0" smtClean="0">
                          <a:effectLst/>
                          <a:latin typeface="Arial" panose="020B0604020202020204" pitchFamily="34" charset="0"/>
                          <a:cs typeface="Arial" panose="020B0604020202020204" pitchFamily="34" charset="0"/>
                        </a:rPr>
                        <a:t>CON)?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smtClean="0">
                          <a:effectLst/>
                          <a:latin typeface="Arial" panose="020B0604020202020204" pitchFamily="34" charset="0"/>
                          <a:cs typeface="Arial" panose="020B0604020202020204" pitchFamily="34" charset="0"/>
                        </a:rPr>
                        <a:t>Enforcement </a:t>
                      </a:r>
                      <a:r>
                        <a:rPr lang="en-US" sz="1100" dirty="0">
                          <a:effectLst/>
                          <a:latin typeface="Arial" panose="020B0604020202020204" pitchFamily="34" charset="0"/>
                          <a:cs typeface="Arial" panose="020B0604020202020204" pitchFamily="34" charset="0"/>
                        </a:rPr>
                        <a:t>levers?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How does the state use this information?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61890773"/>
                  </a:ext>
                </a:extLst>
              </a:tr>
              <a:tr h="370840">
                <a:tc>
                  <a:txBody>
                    <a:bodyPr/>
                    <a:lstStyle/>
                    <a:p>
                      <a:r>
                        <a:rPr lang="en-US" sz="1300" dirty="0" smtClean="0">
                          <a:solidFill>
                            <a:schemeClr val="tx1"/>
                          </a:solidFill>
                          <a:latin typeface="Arial" panose="020B0604020202020204" pitchFamily="34" charset="0"/>
                          <a:cs typeface="Arial" panose="020B0604020202020204" pitchFamily="34" charset="0"/>
                        </a:rPr>
                        <a:t>No</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No</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Yes. Hospital community reports must be submitted to the Green Mountain Care Board. </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Hospital Community Reports (also called Hospital Report Cards). These reports require hospitals to quantify “cost shifting to private payers,” but do not include reporting of community health improvement or community building activities.</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Yes. State statute requires hospitals to post descriptions of identified needs, strategic initiatives developed to address the identified needs, annual progress on implementation of the proposed initiatives, and opportunities for public participation on their websites.</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Yes. Hospitals must have “a protocol for meaningful public participation” in its process for identifying and assessing community needs and integrating them with the hospital’s long-term planning. (§ 9405a)</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Yes</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Yes</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Yes</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Arial" panose="020B0604020202020204" pitchFamily="34" charset="0"/>
                          <a:cs typeface="Arial" panose="020B0604020202020204" pitchFamily="34" charset="0"/>
                        </a:rPr>
                        <a:t>Yes. The Green Mountain Care board will take into account whether the project helps implement the Blueprint for Health. It also considers whether it helps meets the needs of medically underserved groups and the goal of universal access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Arial" panose="020B0604020202020204" pitchFamily="34" charset="0"/>
                          <a:cs typeface="Arial" panose="020B0604020202020204" pitchFamily="34" charset="0"/>
                        </a:rPr>
                        <a:t>health services.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Arial" panose="020B0604020202020204" pitchFamily="34" charset="0"/>
                          <a:cs typeface="Arial" panose="020B0604020202020204" pitchFamily="34" charset="0"/>
                        </a:rPr>
                        <a:t>page 10 of the VT</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Arial" panose="020B0604020202020204" pitchFamily="34" charset="0"/>
                          <a:cs typeface="Arial" panose="020B0604020202020204" pitchFamily="34" charset="0"/>
                        </a:rPr>
                        <a:t>CON Rules) </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No</a:t>
                      </a:r>
                      <a:endParaRPr lang="en-US"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smtClean="0">
                          <a:solidFill>
                            <a:schemeClr val="tx1"/>
                          </a:solidFill>
                          <a:latin typeface="Arial" panose="020B0604020202020204" pitchFamily="34" charset="0"/>
                          <a:cs typeface="Arial" panose="020B0604020202020204" pitchFamily="34" charset="0"/>
                        </a:rPr>
                        <a:t>The Department of Health annually develops a report that lets consumers compare hospitals by quality and financial indicators (see p. 3). It also links to each hospital’s community benefit report</a:t>
                      </a:r>
                      <a:endParaRPr lang="en-US"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1527235"/>
                  </a:ext>
                </a:extLst>
              </a:tr>
            </a:tbl>
          </a:graphicData>
        </a:graphic>
      </p:graphicFrame>
      <p:sp>
        <p:nvSpPr>
          <p:cNvPr id="5" name="TextBox 4"/>
          <p:cNvSpPr txBox="1"/>
          <p:nvPr/>
        </p:nvSpPr>
        <p:spPr>
          <a:xfrm>
            <a:off x="251786" y="198783"/>
            <a:ext cx="11781188" cy="430887"/>
          </a:xfrm>
          <a:prstGeom prst="rect">
            <a:avLst/>
          </a:prstGeom>
          <a:noFill/>
        </p:spPr>
        <p:txBody>
          <a:bodyPr wrap="square" rtlCol="0">
            <a:spAutoFit/>
          </a:bodyPr>
          <a:lstStyle/>
          <a:p>
            <a:r>
              <a:rPr lang="en-US" sz="2200" b="1" dirty="0" smtClean="0"/>
              <a:t>Hospital Community Benefits Comparison Table for Six New England States: VT</a:t>
            </a:r>
            <a:endParaRPr lang="en-US" sz="2200" b="1" dirty="0"/>
          </a:p>
        </p:txBody>
      </p:sp>
      <p:sp>
        <p:nvSpPr>
          <p:cNvPr id="6" name="Rectangle 5"/>
          <p:cNvSpPr/>
          <p:nvPr/>
        </p:nvSpPr>
        <p:spPr>
          <a:xfrm>
            <a:off x="1510742" y="6280858"/>
            <a:ext cx="10402956" cy="338554"/>
          </a:xfrm>
          <a:prstGeom prst="rect">
            <a:avLst/>
          </a:prstGeom>
        </p:spPr>
        <p:txBody>
          <a:bodyPr wrap="square">
            <a:spAutoFit/>
          </a:bodyPr>
          <a:lstStyle/>
          <a:p>
            <a:r>
              <a:rPr lang="en-US" sz="1600" dirty="0">
                <a:solidFill>
                  <a:schemeClr val="bg1"/>
                </a:solidFill>
              </a:rPr>
              <a:t>https://nashp.org/wp-content/uploads/2018/05/Hospital-community-benefits-chart-final-5_3_2018.pdf</a:t>
            </a:r>
          </a:p>
        </p:txBody>
      </p:sp>
      <p:pic>
        <p:nvPicPr>
          <p:cNvPr id="7" name="Picture 2" descr="Image result for vermo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66" y="4876800"/>
            <a:ext cx="743764" cy="1210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728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8" y="179020"/>
            <a:ext cx="10774018" cy="1305107"/>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08" y="1484127"/>
            <a:ext cx="10774017" cy="4205307"/>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843" y="5623821"/>
            <a:ext cx="3246782" cy="1081780"/>
          </a:xfrm>
          <a:prstGeom prst="rect">
            <a:avLst/>
          </a:prstGeom>
        </p:spPr>
      </p:pic>
      <p:sp>
        <p:nvSpPr>
          <p:cNvPr id="5" name="TextBox 4"/>
          <p:cNvSpPr txBox="1"/>
          <p:nvPr/>
        </p:nvSpPr>
        <p:spPr>
          <a:xfrm>
            <a:off x="284920" y="5289324"/>
            <a:ext cx="7527236" cy="800219"/>
          </a:xfrm>
          <a:prstGeom prst="rect">
            <a:avLst/>
          </a:prstGeom>
          <a:solidFill>
            <a:schemeClr val="bg1"/>
          </a:solidFill>
          <a:ln>
            <a:solidFill>
              <a:schemeClr val="tx1"/>
            </a:solidFill>
          </a:ln>
        </p:spPr>
        <p:txBody>
          <a:bodyPr wrap="square" rtlCol="0">
            <a:spAutoFit/>
          </a:bodyPr>
          <a:lstStyle/>
          <a:p>
            <a:r>
              <a:rPr lang="en-US" dirty="0" smtClean="0"/>
              <a:t>Full table at: </a:t>
            </a:r>
          </a:p>
          <a:p>
            <a:r>
              <a:rPr lang="en-US" sz="1400" dirty="0" smtClean="0"/>
              <a:t>https</a:t>
            </a:r>
            <a:r>
              <a:rPr lang="en-US" sz="1400" dirty="0"/>
              <a:t>://nashp.org/wp-content/uploads/2019/04/State-Requirements-or-Guidelines-for-Community-Involvement-in-Community-Health-Needs-Assessments-4-10-2019.pdf</a:t>
            </a:r>
          </a:p>
        </p:txBody>
      </p:sp>
    </p:spTree>
    <p:extLst>
      <p:ext uri="{BB962C8B-B14F-4D97-AF65-F5344CB8AC3E}">
        <p14:creationId xmlns:p14="http://schemas.microsoft.com/office/powerpoint/2010/main" val="916932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881689" y="949053"/>
            <a:ext cx="5943181" cy="5335457"/>
          </a:xfrm>
          <a:prstGeom prst="rect">
            <a:avLst/>
          </a:prstGeom>
          <a:ln>
            <a:solidFill>
              <a:schemeClr val="tx1"/>
            </a:solidFill>
          </a:ln>
        </p:spPr>
      </p:pic>
      <p:sp>
        <p:nvSpPr>
          <p:cNvPr id="5" name="Title 4"/>
          <p:cNvSpPr>
            <a:spLocks noGrp="1"/>
          </p:cNvSpPr>
          <p:nvPr>
            <p:ph type="title"/>
          </p:nvPr>
        </p:nvSpPr>
        <p:spPr>
          <a:xfrm>
            <a:off x="427529" y="211097"/>
            <a:ext cx="11336941" cy="698200"/>
          </a:xfrm>
        </p:spPr>
        <p:txBody>
          <a:bodyPr>
            <a:normAutofit fontScale="90000"/>
          </a:bodyPr>
          <a:lstStyle/>
          <a:p>
            <a:r>
              <a:rPr lang="en-US" sz="3200" dirty="0" smtClean="0">
                <a:solidFill>
                  <a:schemeClr val="tx1"/>
                </a:solidFill>
                <a:latin typeface="+mj-lt"/>
              </a:rPr>
              <a:t>Vermont Community Health Needs Assessment (CHNA) </a:t>
            </a:r>
            <a:endParaRPr lang="en-US" sz="3200" dirty="0">
              <a:solidFill>
                <a:schemeClr val="tx1"/>
              </a:solidFill>
              <a:latin typeface="+mj-lt"/>
            </a:endParaRPr>
          </a:p>
        </p:txBody>
      </p:sp>
      <p:sp>
        <p:nvSpPr>
          <p:cNvPr id="9" name="TextBox 8"/>
          <p:cNvSpPr txBox="1"/>
          <p:nvPr/>
        </p:nvSpPr>
        <p:spPr>
          <a:xfrm>
            <a:off x="7262191" y="1757238"/>
            <a:ext cx="456935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Community input in the CHNA process</a:t>
            </a:r>
          </a:p>
          <a:p>
            <a:pPr marL="285750" indent="-285750">
              <a:buFont typeface="Arial" panose="020B0604020202020204" pitchFamily="34" charset="0"/>
              <a:buChar char="•"/>
            </a:pPr>
            <a:r>
              <a:rPr lang="en-US" dirty="0" smtClean="0"/>
              <a:t>Frequency of CHNA reporting</a:t>
            </a:r>
          </a:p>
          <a:p>
            <a:pPr marL="285750" indent="-285750">
              <a:buFont typeface="Arial" panose="020B0604020202020204" pitchFamily="34" charset="0"/>
              <a:buChar char="•"/>
            </a:pPr>
            <a:r>
              <a:rPr lang="en-US" dirty="0" smtClean="0"/>
              <a:t>Enforcement of CHNA processes </a:t>
            </a:r>
            <a:endParaRPr lang="en-US" dirty="0"/>
          </a:p>
        </p:txBody>
      </p:sp>
      <p:pic>
        <p:nvPicPr>
          <p:cNvPr id="10" name="Picture 9"/>
          <p:cNvPicPr>
            <a:picLocks noChangeAspect="1"/>
          </p:cNvPicPr>
          <p:nvPr/>
        </p:nvPicPr>
        <p:blipFill>
          <a:blip r:embed="rId4"/>
          <a:stretch>
            <a:fillRect/>
          </a:stretch>
        </p:blipFill>
        <p:spPr>
          <a:xfrm>
            <a:off x="8060820" y="3127056"/>
            <a:ext cx="2972092" cy="2918299"/>
          </a:xfrm>
          <a:prstGeom prst="rect">
            <a:avLst/>
          </a:prstGeom>
          <a:ln>
            <a:solidFill>
              <a:schemeClr val="tx1"/>
            </a:solidFill>
          </a:ln>
        </p:spPr>
      </p:pic>
      <p:sp>
        <p:nvSpPr>
          <p:cNvPr id="2" name="TextBox 1"/>
          <p:cNvSpPr txBox="1"/>
          <p:nvPr/>
        </p:nvSpPr>
        <p:spPr>
          <a:xfrm>
            <a:off x="1431235" y="6284510"/>
            <a:ext cx="10561982" cy="369332"/>
          </a:xfrm>
          <a:prstGeom prst="rect">
            <a:avLst/>
          </a:prstGeom>
          <a:noFill/>
        </p:spPr>
        <p:txBody>
          <a:bodyPr wrap="square" rtlCol="0">
            <a:spAutoFit/>
          </a:bodyPr>
          <a:lstStyle/>
          <a:p>
            <a:r>
              <a:rPr lang="en-US" sz="1600" dirty="0">
                <a:solidFill>
                  <a:schemeClr val="bg1"/>
                </a:solidFill>
              </a:rPr>
              <a:t>https://nashp.org/how-10-states-keep-the-community-in-hospitals-community-health-needs-</a:t>
            </a:r>
            <a:r>
              <a:rPr lang="en-US" dirty="0">
                <a:solidFill>
                  <a:schemeClr val="bg1"/>
                </a:solidFill>
              </a:rPr>
              <a:t>assessments/</a:t>
            </a:r>
          </a:p>
        </p:txBody>
      </p:sp>
    </p:spTree>
    <p:extLst>
      <p:ext uri="{BB962C8B-B14F-4D97-AF65-F5344CB8AC3E}">
        <p14:creationId xmlns:p14="http://schemas.microsoft.com/office/powerpoint/2010/main" val="2033691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47" y="3036405"/>
            <a:ext cx="3536123" cy="990600"/>
          </a:xfrm>
        </p:spPr>
        <p:txBody>
          <a:bodyPr/>
          <a:lstStyle/>
          <a:p>
            <a:r>
              <a:rPr lang="en-US" sz="3800" dirty="0" smtClean="0"/>
              <a:t>State Community Benefits Enforcement Levers</a:t>
            </a:r>
            <a:endParaRPr lang="en-US" sz="3800" dirty="0"/>
          </a:p>
        </p:txBody>
      </p:sp>
      <p:sp>
        <p:nvSpPr>
          <p:cNvPr id="4" name="Content Placeholder 3"/>
          <p:cNvSpPr>
            <a:spLocks noGrp="1"/>
          </p:cNvSpPr>
          <p:nvPr>
            <p:ph sz="quarter" idx="1"/>
          </p:nvPr>
        </p:nvSpPr>
        <p:spPr/>
        <p:txBody>
          <a:bodyPr/>
          <a:lstStyle/>
          <a:p>
            <a:pPr marL="0" indent="0">
              <a:buNone/>
            </a:pPr>
            <a:r>
              <a:rPr lang="en-US" dirty="0" smtClean="0"/>
              <a:t>Most common enforcement levers:</a:t>
            </a:r>
          </a:p>
          <a:p>
            <a:r>
              <a:rPr lang="en-US" dirty="0" smtClean="0"/>
              <a:t>Transparency</a:t>
            </a:r>
          </a:p>
          <a:p>
            <a:r>
              <a:rPr lang="en-US" dirty="0" smtClean="0"/>
              <a:t>Peer pressure</a:t>
            </a:r>
          </a:p>
          <a:p>
            <a:r>
              <a:rPr lang="en-US" dirty="0" smtClean="0"/>
              <a:t>CON/merger conditions</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151E29E6-52D5-D84F-9BEC-984295002582}" type="slidenum">
              <a:rPr lang="en-US" smtClean="0">
                <a:solidFill>
                  <a:srgbClr val="00862F">
                    <a:shade val="75000"/>
                  </a:srgbClr>
                </a:solidFill>
              </a:rPr>
              <a:pPr/>
              <a:t>24</a:t>
            </a:fld>
            <a:endParaRPr lang="en-US" dirty="0">
              <a:solidFill>
                <a:srgbClr val="00862F">
                  <a:shade val="75000"/>
                </a:srgbClr>
              </a:solidFill>
            </a:endParaRPr>
          </a:p>
        </p:txBody>
      </p:sp>
    </p:spTree>
    <p:extLst>
      <p:ext uri="{BB962C8B-B14F-4D97-AF65-F5344CB8AC3E}">
        <p14:creationId xmlns:p14="http://schemas.microsoft.com/office/powerpoint/2010/main" val="1961927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62F">
                    <a:shade val="75000"/>
                  </a:srgbClr>
                </a:solidFill>
              </a:rPr>
              <a:t>Hospital/City/State Collaboration in Lawrence</a:t>
            </a:r>
            <a:r>
              <a:rPr lang="en-US" dirty="0">
                <a:solidFill>
                  <a:srgbClr val="00862F">
                    <a:shade val="75000"/>
                  </a:srgbClr>
                </a:solidFill>
              </a:rPr>
              <a:t>, </a:t>
            </a:r>
            <a:r>
              <a:rPr lang="en-US" dirty="0" smtClean="0">
                <a:solidFill>
                  <a:srgbClr val="00862F">
                    <a:shade val="75000"/>
                  </a:srgbClr>
                </a:solidFill>
              </a:rPr>
              <a:t>MA </a:t>
            </a:r>
            <a:endParaRPr lang="en-US" dirty="0"/>
          </a:p>
        </p:txBody>
      </p:sp>
      <p:sp>
        <p:nvSpPr>
          <p:cNvPr id="3" name="Content Placeholder 2"/>
          <p:cNvSpPr>
            <a:spLocks noGrp="1"/>
          </p:cNvSpPr>
          <p:nvPr>
            <p:ph sz="quarter" idx="1"/>
          </p:nvPr>
        </p:nvSpPr>
        <p:spPr>
          <a:xfrm>
            <a:off x="1004118" y="1709538"/>
            <a:ext cx="4498848" cy="4618258"/>
          </a:xfrm>
        </p:spPr>
        <p:txBody>
          <a:bodyPr>
            <a:normAutofit/>
          </a:bodyPr>
          <a:lstStyle/>
          <a:p>
            <a:r>
              <a:rPr lang="en-US" sz="2500" dirty="0">
                <a:solidFill>
                  <a:schemeClr val="bg1"/>
                </a:solidFill>
              </a:rPr>
              <a:t>“Keeping the Community at the Center of Community Benefits Programs: Lessons from Lawrence, Massachusetts”</a:t>
            </a:r>
          </a:p>
          <a:p>
            <a:r>
              <a:rPr lang="en-US" sz="2500" dirty="0">
                <a:solidFill>
                  <a:schemeClr val="bg1"/>
                </a:solidFill>
              </a:rPr>
              <a:t>State community benefits process catalyzes cross-sector partnerships and addresses real community needs</a:t>
            </a:r>
          </a:p>
        </p:txBody>
      </p:sp>
      <p:pic>
        <p:nvPicPr>
          <p:cNvPr id="4" name="Picture 3"/>
          <p:cNvPicPr>
            <a:picLocks noChangeAspect="1"/>
          </p:cNvPicPr>
          <p:nvPr/>
        </p:nvPicPr>
        <p:blipFill>
          <a:blip r:embed="rId3"/>
          <a:stretch>
            <a:fillRect/>
          </a:stretch>
        </p:blipFill>
        <p:spPr>
          <a:xfrm>
            <a:off x="6485966" y="1338220"/>
            <a:ext cx="4020671" cy="5360895"/>
          </a:xfrm>
          <a:prstGeom prst="rect">
            <a:avLst/>
          </a:prstGeom>
        </p:spPr>
      </p:pic>
      <p:sp>
        <p:nvSpPr>
          <p:cNvPr id="5" name="Rectangle 4"/>
          <p:cNvSpPr/>
          <p:nvPr/>
        </p:nvSpPr>
        <p:spPr>
          <a:xfrm>
            <a:off x="2657856" y="6340378"/>
            <a:ext cx="7848780" cy="369332"/>
          </a:xfrm>
          <a:prstGeom prst="rect">
            <a:avLst/>
          </a:prstGeom>
          <a:solidFill>
            <a:schemeClr val="accent3"/>
          </a:solidFill>
          <a:ln>
            <a:noFill/>
          </a:ln>
        </p:spPr>
        <p:txBody>
          <a:bodyPr wrap="square">
            <a:spAutoFit/>
          </a:bodyPr>
          <a:lstStyle/>
          <a:p>
            <a:r>
              <a:rPr lang="en-US" dirty="0">
                <a:solidFill>
                  <a:schemeClr val="bg1"/>
                </a:solidFill>
              </a:rPr>
              <a:t>https://nashp.org/wp-content/uploads/2018/10/Lawrence-Study.pdf</a:t>
            </a:r>
          </a:p>
        </p:txBody>
      </p:sp>
    </p:spTree>
    <p:extLst>
      <p:ext uri="{BB962C8B-B14F-4D97-AF65-F5344CB8AC3E}">
        <p14:creationId xmlns:p14="http://schemas.microsoft.com/office/powerpoint/2010/main" val="1199209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1E29E6-52D5-D84F-9BEC-984295002582}" type="slidenum">
              <a:rPr lang="en-US" smtClean="0"/>
              <a:pPr/>
              <a:t>26</a:t>
            </a:fld>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95" y="159715"/>
            <a:ext cx="8618930" cy="6606209"/>
          </a:xfrm>
          <a:prstGeom prst="rect">
            <a:avLst/>
          </a:prstGeom>
        </p:spPr>
      </p:pic>
      <p:sp>
        <p:nvSpPr>
          <p:cNvPr id="4" name="TextBox 3"/>
          <p:cNvSpPr txBox="1"/>
          <p:nvPr/>
        </p:nvSpPr>
        <p:spPr>
          <a:xfrm>
            <a:off x="9356033" y="1431235"/>
            <a:ext cx="2555860" cy="1877437"/>
          </a:xfrm>
          <a:prstGeom prst="rect">
            <a:avLst/>
          </a:prstGeom>
          <a:noFill/>
          <a:ln>
            <a:solidFill>
              <a:schemeClr val="tx1"/>
            </a:solidFill>
          </a:ln>
        </p:spPr>
        <p:txBody>
          <a:bodyPr wrap="square" rtlCol="0">
            <a:spAutoFit/>
          </a:bodyPr>
          <a:lstStyle/>
          <a:p>
            <a:r>
              <a:rPr lang="en-US" sz="2200" dirty="0" smtClean="0"/>
              <a:t>Lawrence, MA, case study at:  </a:t>
            </a:r>
            <a:r>
              <a:rPr lang="en-US" dirty="0"/>
              <a:t>https://nashp.org/wp-content/uploads/2018/10/Lawrence-Study.pdf</a:t>
            </a:r>
          </a:p>
        </p:txBody>
      </p:sp>
    </p:spTree>
    <p:extLst>
      <p:ext uri="{BB962C8B-B14F-4D97-AF65-F5344CB8AC3E}">
        <p14:creationId xmlns:p14="http://schemas.microsoft.com/office/powerpoint/2010/main" val="3829193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1E29E6-52D5-D84F-9BEC-984295002582}" type="slidenum">
              <a:rPr lang="en-US" smtClean="0"/>
              <a:pPr/>
              <a:t>27</a:t>
            </a:fld>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345" y="185530"/>
            <a:ext cx="7844660" cy="6580394"/>
          </a:xfrm>
          <a:prstGeom prst="rect">
            <a:avLst/>
          </a:prstGeom>
        </p:spPr>
      </p:pic>
      <p:sp>
        <p:nvSpPr>
          <p:cNvPr id="4" name="TextBox 3"/>
          <p:cNvSpPr txBox="1"/>
          <p:nvPr/>
        </p:nvSpPr>
        <p:spPr>
          <a:xfrm>
            <a:off x="371062" y="1152939"/>
            <a:ext cx="3369284" cy="1600438"/>
          </a:xfrm>
          <a:prstGeom prst="rect">
            <a:avLst/>
          </a:prstGeom>
          <a:noFill/>
          <a:ln>
            <a:solidFill>
              <a:schemeClr val="tx1"/>
            </a:solidFill>
          </a:ln>
        </p:spPr>
        <p:txBody>
          <a:bodyPr wrap="square" rtlCol="0">
            <a:spAutoFit/>
          </a:bodyPr>
          <a:lstStyle/>
          <a:p>
            <a:r>
              <a:rPr lang="en-US" sz="2200" dirty="0" smtClean="0"/>
              <a:t>Lawrence, MA, case study at:  </a:t>
            </a:r>
            <a:r>
              <a:rPr lang="en-US" dirty="0"/>
              <a:t>https://nashp.org/wp-content/uploads/2018/10/Lawrence-Study.pdf</a:t>
            </a:r>
          </a:p>
        </p:txBody>
      </p:sp>
    </p:spTree>
    <p:extLst>
      <p:ext uri="{BB962C8B-B14F-4D97-AF65-F5344CB8AC3E}">
        <p14:creationId xmlns:p14="http://schemas.microsoft.com/office/powerpoint/2010/main" val="1529286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0" y="228600"/>
            <a:ext cx="11379200" cy="758952"/>
          </a:xfrm>
        </p:spPr>
        <p:txBody>
          <a:bodyPr>
            <a:normAutofit/>
          </a:bodyPr>
          <a:lstStyle/>
          <a:p>
            <a:r>
              <a:rPr lang="en-US" dirty="0" smtClean="0"/>
              <a:t>Rhode Island</a:t>
            </a:r>
            <a:endParaRPr lang="en-US" dirty="0"/>
          </a:p>
        </p:txBody>
      </p:sp>
      <p:sp>
        <p:nvSpPr>
          <p:cNvPr id="3" name="Content Placeholder 2"/>
          <p:cNvSpPr>
            <a:spLocks noGrp="1"/>
          </p:cNvSpPr>
          <p:nvPr>
            <p:ph sz="half" idx="1"/>
          </p:nvPr>
        </p:nvSpPr>
        <p:spPr>
          <a:xfrm>
            <a:off x="599392" y="1387917"/>
            <a:ext cx="5046034" cy="4664194"/>
          </a:xfrm>
        </p:spPr>
        <p:txBody>
          <a:bodyPr>
            <a:normAutofit/>
          </a:bodyPr>
          <a:lstStyle/>
          <a:p>
            <a:pPr>
              <a:buFont typeface="Arial" panose="020B0604020202020204" pitchFamily="34" charset="0"/>
              <a:buChar char="•"/>
            </a:pPr>
            <a:r>
              <a:rPr lang="en-US" dirty="0" smtClean="0"/>
              <a:t>The Rhode Island Department of Health is working to weave hospital community benefits dollars to support Health Equity Zone initiatives</a:t>
            </a:r>
          </a:p>
          <a:p>
            <a:pPr>
              <a:buFont typeface="Arial" panose="020B0604020202020204" pitchFamily="34" charset="0"/>
              <a:buChar char="•"/>
            </a:pPr>
            <a:endParaRPr lang="en-US" sz="2500" dirty="0" smtClean="0">
              <a:solidFill>
                <a:schemeClr val="tx1"/>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16A8CE-020D-4F62-82FF-B508F45FE312}" type="slidenum">
              <a:rPr kumimoji="0" lang="en-US" sz="1400" b="0" i="0" u="none" strike="noStrike" kern="1200" cap="none" spc="0" normalizeH="0" baseline="0" noProof="0" smtClean="0">
                <a:ln>
                  <a:noFill/>
                </a:ln>
                <a:solidFill>
                  <a:prstClr val="white"/>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6" name="Content Placeholder 5" descr="C:\Users\AClary\AppData\Local\Microsoft\Windows\Temporary Internet Files\Content.Outlook\YF031R1U\new try.pn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73478" y="1257784"/>
            <a:ext cx="5683170" cy="4990925"/>
          </a:xfrm>
          <a:prstGeom prst="rect">
            <a:avLst/>
          </a:prstGeom>
          <a:noFill/>
          <a:ln>
            <a:noFill/>
          </a:ln>
        </p:spPr>
      </p:pic>
      <p:sp>
        <p:nvSpPr>
          <p:cNvPr id="5" name="Rectangle 4"/>
          <p:cNvSpPr/>
          <p:nvPr/>
        </p:nvSpPr>
        <p:spPr>
          <a:xfrm>
            <a:off x="1474361" y="6182243"/>
            <a:ext cx="1008032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eorgia"/>
                <a:ea typeface="+mn-ea"/>
                <a:cs typeface="+mn-cs"/>
              </a:rPr>
              <a:t>https://nashp.org/lessons-from-rhode-island-how-to-effectively-blend-braid-and-use-block-grant-funds-for-public-health-and-prevention/</a:t>
            </a:r>
          </a:p>
        </p:txBody>
      </p:sp>
      <p:sp>
        <p:nvSpPr>
          <p:cNvPr id="7" name="Freeform 130"/>
          <p:cNvSpPr>
            <a:spLocks/>
          </p:cNvSpPr>
          <p:nvPr/>
        </p:nvSpPr>
        <p:spPr bwMode="auto">
          <a:xfrm>
            <a:off x="7222604" y="664127"/>
            <a:ext cx="338905" cy="360425"/>
          </a:xfrm>
          <a:custGeom>
            <a:avLst/>
            <a:gdLst>
              <a:gd name="T0" fmla="*/ 2147483647 w 245"/>
              <a:gd name="T1" fmla="*/ 2147483647 h 307"/>
              <a:gd name="T2" fmla="*/ 2147483647 w 245"/>
              <a:gd name="T3" fmla="*/ 2147483647 h 307"/>
              <a:gd name="T4" fmla="*/ 2147483647 w 245"/>
              <a:gd name="T5" fmla="*/ 2147483647 h 307"/>
              <a:gd name="T6" fmla="*/ 2147483647 w 245"/>
              <a:gd name="T7" fmla="*/ 2147483647 h 307"/>
              <a:gd name="T8" fmla="*/ 2147483647 w 245"/>
              <a:gd name="T9" fmla="*/ 2147483647 h 307"/>
              <a:gd name="T10" fmla="*/ 2147483647 w 245"/>
              <a:gd name="T11" fmla="*/ 2147483647 h 307"/>
              <a:gd name="T12" fmla="*/ 2147483647 w 245"/>
              <a:gd name="T13" fmla="*/ 2147483647 h 307"/>
              <a:gd name="T14" fmla="*/ 2147483647 w 245"/>
              <a:gd name="T15" fmla="*/ 2147483647 h 307"/>
              <a:gd name="T16" fmla="*/ 2147483647 w 245"/>
              <a:gd name="T17" fmla="*/ 2147483647 h 307"/>
              <a:gd name="T18" fmla="*/ 2147483647 w 245"/>
              <a:gd name="T19" fmla="*/ 2147483647 h 307"/>
              <a:gd name="T20" fmla="*/ 2147483647 w 245"/>
              <a:gd name="T21" fmla="*/ 2147483647 h 307"/>
              <a:gd name="T22" fmla="*/ 2147483647 w 245"/>
              <a:gd name="T23" fmla="*/ 2147483647 h 307"/>
              <a:gd name="T24" fmla="*/ 2147483647 w 245"/>
              <a:gd name="T25" fmla="*/ 2147483647 h 307"/>
              <a:gd name="T26" fmla="*/ 2147483647 w 245"/>
              <a:gd name="T27" fmla="*/ 2147483647 h 307"/>
              <a:gd name="T28" fmla="*/ 2147483647 w 245"/>
              <a:gd name="T29" fmla="*/ 2147483647 h 307"/>
              <a:gd name="T30" fmla="*/ 2147483647 w 245"/>
              <a:gd name="T31" fmla="*/ 2147483647 h 307"/>
              <a:gd name="T32" fmla="*/ 2147483647 w 245"/>
              <a:gd name="T33" fmla="*/ 2147483647 h 307"/>
              <a:gd name="T34" fmla="*/ 2147483647 w 245"/>
              <a:gd name="T35" fmla="*/ 2147483647 h 307"/>
              <a:gd name="T36" fmla="*/ 2147483647 w 245"/>
              <a:gd name="T37" fmla="*/ 2147483647 h 307"/>
              <a:gd name="T38" fmla="*/ 2147483647 w 245"/>
              <a:gd name="T39" fmla="*/ 2147483647 h 307"/>
              <a:gd name="T40" fmla="*/ 2147483647 w 245"/>
              <a:gd name="T41" fmla="*/ 2147483647 h 307"/>
              <a:gd name="T42" fmla="*/ 2147483647 w 245"/>
              <a:gd name="T43" fmla="*/ 2147483647 h 307"/>
              <a:gd name="T44" fmla="*/ 2147483647 w 245"/>
              <a:gd name="T45" fmla="*/ 2147483647 h 307"/>
              <a:gd name="T46" fmla="*/ 0 w 245"/>
              <a:gd name="T47" fmla="*/ 2147483647 h 307"/>
              <a:gd name="T48" fmla="*/ 2147483647 w 245"/>
              <a:gd name="T49" fmla="*/ 2147483647 h 307"/>
              <a:gd name="T50" fmla="*/ 2147483647 w 245"/>
              <a:gd name="T51" fmla="*/ 2147483647 h 307"/>
              <a:gd name="T52" fmla="*/ 2147483647 w 245"/>
              <a:gd name="T53" fmla="*/ 2147483647 h 307"/>
              <a:gd name="T54" fmla="*/ 2147483647 w 245"/>
              <a:gd name="T55" fmla="*/ 2147483647 h 307"/>
              <a:gd name="T56" fmla="*/ 2147483647 w 245"/>
              <a:gd name="T57" fmla="*/ 0 h 307"/>
              <a:gd name="T58" fmla="*/ 2147483647 w 245"/>
              <a:gd name="T59" fmla="*/ 2147483647 h 307"/>
              <a:gd name="T60" fmla="*/ 2147483647 w 245"/>
              <a:gd name="T61" fmla="*/ 2147483647 h 307"/>
              <a:gd name="T62" fmla="*/ 2147483647 w 245"/>
              <a:gd name="T63" fmla="*/ 2147483647 h 307"/>
              <a:gd name="T64" fmla="*/ 2147483647 w 245"/>
              <a:gd name="T65" fmla="*/ 2147483647 h 307"/>
              <a:gd name="T66" fmla="*/ 2147483647 w 245"/>
              <a:gd name="T67" fmla="*/ 2147483647 h 307"/>
              <a:gd name="T68" fmla="*/ 2147483647 w 245"/>
              <a:gd name="T69" fmla="*/ 2147483647 h 307"/>
              <a:gd name="T70" fmla="*/ 2147483647 w 245"/>
              <a:gd name="T71" fmla="*/ 2147483647 h 3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5"/>
              <a:gd name="T109" fmla="*/ 0 h 307"/>
              <a:gd name="T110" fmla="*/ 245 w 245"/>
              <a:gd name="T111" fmla="*/ 307 h 3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5" h="307">
                <a:moveTo>
                  <a:pt x="200" y="110"/>
                </a:moveTo>
                <a:lnTo>
                  <a:pt x="224" y="114"/>
                </a:lnTo>
                <a:lnTo>
                  <a:pt x="231" y="139"/>
                </a:lnTo>
                <a:lnTo>
                  <a:pt x="245" y="174"/>
                </a:lnTo>
                <a:lnTo>
                  <a:pt x="230" y="193"/>
                </a:lnTo>
                <a:lnTo>
                  <a:pt x="221" y="179"/>
                </a:lnTo>
                <a:lnTo>
                  <a:pt x="211" y="181"/>
                </a:lnTo>
                <a:lnTo>
                  <a:pt x="197" y="206"/>
                </a:lnTo>
                <a:lnTo>
                  <a:pt x="167" y="207"/>
                </a:lnTo>
                <a:lnTo>
                  <a:pt x="154" y="254"/>
                </a:lnTo>
                <a:lnTo>
                  <a:pt x="118" y="267"/>
                </a:lnTo>
                <a:lnTo>
                  <a:pt x="51" y="307"/>
                </a:lnTo>
                <a:lnTo>
                  <a:pt x="46" y="299"/>
                </a:lnTo>
                <a:lnTo>
                  <a:pt x="52" y="301"/>
                </a:lnTo>
                <a:lnTo>
                  <a:pt x="63" y="259"/>
                </a:lnTo>
                <a:lnTo>
                  <a:pt x="47" y="191"/>
                </a:lnTo>
                <a:lnTo>
                  <a:pt x="44" y="181"/>
                </a:lnTo>
                <a:lnTo>
                  <a:pt x="43" y="174"/>
                </a:lnTo>
                <a:lnTo>
                  <a:pt x="41" y="169"/>
                </a:lnTo>
                <a:lnTo>
                  <a:pt x="39" y="164"/>
                </a:lnTo>
                <a:lnTo>
                  <a:pt x="33" y="143"/>
                </a:lnTo>
                <a:lnTo>
                  <a:pt x="30" y="134"/>
                </a:lnTo>
                <a:lnTo>
                  <a:pt x="9" y="67"/>
                </a:lnTo>
                <a:lnTo>
                  <a:pt x="0" y="38"/>
                </a:lnTo>
                <a:lnTo>
                  <a:pt x="12" y="34"/>
                </a:lnTo>
                <a:lnTo>
                  <a:pt x="73" y="14"/>
                </a:lnTo>
                <a:lnTo>
                  <a:pt x="84" y="10"/>
                </a:lnTo>
                <a:lnTo>
                  <a:pt x="99" y="6"/>
                </a:lnTo>
                <a:lnTo>
                  <a:pt x="115" y="0"/>
                </a:lnTo>
                <a:lnTo>
                  <a:pt x="119" y="13"/>
                </a:lnTo>
                <a:lnTo>
                  <a:pt x="129" y="47"/>
                </a:lnTo>
                <a:lnTo>
                  <a:pt x="140" y="42"/>
                </a:lnTo>
                <a:lnTo>
                  <a:pt x="159" y="86"/>
                </a:lnTo>
                <a:lnTo>
                  <a:pt x="178" y="90"/>
                </a:lnTo>
                <a:lnTo>
                  <a:pt x="183" y="95"/>
                </a:lnTo>
                <a:lnTo>
                  <a:pt x="200" y="110"/>
                </a:lnTo>
                <a:close/>
              </a:path>
            </a:pathLst>
          </a:custGeom>
          <a:solidFill>
            <a:srgbClr val="00B050"/>
          </a:solidFill>
          <a:ln w="0">
            <a:solidFill>
              <a:srgbClr val="000000"/>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08026" y="6016823"/>
            <a:ext cx="15430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solidFill>
                <a:effectLst/>
                <a:uLnTx/>
                <a:uFillTx/>
                <a:latin typeface="Georgia"/>
                <a:ea typeface="+mn-ea"/>
                <a:cs typeface="+mn-cs"/>
              </a:rPr>
              <a:t>Image: NASHP</a:t>
            </a:r>
            <a:endParaRPr kumimoji="0" lang="en-US" sz="1400" b="0" i="1"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2260377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11" y="1567515"/>
            <a:ext cx="2844800" cy="1616765"/>
          </a:xfrm>
        </p:spPr>
        <p:txBody>
          <a:bodyPr/>
          <a:lstStyle/>
          <a:p>
            <a:r>
              <a:rPr lang="en-US" sz="4000" dirty="0" smtClean="0"/>
              <a:t>State Action Matters</a:t>
            </a:r>
            <a:endParaRPr lang="en-US" sz="4000" dirty="0"/>
          </a:p>
        </p:txBody>
      </p:sp>
      <p:sp>
        <p:nvSpPr>
          <p:cNvPr id="4" name="Content Placeholder 3"/>
          <p:cNvSpPr>
            <a:spLocks noGrp="1"/>
          </p:cNvSpPr>
          <p:nvPr>
            <p:ph sz="quarter" idx="1"/>
          </p:nvPr>
        </p:nvSpPr>
        <p:spPr>
          <a:xfrm>
            <a:off x="4178852" y="950844"/>
            <a:ext cx="7518400" cy="5410200"/>
          </a:xfrm>
        </p:spPr>
        <p:txBody>
          <a:bodyPr/>
          <a:lstStyle/>
          <a:p>
            <a:r>
              <a:rPr lang="en-US" dirty="0"/>
              <a:t>A recent </a:t>
            </a:r>
            <a:r>
              <a:rPr lang="en-US" u="sng" dirty="0">
                <a:hlinkClick r:id="rId2"/>
              </a:rPr>
              <a:t>study</a:t>
            </a:r>
            <a:r>
              <a:rPr lang="en-US" dirty="0"/>
              <a:t> found that “State adoption of multiple types of regulation was consistently associated with higher levels of hospital-provided community benefits.” </a:t>
            </a:r>
            <a:endParaRPr lang="en-US" dirty="0" smtClean="0"/>
          </a:p>
          <a:p>
            <a:r>
              <a:rPr lang="en-US" dirty="0"/>
              <a:t>Another </a:t>
            </a:r>
            <a:r>
              <a:rPr lang="en-US" u="sng" dirty="0">
                <a:hlinkClick r:id="rId3"/>
              </a:rPr>
              <a:t>demonstrated</a:t>
            </a:r>
            <a:r>
              <a:rPr lang="en-US" dirty="0"/>
              <a:t> that “exposure to a state-level community benefit law of any type” was associated with greater community benefit spending</a:t>
            </a:r>
            <a:r>
              <a:rPr lang="en-US" dirty="0" smtClean="0"/>
              <a:t>.</a:t>
            </a:r>
          </a:p>
        </p:txBody>
      </p:sp>
    </p:spTree>
    <p:extLst>
      <p:ext uri="{BB962C8B-B14F-4D97-AF65-F5344CB8AC3E}">
        <p14:creationId xmlns:p14="http://schemas.microsoft.com/office/powerpoint/2010/main" val="1532137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3149600" cy="1497496"/>
          </a:xfrm>
        </p:spPr>
        <p:txBody>
          <a:bodyPr/>
          <a:lstStyle/>
          <a:p>
            <a:r>
              <a:rPr lang="en-US" sz="4000" dirty="0" smtClean="0">
                <a:cs typeface="Arial" panose="020B0604020202020204" pitchFamily="34" charset="0"/>
              </a:rPr>
              <a:t>Legacy of ACA </a:t>
            </a:r>
            <a:endParaRPr lang="en-US" sz="4000" dirty="0">
              <a:cs typeface="Arial" panose="020B0604020202020204" pitchFamily="34" charset="0"/>
            </a:endParaRPr>
          </a:p>
        </p:txBody>
      </p:sp>
      <p:sp>
        <p:nvSpPr>
          <p:cNvPr id="4" name="Content Placeholder 3"/>
          <p:cNvSpPr>
            <a:spLocks noGrp="1"/>
          </p:cNvSpPr>
          <p:nvPr>
            <p:ph sz="quarter" idx="1"/>
          </p:nvPr>
        </p:nvSpPr>
        <p:spPr/>
        <p:txBody>
          <a:bodyPr/>
          <a:lstStyle/>
          <a:p>
            <a:r>
              <a:rPr lang="en-US" dirty="0" smtClean="0"/>
              <a:t>Shift from volume to value</a:t>
            </a:r>
          </a:p>
          <a:p>
            <a:pPr lvl="1"/>
            <a:r>
              <a:rPr lang="en-US" sz="2600" dirty="0" smtClean="0">
                <a:solidFill>
                  <a:schemeClr val="tx1"/>
                </a:solidFill>
              </a:rPr>
              <a:t>Accountable Care Organizations</a:t>
            </a:r>
          </a:p>
          <a:p>
            <a:pPr lvl="1"/>
            <a:r>
              <a:rPr lang="en-US" sz="2600" dirty="0" smtClean="0">
                <a:solidFill>
                  <a:schemeClr val="tx1"/>
                </a:solidFill>
              </a:rPr>
              <a:t>Value-Based Payment</a:t>
            </a:r>
          </a:p>
          <a:p>
            <a:r>
              <a:rPr lang="en-US" dirty="0" smtClean="0"/>
              <a:t>New community benefits rules </a:t>
            </a:r>
            <a:endParaRPr lang="en-US" dirty="0"/>
          </a:p>
        </p:txBody>
      </p:sp>
      <p:pic>
        <p:nvPicPr>
          <p:cNvPr id="5" name="Content Placeholder 4"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61186" y="2916116"/>
            <a:ext cx="5644122" cy="3179883"/>
          </a:xfrm>
          <a:prstGeom prst="rect">
            <a:avLst/>
          </a:prstGeom>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57475" y="5454644"/>
            <a:ext cx="647833" cy="641355"/>
          </a:xfrm>
          <a:prstGeom prst="rect">
            <a:avLst/>
          </a:prstGeom>
        </p:spPr>
      </p:pic>
    </p:spTree>
    <p:extLst>
      <p:ext uri="{BB962C8B-B14F-4D97-AF65-F5344CB8AC3E}">
        <p14:creationId xmlns:p14="http://schemas.microsoft.com/office/powerpoint/2010/main" val="3488376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040835"/>
            <a:ext cx="3419059" cy="3220278"/>
          </a:xfrm>
        </p:spPr>
        <p:txBody>
          <a:bodyPr/>
          <a:lstStyle/>
          <a:p>
            <a:r>
              <a:rPr lang="en-US" sz="4000" dirty="0"/>
              <a:t>State levers for ensuring meaningful hospital investments include…</a:t>
            </a:r>
          </a:p>
        </p:txBody>
      </p:sp>
      <p:sp>
        <p:nvSpPr>
          <p:cNvPr id="4" name="Content Placeholder 3"/>
          <p:cNvSpPr>
            <a:spLocks noGrp="1"/>
          </p:cNvSpPr>
          <p:nvPr>
            <p:ph sz="quarter" idx="1"/>
          </p:nvPr>
        </p:nvSpPr>
        <p:spPr>
          <a:xfrm>
            <a:off x="4120199" y="706241"/>
            <a:ext cx="7557617" cy="5630591"/>
          </a:xfrm>
          <a:solidFill>
            <a:schemeClr val="bg1"/>
          </a:solidFill>
        </p:spPr>
        <p:txBody>
          <a:bodyPr anchor="ctr">
            <a:normAutofit lnSpcReduction="10000"/>
          </a:bodyPr>
          <a:lstStyle/>
          <a:p>
            <a:pPr>
              <a:spcAft>
                <a:spcPts val="600"/>
              </a:spcAft>
            </a:pPr>
            <a:r>
              <a:rPr lang="en-US" dirty="0" smtClean="0"/>
              <a:t>State </a:t>
            </a:r>
            <a:r>
              <a:rPr lang="en-US" b="1" dirty="0" smtClean="0"/>
              <a:t>reporting</a:t>
            </a:r>
            <a:r>
              <a:rPr lang="en-US" dirty="0" smtClean="0"/>
              <a:t> forms that go beyond the </a:t>
            </a:r>
            <a:r>
              <a:rPr lang="en-US" dirty="0"/>
              <a:t>federal </a:t>
            </a:r>
            <a:r>
              <a:rPr lang="en-US" dirty="0" smtClean="0"/>
              <a:t>requirements</a:t>
            </a:r>
          </a:p>
          <a:p>
            <a:pPr>
              <a:spcAft>
                <a:spcPts val="600"/>
              </a:spcAft>
            </a:pPr>
            <a:r>
              <a:rPr lang="en-US" b="1" dirty="0" smtClean="0"/>
              <a:t>Enforcing</a:t>
            </a:r>
            <a:r>
              <a:rPr lang="en-US" dirty="0" smtClean="0"/>
              <a:t> state requirements </a:t>
            </a:r>
          </a:p>
          <a:p>
            <a:pPr>
              <a:spcAft>
                <a:spcPts val="600"/>
              </a:spcAft>
            </a:pPr>
            <a:r>
              <a:rPr lang="en-US" b="1" dirty="0" smtClean="0"/>
              <a:t>Licensing</a:t>
            </a:r>
            <a:r>
              <a:rPr lang="en-US" dirty="0" smtClean="0"/>
              <a:t> requirements  </a:t>
            </a:r>
          </a:p>
          <a:p>
            <a:pPr>
              <a:spcAft>
                <a:spcPts val="600"/>
              </a:spcAft>
            </a:pPr>
            <a:r>
              <a:rPr lang="en-US" b="1" dirty="0" smtClean="0"/>
              <a:t>Taxing</a:t>
            </a:r>
            <a:r>
              <a:rPr lang="en-US" dirty="0" smtClean="0"/>
              <a:t> authority</a:t>
            </a:r>
          </a:p>
          <a:p>
            <a:pPr>
              <a:spcAft>
                <a:spcPts val="600"/>
              </a:spcAft>
            </a:pPr>
            <a:r>
              <a:rPr lang="en-US" b="1" dirty="0" smtClean="0"/>
              <a:t>Educating</a:t>
            </a:r>
            <a:r>
              <a:rPr lang="en-US" dirty="0" smtClean="0"/>
              <a:t> IRS  </a:t>
            </a:r>
          </a:p>
          <a:p>
            <a:pPr>
              <a:spcAft>
                <a:spcPts val="600"/>
              </a:spcAft>
            </a:pPr>
            <a:r>
              <a:rPr lang="en-US" b="1" dirty="0" smtClean="0"/>
              <a:t>Aligning </a:t>
            </a:r>
            <a:r>
              <a:rPr lang="en-US" dirty="0" smtClean="0"/>
              <a:t>community benefits initiatives with state, local, &amp; community health goals</a:t>
            </a:r>
          </a:p>
          <a:p>
            <a:pPr>
              <a:spcAft>
                <a:spcPts val="600"/>
              </a:spcAft>
            </a:pPr>
            <a:r>
              <a:rPr lang="en-US" b="1" dirty="0" smtClean="0"/>
              <a:t>Coordinating</a:t>
            </a:r>
            <a:r>
              <a:rPr lang="en-US" dirty="0" smtClean="0"/>
              <a:t> </a:t>
            </a:r>
            <a:r>
              <a:rPr lang="en-US" dirty="0"/>
              <a:t>with ACOs, </a:t>
            </a:r>
            <a:r>
              <a:rPr lang="en-US" dirty="0" smtClean="0"/>
              <a:t>accountable health entities, and other </a:t>
            </a:r>
            <a:r>
              <a:rPr lang="en-US" dirty="0"/>
              <a:t>upstream </a:t>
            </a:r>
            <a:r>
              <a:rPr lang="en-US" dirty="0" smtClean="0"/>
              <a:t>work</a:t>
            </a:r>
          </a:p>
          <a:p>
            <a:pPr>
              <a:spcAft>
                <a:spcPts val="600"/>
              </a:spcAft>
            </a:pPr>
            <a:r>
              <a:rPr lang="en-US" b="1" dirty="0" smtClean="0"/>
              <a:t>Convening</a:t>
            </a:r>
            <a:r>
              <a:rPr lang="en-US" dirty="0" smtClean="0"/>
              <a:t> stakeholders and coalitions</a:t>
            </a:r>
            <a:endParaRPr lang="en-US" dirty="0"/>
          </a:p>
          <a:p>
            <a:pPr marL="0" indent="0">
              <a:spcAft>
                <a:spcPts val="600"/>
              </a:spcAft>
              <a:buNone/>
            </a:pPr>
            <a:endParaRPr lang="en-US" dirty="0"/>
          </a:p>
        </p:txBody>
      </p:sp>
      <p:sp>
        <p:nvSpPr>
          <p:cNvPr id="3" name="Slide Number Placeholder 2"/>
          <p:cNvSpPr>
            <a:spLocks noGrp="1"/>
          </p:cNvSpPr>
          <p:nvPr>
            <p:ph type="sldNum" sz="quarter" idx="12"/>
          </p:nvPr>
        </p:nvSpPr>
        <p:spPr/>
        <p:txBody>
          <a:bodyPr/>
          <a:lstStyle/>
          <a:p>
            <a:fld id="{151E29E6-52D5-D84F-9BEC-984295002582}" type="slidenum">
              <a:rPr lang="en-US">
                <a:solidFill>
                  <a:prstClr val="white"/>
                </a:solidFill>
                <a:latin typeface="Georgia"/>
              </a:rPr>
              <a:pPr/>
              <a:t>30</a:t>
            </a:fld>
            <a:endParaRPr lang="en-US" dirty="0">
              <a:solidFill>
                <a:prstClr val="white"/>
              </a:solidFill>
              <a:latin typeface="Georgia"/>
            </a:endParaRPr>
          </a:p>
        </p:txBody>
      </p:sp>
    </p:spTree>
    <p:extLst>
      <p:ext uri="{BB962C8B-B14F-4D97-AF65-F5344CB8AC3E}">
        <p14:creationId xmlns:p14="http://schemas.microsoft.com/office/powerpoint/2010/main" val="2710401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28822" y="1845828"/>
            <a:ext cx="9275996" cy="2585814"/>
          </a:xfrm>
        </p:spPr>
        <p:txBody>
          <a:bodyPr>
            <a:normAutofit/>
          </a:bodyPr>
          <a:lstStyle/>
          <a:p>
            <a:r>
              <a:rPr lang="en-US" sz="2800" cap="none" dirty="0">
                <a:solidFill>
                  <a:schemeClr val="tx1"/>
                </a:solidFill>
              </a:rPr>
              <a:t>Amy Clary</a:t>
            </a:r>
          </a:p>
          <a:p>
            <a:r>
              <a:rPr lang="en-US" sz="2800" cap="none" dirty="0">
                <a:solidFill>
                  <a:schemeClr val="tx1"/>
                </a:solidFill>
              </a:rPr>
              <a:t>National Academy for State Health Policy</a:t>
            </a:r>
          </a:p>
          <a:p>
            <a:endParaRPr lang="en-US" sz="2800" cap="none" dirty="0">
              <a:solidFill>
                <a:schemeClr val="tx1"/>
              </a:solidFill>
            </a:endParaRPr>
          </a:p>
          <a:p>
            <a:r>
              <a:rPr lang="en-US" sz="2800" cap="none" dirty="0">
                <a:solidFill>
                  <a:schemeClr val="tx1"/>
                </a:solidFill>
                <a:hlinkClick r:id="rId2"/>
              </a:rPr>
              <a:t>aclary@</a:t>
            </a:r>
            <a:r>
              <a:rPr lang="en-US" sz="2800" cap="none" dirty="0" smtClean="0">
                <a:solidFill>
                  <a:schemeClr val="tx1"/>
                </a:solidFill>
                <a:hlinkClick r:id="rId2"/>
              </a:rPr>
              <a:t>nashp.org</a:t>
            </a:r>
            <a:endParaRPr lang="en-US" sz="2800" cap="none" dirty="0" smtClean="0">
              <a:solidFill>
                <a:schemeClr val="tx1"/>
              </a:solidFill>
            </a:endParaRPr>
          </a:p>
          <a:p>
            <a:endParaRPr lang="en-US" sz="2000" cap="none" dirty="0"/>
          </a:p>
        </p:txBody>
      </p:sp>
      <p:sp>
        <p:nvSpPr>
          <p:cNvPr id="3" name="Title 2"/>
          <p:cNvSpPr>
            <a:spLocks noGrp="1"/>
          </p:cNvSpPr>
          <p:nvPr>
            <p:ph type="title"/>
          </p:nvPr>
        </p:nvSpPr>
        <p:spPr/>
        <p:txBody>
          <a:bodyPr>
            <a:normAutofit fontScale="90000"/>
          </a:bodyPr>
          <a:lstStyle/>
          <a:p>
            <a:r>
              <a:rPr lang="en-US" dirty="0" smtClean="0"/>
              <a:t>Questions and Discussion</a:t>
            </a:r>
            <a:endParaRPr lang="en-US" dirty="0"/>
          </a:p>
        </p:txBody>
      </p:sp>
      <p:sp>
        <p:nvSpPr>
          <p:cNvPr id="4" name="Slide Number Placeholder 3"/>
          <p:cNvSpPr>
            <a:spLocks noGrp="1"/>
          </p:cNvSpPr>
          <p:nvPr>
            <p:ph type="sldNum" sz="quarter" idx="4"/>
          </p:nvPr>
        </p:nvSpPr>
        <p:spPr/>
        <p:txBody>
          <a:bodyPr/>
          <a:lstStyle/>
          <a:p>
            <a:fld id="{151E29E6-52D5-D84F-9BEC-984295002582}" type="slidenum">
              <a:rPr lang="en-US" smtClean="0">
                <a:solidFill>
                  <a:prstClr val="white"/>
                </a:solidFill>
              </a:rPr>
              <a:pPr/>
              <a:t>31</a:t>
            </a:fld>
            <a:endParaRPr lang="en-US" dirty="0">
              <a:solidFill>
                <a:prstClr val="white"/>
              </a:solidFill>
            </a:endParaRPr>
          </a:p>
        </p:txBody>
      </p:sp>
      <p:sp>
        <p:nvSpPr>
          <p:cNvPr id="5" name="TextBox 4"/>
          <p:cNvSpPr txBox="1"/>
          <p:nvPr/>
        </p:nvSpPr>
        <p:spPr>
          <a:xfrm>
            <a:off x="207053" y="5605128"/>
            <a:ext cx="11829656" cy="615553"/>
          </a:xfrm>
          <a:prstGeom prst="rect">
            <a:avLst/>
          </a:prstGeom>
          <a:noFill/>
        </p:spPr>
        <p:txBody>
          <a:bodyPr wrap="square" rtlCol="0">
            <a:spAutoFit/>
          </a:bodyPr>
          <a:lstStyle/>
          <a:p>
            <a:pPr algn="ctr"/>
            <a:r>
              <a:rPr lang="en-US" sz="1700" i="1" dirty="0" smtClean="0"/>
              <a:t>Many thanks to the Robert Wood Johnson Foundation and the New England States Consortium Systems Organization for their support. The views expressed here do not necessarily reflect the views of either organization. </a:t>
            </a:r>
            <a:endParaRPr lang="en-US" sz="1700" i="1" dirty="0"/>
          </a:p>
        </p:txBody>
      </p:sp>
      <p:pic>
        <p:nvPicPr>
          <p:cNvPr id="6" name="Picture 5"/>
          <p:cNvPicPr>
            <a:picLocks noChangeAspect="1"/>
          </p:cNvPicPr>
          <p:nvPr/>
        </p:nvPicPr>
        <p:blipFill>
          <a:blip r:embed="rId3"/>
          <a:stretch>
            <a:fillRect/>
          </a:stretch>
        </p:blipFill>
        <p:spPr>
          <a:xfrm>
            <a:off x="3671748" y="4511615"/>
            <a:ext cx="5278459" cy="1030705"/>
          </a:xfrm>
          <a:prstGeom prst="rect">
            <a:avLst/>
          </a:prstGeom>
        </p:spPr>
      </p:pic>
    </p:spTree>
    <p:extLst>
      <p:ext uri="{BB962C8B-B14F-4D97-AF65-F5344CB8AC3E}">
        <p14:creationId xmlns:p14="http://schemas.microsoft.com/office/powerpoint/2010/main" val="199686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Accountable Health Models Address Social Determinants</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226" y="1437997"/>
            <a:ext cx="7268589" cy="199100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226" y="3510098"/>
            <a:ext cx="6544588" cy="2934109"/>
          </a:xfrm>
          <a:prstGeom prst="rect">
            <a:avLst/>
          </a:prstGeom>
        </p:spPr>
      </p:pic>
      <p:sp>
        <p:nvSpPr>
          <p:cNvPr id="5" name="Rectangle 4"/>
          <p:cNvSpPr/>
          <p:nvPr/>
        </p:nvSpPr>
        <p:spPr>
          <a:xfrm>
            <a:off x="1396314" y="6371416"/>
            <a:ext cx="10249298" cy="307777"/>
          </a:xfrm>
          <a:prstGeom prst="rect">
            <a:avLst/>
          </a:prstGeom>
        </p:spPr>
        <p:txBody>
          <a:bodyPr wrap="square">
            <a:spAutoFit/>
          </a:bodyPr>
          <a:lstStyle/>
          <a:p>
            <a:r>
              <a:rPr lang="en-US" sz="1400" dirty="0">
                <a:solidFill>
                  <a:schemeClr val="bg1"/>
                </a:solidFill>
              </a:rPr>
              <a:t>https://nashp.org/states-develop-new-approaches-to-improve-population-health-through-accountable-health-models/</a:t>
            </a:r>
          </a:p>
        </p:txBody>
      </p:sp>
    </p:spTree>
    <p:extLst>
      <p:ext uri="{BB962C8B-B14F-4D97-AF65-F5344CB8AC3E}">
        <p14:creationId xmlns:p14="http://schemas.microsoft.com/office/powerpoint/2010/main" val="22633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65" y="3390900"/>
            <a:ext cx="3281239" cy="1140954"/>
          </a:xfrm>
        </p:spPr>
        <p:txBody>
          <a:bodyPr/>
          <a:lstStyle/>
          <a:p>
            <a:r>
              <a:rPr lang="en-US" sz="4000" dirty="0" smtClean="0"/>
              <a:t>A Brief History of Community Benefits</a:t>
            </a:r>
            <a:endParaRPr lang="en-US" sz="4000" dirty="0"/>
          </a:p>
        </p:txBody>
      </p:sp>
      <p:sp>
        <p:nvSpPr>
          <p:cNvPr id="4" name="Content Placeholder 3"/>
          <p:cNvSpPr>
            <a:spLocks noGrp="1"/>
          </p:cNvSpPr>
          <p:nvPr>
            <p:ph sz="quarter" idx="1"/>
          </p:nvPr>
        </p:nvSpPr>
        <p:spPr>
          <a:xfrm>
            <a:off x="4458032" y="685800"/>
            <a:ext cx="6050943" cy="5410200"/>
          </a:xfrm>
        </p:spPr>
        <p:txBody>
          <a:bodyPr/>
          <a:lstStyle/>
          <a:p>
            <a:r>
              <a:rPr lang="en-US" b="1" dirty="0" smtClean="0"/>
              <a:t>1956</a:t>
            </a:r>
            <a:r>
              <a:rPr lang="en-US" dirty="0" smtClean="0"/>
              <a:t>: IRS rules that hospitals can qualify for charitable tax exemption with charity care</a:t>
            </a:r>
          </a:p>
          <a:p>
            <a:r>
              <a:rPr lang="en-US" b="1" dirty="0" smtClean="0"/>
              <a:t>1969</a:t>
            </a:r>
            <a:r>
              <a:rPr lang="en-US" dirty="0" smtClean="0"/>
              <a:t>: Charity care gets replaced with “community benefit” standard</a:t>
            </a:r>
          </a:p>
          <a:p>
            <a:pPr lvl="1"/>
            <a:r>
              <a:rPr lang="en-US" dirty="0" smtClean="0"/>
              <a:t>Broader range of expenditures qualify</a:t>
            </a:r>
          </a:p>
          <a:p>
            <a:r>
              <a:rPr lang="en-US" b="1" dirty="0" smtClean="0"/>
              <a:t>2009</a:t>
            </a:r>
            <a:r>
              <a:rPr lang="en-US" dirty="0" smtClean="0"/>
              <a:t>: IRS introduces Schedule H on Form 990 to improve community benefit reporting</a:t>
            </a:r>
          </a:p>
          <a:p>
            <a:r>
              <a:rPr lang="en-US" b="1" dirty="0" smtClean="0"/>
              <a:t>2010</a:t>
            </a:r>
            <a:r>
              <a:rPr lang="en-US" dirty="0" smtClean="0"/>
              <a:t>: ACA institutes additional requirements for nonprofit hospitals</a:t>
            </a:r>
          </a:p>
          <a:p>
            <a:pPr lvl="1"/>
            <a:r>
              <a:rPr lang="en-US" dirty="0" smtClean="0"/>
              <a:t>Community Health Needs Assessment</a:t>
            </a:r>
          </a:p>
        </p:txBody>
      </p:sp>
      <p:sp>
        <p:nvSpPr>
          <p:cNvPr id="8" name="Down Arrow 7"/>
          <p:cNvSpPr/>
          <p:nvPr/>
        </p:nvSpPr>
        <p:spPr>
          <a:xfrm>
            <a:off x="4617059" y="947840"/>
            <a:ext cx="46381" cy="5148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prstClr val="white"/>
              </a:solidFill>
              <a:latin typeface="Georgia"/>
            </a:endParaRPr>
          </a:p>
        </p:txBody>
      </p:sp>
    </p:spTree>
    <p:extLst>
      <p:ext uri="{BB962C8B-B14F-4D97-AF65-F5344CB8AC3E}">
        <p14:creationId xmlns:p14="http://schemas.microsoft.com/office/powerpoint/2010/main" val="90333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IRS Community Benefits Requirements</a:t>
            </a:r>
            <a:endParaRPr lang="en-US" dirty="0"/>
          </a:p>
        </p:txBody>
      </p:sp>
      <p:sp>
        <p:nvSpPr>
          <p:cNvPr id="3" name="Slide Number Placeholder 2"/>
          <p:cNvSpPr>
            <a:spLocks noGrp="1"/>
          </p:cNvSpPr>
          <p:nvPr>
            <p:ph type="sldNum" sz="quarter" idx="12"/>
          </p:nvPr>
        </p:nvSpPr>
        <p:spPr/>
        <p:txBody>
          <a:bodyPr/>
          <a:lstStyle/>
          <a:p>
            <a:fld id="{151E29E6-52D5-D84F-9BEC-984295002582}" type="slidenum">
              <a:rPr lang="en-US" smtClean="0">
                <a:solidFill>
                  <a:prstClr val="white"/>
                </a:solidFill>
              </a:rPr>
              <a:pPr/>
              <a:t>6</a:t>
            </a:fld>
            <a:endParaRPr lang="en-US" dirty="0">
              <a:solidFill>
                <a:prstClr val="white"/>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4268" y="1295748"/>
            <a:ext cx="1428949" cy="552527"/>
          </a:xfrm>
          <a:prstGeom prst="rect">
            <a:avLst/>
          </a:prstGeom>
        </p:spPr>
      </p:pic>
      <p:sp>
        <p:nvSpPr>
          <p:cNvPr id="5" name="Content Placeholder 1"/>
          <p:cNvSpPr txBox="1">
            <a:spLocks/>
          </p:cNvSpPr>
          <p:nvPr/>
        </p:nvSpPr>
        <p:spPr>
          <a:xfrm>
            <a:off x="402336" y="1586249"/>
            <a:ext cx="11379200" cy="3170264"/>
          </a:xfrm>
          <a:prstGeom prst="rect">
            <a:avLst/>
          </a:prstGeom>
        </p:spPr>
        <p:txBody>
          <a:bodyPr/>
          <a:lst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latin typeface="+mj-lt"/>
              </a:rPr>
              <a:t>To maintain their tax exemptions, non-profit hospitals must meet requirements related to:</a:t>
            </a:r>
          </a:p>
          <a:p>
            <a:r>
              <a:rPr lang="en-US" dirty="0" smtClean="0">
                <a:latin typeface="+mj-lt"/>
              </a:rPr>
              <a:t>Conduct </a:t>
            </a:r>
            <a:r>
              <a:rPr lang="en-US" b="1" dirty="0" smtClean="0">
                <a:latin typeface="+mj-lt"/>
              </a:rPr>
              <a:t>Community Health Needs Assessments</a:t>
            </a:r>
            <a:r>
              <a:rPr lang="en-US" dirty="0" smtClean="0">
                <a:latin typeface="+mj-lt"/>
              </a:rPr>
              <a:t>  (CHNAs)</a:t>
            </a:r>
          </a:p>
          <a:p>
            <a:r>
              <a:rPr lang="en-US" dirty="0" smtClean="0">
                <a:latin typeface="+mj-lt"/>
              </a:rPr>
              <a:t>Have a written and widely available public Financial Assistance Policy</a:t>
            </a:r>
          </a:p>
          <a:p>
            <a:r>
              <a:rPr lang="en-US" dirty="0" smtClean="0">
                <a:latin typeface="+mj-lt"/>
              </a:rPr>
              <a:t>Not charge people eligible for assistance more than insured people </a:t>
            </a:r>
          </a:p>
          <a:p>
            <a:r>
              <a:rPr lang="en-US" dirty="0" smtClean="0">
                <a:latin typeface="+mj-lt"/>
              </a:rPr>
              <a:t>Determine whether people are eligible for assistance before taking extraordinary collection actions</a:t>
            </a:r>
          </a:p>
          <a:p>
            <a:pPr marL="0" indent="0">
              <a:buNone/>
            </a:pPr>
            <a:r>
              <a:rPr lang="en-US" dirty="0" smtClean="0">
                <a:latin typeface="+mj-lt"/>
              </a:rPr>
              <a:t>In 2017, the IRS </a:t>
            </a:r>
            <a:r>
              <a:rPr lang="en-US" dirty="0" smtClean="0">
                <a:latin typeface="+mj-lt"/>
                <a:hlinkClick r:id="rId4"/>
              </a:rPr>
              <a:t>revoked</a:t>
            </a:r>
            <a:r>
              <a:rPr lang="en-US" dirty="0" smtClean="0">
                <a:latin typeface="+mj-lt"/>
              </a:rPr>
              <a:t> the tax-exempt status of an unnamed hospital for failing to meet CHNA requirements. </a:t>
            </a:r>
          </a:p>
          <a:p>
            <a:endParaRPr lang="en-US" dirty="0">
              <a:latin typeface="+mj-lt"/>
            </a:endParaRPr>
          </a:p>
          <a:p>
            <a:pPr marL="0" indent="0">
              <a:buNone/>
            </a:pPr>
            <a:endParaRPr lang="en-US" dirty="0" smtClean="0">
              <a:latin typeface="+mj-lt"/>
            </a:endParaRPr>
          </a:p>
          <a:p>
            <a:endParaRPr lang="en-US" dirty="0" smtClean="0">
              <a:latin typeface="+mj-lt"/>
            </a:endParaRPr>
          </a:p>
          <a:p>
            <a:pPr marL="0" indent="0">
              <a:buNone/>
            </a:pPr>
            <a:r>
              <a:rPr lang="en-US" dirty="0" smtClean="0">
                <a:latin typeface="+mj-lt"/>
              </a:rPr>
              <a:t> </a:t>
            </a:r>
          </a:p>
          <a:p>
            <a:endParaRPr lang="en-US" dirty="0">
              <a:latin typeface="+mj-lt"/>
            </a:endParaRPr>
          </a:p>
        </p:txBody>
      </p:sp>
      <p:sp>
        <p:nvSpPr>
          <p:cNvPr id="6" name="TextBox 5"/>
          <p:cNvSpPr txBox="1"/>
          <p:nvPr/>
        </p:nvSpPr>
        <p:spPr>
          <a:xfrm>
            <a:off x="1298712" y="6215934"/>
            <a:ext cx="10694505" cy="523220"/>
          </a:xfrm>
          <a:prstGeom prst="rect">
            <a:avLst/>
          </a:prstGeom>
          <a:noFill/>
        </p:spPr>
        <p:txBody>
          <a:bodyPr wrap="square" rtlCol="0">
            <a:spAutoFit/>
          </a:bodyPr>
          <a:lstStyle/>
          <a:p>
            <a:r>
              <a:rPr lang="en-US" sz="1400" dirty="0">
                <a:solidFill>
                  <a:schemeClr val="bg1"/>
                </a:solidFill>
              </a:rPr>
              <a:t>https://www.irs.gov/charities-non-profits/charitable-organizations/requirements-for-501c3-hospitals-under-the-affordable-care-act-section-501r</a:t>
            </a:r>
          </a:p>
        </p:txBody>
      </p:sp>
    </p:spTree>
    <p:extLst>
      <p:ext uri="{BB962C8B-B14F-4D97-AF65-F5344CB8AC3E}">
        <p14:creationId xmlns:p14="http://schemas.microsoft.com/office/powerpoint/2010/main" val="93755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Community Health Needs Assessments </a:t>
            </a:r>
            <a:endParaRPr lang="en-US" dirty="0"/>
          </a:p>
        </p:txBody>
      </p:sp>
      <p:sp>
        <p:nvSpPr>
          <p:cNvPr id="3" name="Slide Number Placeholder 2"/>
          <p:cNvSpPr>
            <a:spLocks noGrp="1"/>
          </p:cNvSpPr>
          <p:nvPr>
            <p:ph type="sldNum" sz="quarter" idx="12"/>
          </p:nvPr>
        </p:nvSpPr>
        <p:spPr/>
        <p:txBody>
          <a:bodyPr/>
          <a:lstStyle/>
          <a:p>
            <a:fld id="{151E29E6-52D5-D84F-9BEC-984295002582}" type="slidenum">
              <a:rPr lang="en-US" smtClean="0">
                <a:solidFill>
                  <a:prstClr val="white"/>
                </a:solidFill>
              </a:rPr>
              <a:pPr/>
              <a:t>7</a:t>
            </a:fld>
            <a:endParaRPr lang="en-US" dirty="0">
              <a:solidFill>
                <a:prstClr val="white"/>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9751" y="1321396"/>
            <a:ext cx="1428949" cy="552527"/>
          </a:xfrm>
          <a:prstGeom prst="rect">
            <a:avLst/>
          </a:prstGeom>
        </p:spPr>
      </p:pic>
      <p:sp>
        <p:nvSpPr>
          <p:cNvPr id="5" name="Content Placeholder 1"/>
          <p:cNvSpPr txBox="1">
            <a:spLocks/>
          </p:cNvSpPr>
          <p:nvPr/>
        </p:nvSpPr>
        <p:spPr>
          <a:xfrm>
            <a:off x="402336" y="1525839"/>
            <a:ext cx="11379200" cy="3170264"/>
          </a:xfrm>
          <a:prstGeom prst="rect">
            <a:avLst/>
          </a:prstGeom>
        </p:spPr>
        <p:txBody>
          <a:bodyPr/>
          <a:lstStyle>
            <a:lvl1pPr marL="274320" indent="-274320" algn="l" rtl="0" eaLnBrk="1" latinLnBrk="0" hangingPunct="1">
              <a:spcBef>
                <a:spcPct val="20000"/>
              </a:spcBef>
              <a:buClrTx/>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Tx/>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Tx/>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latin typeface="+mj-lt"/>
              </a:rPr>
              <a:t>To maintain their tax exemptions, hospitals must:</a:t>
            </a:r>
          </a:p>
          <a:p>
            <a:r>
              <a:rPr lang="en-US" dirty="0" smtClean="0">
                <a:latin typeface="+mj-lt"/>
              </a:rPr>
              <a:t>Conduct a Community Health Needs Assessment (</a:t>
            </a:r>
            <a:r>
              <a:rPr lang="en-US" b="1" dirty="0" smtClean="0">
                <a:latin typeface="+mj-lt"/>
              </a:rPr>
              <a:t>CHNA</a:t>
            </a:r>
            <a:r>
              <a:rPr lang="en-US" dirty="0" smtClean="0">
                <a:latin typeface="+mj-lt"/>
              </a:rPr>
              <a:t>) once every 3 years</a:t>
            </a:r>
          </a:p>
          <a:p>
            <a:pPr lvl="1"/>
            <a:r>
              <a:rPr lang="en-US" dirty="0">
                <a:solidFill>
                  <a:schemeClr val="tx1"/>
                </a:solidFill>
              </a:rPr>
              <a:t>A hospital belonging to a multi-facility system may report to the IRS as part of a group, filing </a:t>
            </a:r>
            <a:r>
              <a:rPr lang="en-US" dirty="0" smtClean="0">
                <a:solidFill>
                  <a:schemeClr val="tx1"/>
                </a:solidFill>
              </a:rPr>
              <a:t>with </a:t>
            </a:r>
            <a:r>
              <a:rPr lang="en-US" dirty="0">
                <a:solidFill>
                  <a:schemeClr val="tx1"/>
                </a:solidFill>
              </a:rPr>
              <a:t>other hospitals in the system</a:t>
            </a:r>
            <a:r>
              <a:rPr lang="en-US" dirty="0" smtClean="0">
                <a:solidFill>
                  <a:schemeClr val="tx1"/>
                </a:solidFill>
              </a:rPr>
              <a:t>.</a:t>
            </a:r>
            <a:endParaRPr lang="en-US" dirty="0" smtClean="0">
              <a:solidFill>
                <a:schemeClr val="tx1"/>
              </a:solidFill>
              <a:latin typeface="+mj-lt"/>
            </a:endParaRPr>
          </a:p>
          <a:p>
            <a:r>
              <a:rPr lang="en-US" dirty="0" smtClean="0">
                <a:latin typeface="+mj-lt"/>
              </a:rPr>
              <a:t>Adopt an </a:t>
            </a:r>
            <a:r>
              <a:rPr lang="en-US" b="1" dirty="0" smtClean="0">
                <a:latin typeface="+mj-lt"/>
              </a:rPr>
              <a:t>implementation strategy </a:t>
            </a:r>
            <a:r>
              <a:rPr lang="en-US" dirty="0" smtClean="0">
                <a:latin typeface="+mj-lt"/>
              </a:rPr>
              <a:t>to meet those community needs</a:t>
            </a:r>
          </a:p>
          <a:p>
            <a:r>
              <a:rPr lang="en-US" dirty="0">
                <a:latin typeface="+mj-lt"/>
              </a:rPr>
              <a:t>Take into account </a:t>
            </a:r>
            <a:r>
              <a:rPr lang="en-US" b="1" dirty="0" smtClean="0">
                <a:latin typeface="+mj-lt"/>
              </a:rPr>
              <a:t>input</a:t>
            </a:r>
            <a:r>
              <a:rPr lang="en-US" dirty="0" smtClean="0">
                <a:latin typeface="+mj-lt"/>
              </a:rPr>
              <a:t> </a:t>
            </a:r>
            <a:r>
              <a:rPr lang="en-US" dirty="0">
                <a:latin typeface="+mj-lt"/>
              </a:rPr>
              <a:t>from people representing the </a:t>
            </a:r>
            <a:r>
              <a:rPr lang="en-US" dirty="0" smtClean="0">
                <a:latin typeface="+mj-lt"/>
              </a:rPr>
              <a:t>community, including:</a:t>
            </a:r>
          </a:p>
          <a:p>
            <a:pPr lvl="1"/>
            <a:r>
              <a:rPr lang="en-US" sz="2400" dirty="0" smtClean="0">
                <a:solidFill>
                  <a:schemeClr val="tx1"/>
                </a:solidFill>
                <a:latin typeface="+mj-lt"/>
              </a:rPr>
              <a:t>At least one public health department (state, local, regional, or tribal), and </a:t>
            </a:r>
          </a:p>
          <a:p>
            <a:pPr lvl="1"/>
            <a:r>
              <a:rPr lang="en-US" sz="2400" dirty="0" smtClean="0">
                <a:solidFill>
                  <a:schemeClr val="tx1"/>
                </a:solidFill>
                <a:latin typeface="+mj-lt"/>
              </a:rPr>
              <a:t>members of medically underserved, minority, and low-income populations</a:t>
            </a:r>
            <a:endParaRPr lang="en-US" sz="2400" dirty="0">
              <a:solidFill>
                <a:schemeClr val="tx1"/>
              </a:solidFill>
              <a:latin typeface="+mj-lt"/>
            </a:endParaRPr>
          </a:p>
          <a:p>
            <a:pPr marL="0" indent="0">
              <a:buNone/>
            </a:pPr>
            <a:endParaRPr lang="en-US" dirty="0" smtClean="0">
              <a:latin typeface="+mj-lt"/>
            </a:endParaRPr>
          </a:p>
          <a:p>
            <a:pPr marL="0" indent="0">
              <a:buNone/>
            </a:pPr>
            <a:r>
              <a:rPr lang="en-US" dirty="0" smtClean="0">
                <a:latin typeface="+mj-lt"/>
              </a:rPr>
              <a:t> </a:t>
            </a:r>
          </a:p>
          <a:p>
            <a:endParaRPr lang="en-US" dirty="0">
              <a:latin typeface="+mj-lt"/>
            </a:endParaRPr>
          </a:p>
        </p:txBody>
      </p:sp>
      <p:sp>
        <p:nvSpPr>
          <p:cNvPr id="6" name="TextBox 5"/>
          <p:cNvSpPr txBox="1"/>
          <p:nvPr/>
        </p:nvSpPr>
        <p:spPr>
          <a:xfrm>
            <a:off x="1517374" y="6135756"/>
            <a:ext cx="9766852" cy="646331"/>
          </a:xfrm>
          <a:prstGeom prst="rect">
            <a:avLst/>
          </a:prstGeom>
          <a:noFill/>
        </p:spPr>
        <p:txBody>
          <a:bodyPr wrap="square" rtlCol="0">
            <a:spAutoFit/>
          </a:bodyPr>
          <a:lstStyle/>
          <a:p>
            <a:r>
              <a:rPr lang="en-US" dirty="0">
                <a:solidFill>
                  <a:schemeClr val="bg1"/>
                </a:solidFill>
              </a:rPr>
              <a:t>https://www.irs.gov/charities-non-profits/community-health-needs-assessment-for-charitable-hospital-organizations-section-501r3</a:t>
            </a:r>
          </a:p>
        </p:txBody>
      </p:sp>
    </p:spTree>
    <p:extLst>
      <p:ext uri="{BB962C8B-B14F-4D97-AF65-F5344CB8AC3E}">
        <p14:creationId xmlns:p14="http://schemas.microsoft.com/office/powerpoint/2010/main" val="473162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83" y="1863018"/>
            <a:ext cx="3352800" cy="2823882"/>
          </a:xfrm>
        </p:spPr>
        <p:txBody>
          <a:bodyPr/>
          <a:lstStyle/>
          <a:p>
            <a:r>
              <a:rPr lang="en-US" sz="4000" dirty="0" smtClean="0"/>
              <a:t>What does the IRS Count as Community Benefit Spending?</a:t>
            </a:r>
            <a:endParaRPr lang="en-US" sz="4000" dirty="0"/>
          </a:p>
        </p:txBody>
      </p:sp>
      <p:sp>
        <p:nvSpPr>
          <p:cNvPr id="4" name="Content Placeholder 3"/>
          <p:cNvSpPr>
            <a:spLocks noGrp="1"/>
          </p:cNvSpPr>
          <p:nvPr>
            <p:ph sz="quarter" idx="1"/>
          </p:nvPr>
        </p:nvSpPr>
        <p:spPr>
          <a:xfrm>
            <a:off x="4081670" y="614150"/>
            <a:ext cx="7620000" cy="5786651"/>
          </a:xfrm>
          <a:solidFill>
            <a:schemeClr val="bg1"/>
          </a:solidFill>
        </p:spPr>
        <p:txBody>
          <a:bodyPr anchor="t">
            <a:normAutofit/>
          </a:bodyPr>
          <a:lstStyle/>
          <a:p>
            <a:pPr>
              <a:spcAft>
                <a:spcPts val="1200"/>
              </a:spcAft>
            </a:pPr>
            <a:r>
              <a:rPr lang="en-US" sz="3000" dirty="0" smtClean="0"/>
              <a:t>Community Benefit Spending (Part 1)</a:t>
            </a:r>
          </a:p>
          <a:p>
            <a:pPr lvl="1">
              <a:lnSpc>
                <a:spcPct val="110000"/>
              </a:lnSpc>
              <a:spcBef>
                <a:spcPts val="0"/>
              </a:spcBef>
            </a:pPr>
            <a:r>
              <a:rPr lang="en-US" sz="2500" dirty="0" smtClean="0">
                <a:solidFill>
                  <a:schemeClr val="tx1"/>
                </a:solidFill>
              </a:rPr>
              <a:t>Subsidized health services (e.g., trauma units)</a:t>
            </a:r>
          </a:p>
          <a:p>
            <a:pPr lvl="1">
              <a:lnSpc>
                <a:spcPct val="110000"/>
              </a:lnSpc>
              <a:spcBef>
                <a:spcPts val="0"/>
              </a:spcBef>
            </a:pPr>
            <a:r>
              <a:rPr lang="en-US" sz="2500" dirty="0" smtClean="0">
                <a:solidFill>
                  <a:schemeClr val="tx1"/>
                </a:solidFill>
              </a:rPr>
              <a:t>Research</a:t>
            </a:r>
          </a:p>
          <a:p>
            <a:pPr lvl="1">
              <a:lnSpc>
                <a:spcPct val="110000"/>
              </a:lnSpc>
              <a:spcBef>
                <a:spcPts val="0"/>
              </a:spcBef>
            </a:pPr>
            <a:r>
              <a:rPr lang="en-US" sz="2500" dirty="0" smtClean="0">
                <a:solidFill>
                  <a:schemeClr val="tx1"/>
                </a:solidFill>
              </a:rPr>
              <a:t>Health professions education </a:t>
            </a:r>
          </a:p>
          <a:p>
            <a:pPr lvl="1">
              <a:lnSpc>
                <a:spcPct val="110000"/>
              </a:lnSpc>
              <a:spcBef>
                <a:spcPts val="0"/>
              </a:spcBef>
            </a:pPr>
            <a:r>
              <a:rPr lang="en-US" sz="2500" dirty="0" smtClean="0">
                <a:solidFill>
                  <a:schemeClr val="tx1"/>
                </a:solidFill>
              </a:rPr>
              <a:t>Community health improvement services (free/reduced cost)</a:t>
            </a:r>
          </a:p>
          <a:p>
            <a:pPr lvl="1">
              <a:lnSpc>
                <a:spcPct val="110000"/>
              </a:lnSpc>
              <a:spcBef>
                <a:spcPts val="0"/>
              </a:spcBef>
            </a:pPr>
            <a:r>
              <a:rPr lang="en-US" sz="2500" dirty="0">
                <a:solidFill>
                  <a:schemeClr val="tx1"/>
                </a:solidFill>
              </a:rPr>
              <a:t>Financial assistance</a:t>
            </a:r>
          </a:p>
          <a:p>
            <a:pPr lvl="1">
              <a:lnSpc>
                <a:spcPct val="110000"/>
              </a:lnSpc>
              <a:spcBef>
                <a:spcPts val="0"/>
              </a:spcBef>
            </a:pPr>
            <a:r>
              <a:rPr lang="en-US" sz="2500" dirty="0" smtClean="0">
                <a:solidFill>
                  <a:schemeClr val="tx1"/>
                </a:solidFill>
              </a:rPr>
              <a:t>Shortfalls from Medicaid and other programs</a:t>
            </a:r>
          </a:p>
          <a:p>
            <a:pPr marL="274320" lvl="1" indent="0">
              <a:spcAft>
                <a:spcPts val="1200"/>
              </a:spcAft>
              <a:buNone/>
            </a:pPr>
            <a:endParaRPr lang="en-US" sz="2500" dirty="0" smtClean="0">
              <a:solidFill>
                <a:schemeClr val="tx1"/>
              </a:solidFill>
            </a:endParaRPr>
          </a:p>
        </p:txBody>
      </p:sp>
      <p:sp>
        <p:nvSpPr>
          <p:cNvPr id="3" name="Slide Number Placeholder 2"/>
          <p:cNvSpPr>
            <a:spLocks noGrp="1"/>
          </p:cNvSpPr>
          <p:nvPr>
            <p:ph type="sldNum" sz="quarter" idx="12"/>
          </p:nvPr>
        </p:nvSpPr>
        <p:spPr/>
        <p:txBody>
          <a:bodyPr/>
          <a:lstStyle/>
          <a:p>
            <a:pPr>
              <a:defRPr/>
            </a:pPr>
            <a:fld id="{151E29E6-52D5-D84F-9BEC-984295002582}" type="slidenum">
              <a:rPr lang="en-US">
                <a:solidFill>
                  <a:prstClr val="white"/>
                </a:solidFill>
                <a:latin typeface="Georgia"/>
              </a:rPr>
              <a:pPr>
                <a:defRPr/>
              </a:pPr>
              <a:t>8</a:t>
            </a:fld>
            <a:endParaRPr lang="en-US" dirty="0">
              <a:solidFill>
                <a:prstClr val="white"/>
              </a:solidFill>
              <a:latin typeface="Georgia"/>
            </a:endParaRPr>
          </a:p>
        </p:txBody>
      </p:sp>
    </p:spTree>
    <p:extLst>
      <p:ext uri="{BB962C8B-B14F-4D97-AF65-F5344CB8AC3E}">
        <p14:creationId xmlns:p14="http://schemas.microsoft.com/office/powerpoint/2010/main" val="79421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Form 990 Schedule H</a:t>
            </a:r>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03" y="987552"/>
            <a:ext cx="6181490" cy="5161000"/>
          </a:xfrm>
          <a:prstGeom prst="rect">
            <a:avLst/>
          </a:prstGeom>
          <a:ln>
            <a:solidFill>
              <a:schemeClr val="tx1"/>
            </a:solidFill>
          </a:ln>
        </p:spPr>
      </p:pic>
      <p:grpSp>
        <p:nvGrpSpPr>
          <p:cNvPr id="17" name="Group 16"/>
          <p:cNvGrpSpPr/>
          <p:nvPr/>
        </p:nvGrpSpPr>
        <p:grpSpPr>
          <a:xfrm>
            <a:off x="2663687" y="1567828"/>
            <a:ext cx="7737054" cy="4423068"/>
            <a:chOff x="1139686" y="1567828"/>
            <a:chExt cx="7737054" cy="4423068"/>
          </a:xfrm>
        </p:grpSpPr>
        <p:pic>
          <p:nvPicPr>
            <p:cNvPr id="10" name="Picture 9"/>
            <p:cNvPicPr>
              <a:picLocks noChangeAspect="1"/>
            </p:cNvPicPr>
            <p:nvPr/>
          </p:nvPicPr>
          <p:blipFill rotWithShape="1">
            <a:blip r:embed="rId3"/>
            <a:srcRect l="9543"/>
            <a:stretch/>
          </p:blipFill>
          <p:spPr>
            <a:xfrm>
              <a:off x="6246995" y="1567828"/>
              <a:ext cx="2629745" cy="4423068"/>
            </a:xfrm>
            <a:prstGeom prst="rect">
              <a:avLst/>
            </a:prstGeom>
            <a:ln>
              <a:solidFill>
                <a:schemeClr val="tx1"/>
              </a:solidFill>
            </a:ln>
          </p:spPr>
        </p:pic>
        <p:cxnSp>
          <p:nvCxnSpPr>
            <p:cNvPr id="4" name="Straight Arrow Connector 3"/>
            <p:cNvCxnSpPr/>
            <p:nvPr/>
          </p:nvCxnSpPr>
          <p:spPr>
            <a:xfrm flipV="1">
              <a:off x="1139686" y="1837400"/>
              <a:ext cx="5107309" cy="4153496"/>
            </a:xfrm>
            <a:prstGeom prst="straightConnector1">
              <a:avLst/>
            </a:prstGeom>
            <a:ln w="412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2624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SHP Theme">
  <a:themeElements>
    <a:clrScheme name="Custom 51">
      <a:dk1>
        <a:sysClr val="windowText" lastClr="000000"/>
      </a:dk1>
      <a:lt1>
        <a:sysClr val="window" lastClr="FFFFFF"/>
      </a:lt1>
      <a:dk2>
        <a:srgbClr val="646B86"/>
      </a:dk2>
      <a:lt2>
        <a:srgbClr val="4071A0"/>
      </a:lt2>
      <a:accent1>
        <a:srgbClr val="4071A0"/>
      </a:accent1>
      <a:accent2>
        <a:srgbClr val="CCB400"/>
      </a:accent2>
      <a:accent3>
        <a:srgbClr val="00862F"/>
      </a:accent3>
      <a:accent4>
        <a:srgbClr val="8C7B70"/>
      </a:accent4>
      <a:accent5>
        <a:srgbClr val="FF720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SHP Theme" id="{5841C447-BBAB-4EE0-A761-605EEF4C6C52}" vid="{EA5B28AB-0254-41DD-A6DC-9CE0AFB69024}"/>
    </a:ext>
  </a:extLst>
</a:theme>
</file>

<file path=ppt/theme/theme2.xml><?xml version="1.0" encoding="utf-8"?>
<a:theme xmlns:a="http://schemas.openxmlformats.org/drawingml/2006/main" name="1_Civic">
  <a:themeElements>
    <a:clrScheme name="Custom 51">
      <a:dk1>
        <a:sysClr val="windowText" lastClr="000000"/>
      </a:dk1>
      <a:lt1>
        <a:sysClr val="window" lastClr="FFFFFF"/>
      </a:lt1>
      <a:dk2>
        <a:srgbClr val="646B86"/>
      </a:dk2>
      <a:lt2>
        <a:srgbClr val="4071A0"/>
      </a:lt2>
      <a:accent1>
        <a:srgbClr val="4071A0"/>
      </a:accent1>
      <a:accent2>
        <a:srgbClr val="CCB400"/>
      </a:accent2>
      <a:accent3>
        <a:srgbClr val="00862F"/>
      </a:accent3>
      <a:accent4>
        <a:srgbClr val="8C7B70"/>
      </a:accent4>
      <a:accent5>
        <a:srgbClr val="FF720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illtop - Presentation Template updated March 2011">
  <a:themeElements>
    <a:clrScheme name="Default Design 7">
      <a:dk1>
        <a:srgbClr val="000000"/>
      </a:dk1>
      <a:lt1>
        <a:srgbClr val="FFFFFF"/>
      </a:lt1>
      <a:dk2>
        <a:srgbClr val="000000"/>
      </a:dk2>
      <a:lt2>
        <a:srgbClr val="FFFFFF"/>
      </a:lt2>
      <a:accent1>
        <a:srgbClr val="FFFFFF"/>
      </a:accent1>
      <a:accent2>
        <a:srgbClr val="FFFFFF"/>
      </a:accent2>
      <a:accent3>
        <a:srgbClr val="FFFFFF"/>
      </a:accent3>
      <a:accent4>
        <a:srgbClr val="000000"/>
      </a:accent4>
      <a:accent5>
        <a:srgbClr val="FFFFFF"/>
      </a:accent5>
      <a:accent6>
        <a:srgbClr val="E7E7E7"/>
      </a:accent6>
      <a:hlink>
        <a:srgbClr val="009999"/>
      </a:hlink>
      <a:folHlink>
        <a:srgbClr val="33CCCC"/>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a:latin typeface="+mn-lt"/>
          </a:defRPr>
        </a:defPPr>
      </a:lstStyle>
    </a:txDef>
  </a:objectDefaults>
  <a:extraClrSchemeLst>
    <a:extraClrScheme>
      <a:clrScheme name="Default Design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FFFFFF"/>
        </a:lt2>
        <a:accent1>
          <a:srgbClr val="FFFFFF"/>
        </a:accent1>
        <a:accent2>
          <a:srgbClr val="FFFFFF"/>
        </a:accent2>
        <a:accent3>
          <a:srgbClr val="FFFFFF"/>
        </a:accent3>
        <a:accent4>
          <a:srgbClr val="000000"/>
        </a:accent4>
        <a:accent5>
          <a:srgbClr val="FFFFFF"/>
        </a:accent5>
        <a:accent6>
          <a:srgbClr val="E7E7E7"/>
        </a:accent6>
        <a:hlink>
          <a:srgbClr val="FFCC00"/>
        </a:hlink>
        <a:folHlink>
          <a:srgbClr val="33CCCC"/>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FFFFFF"/>
        </a:lt2>
        <a:accent1>
          <a:srgbClr val="FFFFFF"/>
        </a:accent1>
        <a:accent2>
          <a:srgbClr val="FFFFFF"/>
        </a:accent2>
        <a:accent3>
          <a:srgbClr val="FFFFFF"/>
        </a:accent3>
        <a:accent4>
          <a:srgbClr val="000000"/>
        </a:accent4>
        <a:accent5>
          <a:srgbClr val="FFFFFF"/>
        </a:accent5>
        <a:accent6>
          <a:srgbClr val="E7E7E7"/>
        </a:accent6>
        <a:hlink>
          <a:srgbClr val="33CCCC"/>
        </a:hlink>
        <a:folHlink>
          <a:srgbClr val="33CCCC"/>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FFFFFF"/>
        </a:lt2>
        <a:accent1>
          <a:srgbClr val="FFFFFF"/>
        </a:accent1>
        <a:accent2>
          <a:srgbClr val="FFFFFF"/>
        </a:accent2>
        <a:accent3>
          <a:srgbClr val="FFFFFF"/>
        </a:accent3>
        <a:accent4>
          <a:srgbClr val="000000"/>
        </a:accent4>
        <a:accent5>
          <a:srgbClr val="FFFFFF"/>
        </a:accent5>
        <a:accent6>
          <a:srgbClr val="E7E7E7"/>
        </a:accent6>
        <a:hlink>
          <a:srgbClr val="009999"/>
        </a:hlink>
        <a:folHlink>
          <a:srgbClr val="33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ivic">
  <a:themeElements>
    <a:clrScheme name="Custom 51">
      <a:dk1>
        <a:sysClr val="windowText" lastClr="000000"/>
      </a:dk1>
      <a:lt1>
        <a:sysClr val="window" lastClr="FFFFFF"/>
      </a:lt1>
      <a:dk2>
        <a:srgbClr val="646B86"/>
      </a:dk2>
      <a:lt2>
        <a:srgbClr val="4071A0"/>
      </a:lt2>
      <a:accent1>
        <a:srgbClr val="4071A0"/>
      </a:accent1>
      <a:accent2>
        <a:srgbClr val="CCB400"/>
      </a:accent2>
      <a:accent3>
        <a:srgbClr val="00862F"/>
      </a:accent3>
      <a:accent4>
        <a:srgbClr val="8C7B70"/>
      </a:accent4>
      <a:accent5>
        <a:srgbClr val="FF720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NASHP">
  <a:themeElements>
    <a:clrScheme name="Custom 51">
      <a:dk1>
        <a:sysClr val="windowText" lastClr="000000"/>
      </a:dk1>
      <a:lt1>
        <a:sysClr val="window" lastClr="FFFFFF"/>
      </a:lt1>
      <a:dk2>
        <a:srgbClr val="646B86"/>
      </a:dk2>
      <a:lt2>
        <a:srgbClr val="4071A0"/>
      </a:lt2>
      <a:accent1>
        <a:srgbClr val="4071A0"/>
      </a:accent1>
      <a:accent2>
        <a:srgbClr val="CCB400"/>
      </a:accent2>
      <a:accent3>
        <a:srgbClr val="00862F"/>
      </a:accent3>
      <a:accent4>
        <a:srgbClr val="8C7B70"/>
      </a:accent4>
      <a:accent5>
        <a:srgbClr val="FF720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SHP" id="{4538FBA6-05DD-4DC2-8C7B-22694D7C0532}" vid="{A8AB639F-1F2F-4397-840D-14BA1D7B4EB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NASHP Theme</Template>
  <TotalTime>1700</TotalTime>
  <Words>1598</Words>
  <Application>Microsoft Office PowerPoint</Application>
  <PresentationFormat>Widescreen</PresentationFormat>
  <Paragraphs>212</Paragraphs>
  <Slides>31</Slides>
  <Notes>14</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31</vt:i4>
      </vt:variant>
    </vt:vector>
  </HeadingPairs>
  <TitlesOfParts>
    <vt:vector size="50" baseType="lpstr">
      <vt:lpstr>ＭＳ Ｐゴシック</vt:lpstr>
      <vt:lpstr>Arial</vt:lpstr>
      <vt:lpstr>Arial Black</vt:lpstr>
      <vt:lpstr>Book Antiqua</vt:lpstr>
      <vt:lpstr>Calibri</vt:lpstr>
      <vt:lpstr>Calibri Light</vt:lpstr>
      <vt:lpstr>Georgia</vt:lpstr>
      <vt:lpstr>Times New Roman</vt:lpstr>
      <vt:lpstr>Verdana</vt:lpstr>
      <vt:lpstr>Wingdings</vt:lpstr>
      <vt:lpstr>Wingdings 2</vt:lpstr>
      <vt:lpstr>NASHP Theme</vt:lpstr>
      <vt:lpstr>1_Civic</vt:lpstr>
      <vt:lpstr>Custom Design</vt:lpstr>
      <vt:lpstr>Hilltop - Presentation Template updated March 2011</vt:lpstr>
      <vt:lpstr>1_Custom Design</vt:lpstr>
      <vt:lpstr>Civic</vt:lpstr>
      <vt:lpstr>Office Theme</vt:lpstr>
      <vt:lpstr>NASHP</vt:lpstr>
      <vt:lpstr>Community Benefit Levers and Impact—Learning from Other States </vt:lpstr>
      <vt:lpstr>Today’s Conversation  </vt:lpstr>
      <vt:lpstr>Legacy of ACA </vt:lpstr>
      <vt:lpstr>State Accountable Health Models Address Social Determinants</vt:lpstr>
      <vt:lpstr>A Brief History of Community Benefits</vt:lpstr>
      <vt:lpstr>ACA IRS Community Benefits Requirements</vt:lpstr>
      <vt:lpstr>IRS: Community Health Needs Assessments </vt:lpstr>
      <vt:lpstr>What does the IRS Count as Community Benefit Spending?</vt:lpstr>
      <vt:lpstr>Form 990 Schedule H</vt:lpstr>
      <vt:lpstr>What does the IRS Count as Community- Building Activity?</vt:lpstr>
      <vt:lpstr>What is NOT Required by the IRS? </vt:lpstr>
      <vt:lpstr>Investing in the Social Determinants of Health </vt:lpstr>
      <vt:lpstr>Lost Tax Revenue</vt:lpstr>
      <vt:lpstr>PowerPoint Presentation</vt:lpstr>
      <vt:lpstr>PowerPoint Presentation</vt:lpstr>
      <vt:lpstr>Community Benefits Insight Tool: Statewide</vt:lpstr>
      <vt:lpstr>Community Benefits Insight Tool: Statewide</vt:lpstr>
      <vt:lpstr>What Can States Do? </vt:lpstr>
      <vt:lpstr>What Can States Do? </vt:lpstr>
      <vt:lpstr>PowerPoint Presentation</vt:lpstr>
      <vt:lpstr>PowerPoint Presentation</vt:lpstr>
      <vt:lpstr>PowerPoint Presentation</vt:lpstr>
      <vt:lpstr>Vermont Community Health Needs Assessment (CHNA) </vt:lpstr>
      <vt:lpstr>State Community Benefits Enforcement Levers</vt:lpstr>
      <vt:lpstr>Hospital/City/State Collaboration in Lawrence, MA </vt:lpstr>
      <vt:lpstr>PowerPoint Presentation</vt:lpstr>
      <vt:lpstr>PowerPoint Presentation</vt:lpstr>
      <vt:lpstr>Rhode Island</vt:lpstr>
      <vt:lpstr>State Action Matters</vt:lpstr>
      <vt:lpstr>State levers for ensuring meaningful hospital investments include…</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Benefit Levers and Impact—Learning from Other States</dc:title>
  <dc:creator>Elinor Higgins</dc:creator>
  <cp:lastModifiedBy>Amy Clary</cp:lastModifiedBy>
  <cp:revision>97</cp:revision>
  <dcterms:created xsi:type="dcterms:W3CDTF">2019-06-19T18:36:27Z</dcterms:created>
  <dcterms:modified xsi:type="dcterms:W3CDTF">2019-06-23T23:01:01Z</dcterms:modified>
</cp:coreProperties>
</file>