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349" r:id="rId3"/>
    <p:sldId id="343" r:id="rId4"/>
    <p:sldId id="366" r:id="rId5"/>
    <p:sldId id="402" r:id="rId6"/>
    <p:sldId id="342" r:id="rId7"/>
    <p:sldId id="403" r:id="rId8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9E5104D-2FB3-48CE-B953-6190AB647614}">
          <p14:sldIdLst>
            <p14:sldId id="256"/>
            <p14:sldId id="349"/>
            <p14:sldId id="343"/>
            <p14:sldId id="366"/>
            <p14:sldId id="402"/>
            <p14:sldId id="342"/>
            <p14:sldId id="40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uelson, Jenney" initials="SJ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C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33" autoAdjust="0"/>
    <p:restoredTop sz="81515" autoAdjust="0"/>
  </p:normalViewPr>
  <p:slideViewPr>
    <p:cSldViewPr>
      <p:cViewPr varScale="1">
        <p:scale>
          <a:sx n="91" d="100"/>
          <a:sy n="91" d="100"/>
        </p:scale>
        <p:origin x="1904" y="192"/>
      </p:cViewPr>
      <p:guideLst>
        <p:guide orient="horz" pos="2160"/>
        <p:guide pos="2880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2886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592" cy="466578"/>
          </a:xfrm>
          <a:prstGeom prst="rect">
            <a:avLst/>
          </a:prstGeom>
        </p:spPr>
        <p:txBody>
          <a:bodyPr vert="horz" lIns="91436" tIns="45718" rIns="91436" bIns="4571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842" y="0"/>
            <a:ext cx="2971592" cy="466578"/>
          </a:xfrm>
          <a:prstGeom prst="rect">
            <a:avLst/>
          </a:prstGeom>
        </p:spPr>
        <p:txBody>
          <a:bodyPr vert="horz" lIns="91436" tIns="45718" rIns="91436" bIns="45718" rtlCol="0"/>
          <a:lstStyle>
            <a:lvl1pPr algn="r">
              <a:defRPr sz="1200"/>
            </a:lvl1pPr>
          </a:lstStyle>
          <a:p>
            <a:fld id="{AAA8C2DB-D796-4378-B79D-A8F0AB1E59DF}" type="datetimeFigureOut">
              <a:rPr lang="en-US" smtClean="0"/>
              <a:t>6/23/19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36675" y="1162050"/>
            <a:ext cx="4184650" cy="3138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6" tIns="45718" rIns="91436" bIns="4571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6115" y="4474034"/>
            <a:ext cx="5485773" cy="3660718"/>
          </a:xfrm>
          <a:prstGeom prst="rect">
            <a:avLst/>
          </a:prstGeom>
        </p:spPr>
        <p:txBody>
          <a:bodyPr vert="horz" lIns="91436" tIns="45718" rIns="91436" bIns="45718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823"/>
            <a:ext cx="2971592" cy="466578"/>
          </a:xfrm>
          <a:prstGeom prst="rect">
            <a:avLst/>
          </a:prstGeom>
        </p:spPr>
        <p:txBody>
          <a:bodyPr vert="horz" lIns="91436" tIns="45718" rIns="91436" bIns="4571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842" y="8829823"/>
            <a:ext cx="2971592" cy="466578"/>
          </a:xfrm>
          <a:prstGeom prst="rect">
            <a:avLst/>
          </a:prstGeom>
        </p:spPr>
        <p:txBody>
          <a:bodyPr vert="horz" lIns="91436" tIns="45718" rIns="91436" bIns="45718" rtlCol="0" anchor="b"/>
          <a:lstStyle>
            <a:lvl1pPr algn="r">
              <a:defRPr sz="1200"/>
            </a:lvl1pPr>
          </a:lstStyle>
          <a:p>
            <a:fld id="{7E82988A-70C6-4E9C-8385-461AD50D79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265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Corey </a:t>
            </a:r>
            <a:r>
              <a:rPr lang="en-US" dirty="0" err="1"/>
              <a:t>Perpall</a:t>
            </a:r>
            <a:r>
              <a:rPr lang="en-US" dirty="0"/>
              <a:t> Clinical Quality Specialist </a:t>
            </a:r>
          </a:p>
          <a:p>
            <a:r>
              <a:rPr lang="en-US" dirty="0"/>
              <a:t>Jacquie Maurer Lamoille Community House </a:t>
            </a:r>
          </a:p>
          <a:p>
            <a:r>
              <a:rPr lang="en-US" dirty="0"/>
              <a:t>Will Eberle AHS Field Director, Lamoille and Central Vermont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988A-70C6-4E9C-8385-461AD50D79A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2587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2988A-70C6-4E9C-8385-461AD50D79A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7779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Will Eberle AHS Field direct </a:t>
            </a:r>
          </a:p>
          <a:p>
            <a:r>
              <a:rPr lang="en-US" dirty="0"/>
              <a:t>CHT represented at  housing solutions </a:t>
            </a:r>
          </a:p>
          <a:p>
            <a:r>
              <a:rPr lang="en-US" dirty="0"/>
              <a:t>Merging of clinical and Human service  organizations  committee work </a:t>
            </a:r>
          </a:p>
          <a:p>
            <a:endParaRPr lang="en-US" dirty="0"/>
          </a:p>
          <a:p>
            <a:r>
              <a:rPr lang="en-US" dirty="0"/>
              <a:t>Momentum is gaining to support a shelter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988A-70C6-4E9C-8385-461AD50D79A9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6708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Date Placeholder 2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906369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873" indent="-285721" defTabSz="906369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2881" indent="-228576" defTabSz="906369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034" indent="-228576" defTabSz="906369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188" indent="-228576" defTabSz="906369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339" indent="-228576" defTabSz="9063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492" indent="-228576" defTabSz="9063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8645" indent="-228576" defTabSz="9063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5797" indent="-228576" defTabSz="9063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F711C3EE-7953-42D8-9E67-2D2C9A58708E}" type="datetime1">
              <a:rPr lang="en-US" smtClean="0">
                <a:solidFill>
                  <a:srgbClr val="000000"/>
                </a:solidFill>
              </a:rPr>
              <a:pPr eaLnBrk="1" hangingPunct="1"/>
              <a:t>6/23/19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7347" name="Slide Number Placeholder 6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6369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873" indent="-285721" defTabSz="906369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2881" indent="-228576" defTabSz="906369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034" indent="-228576" defTabSz="906369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188" indent="-228576" defTabSz="906369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339" indent="-228576" defTabSz="9063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492" indent="-228576" defTabSz="9063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8645" indent="-228576" defTabSz="9063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5797" indent="-228576" defTabSz="9063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AC27CE07-691B-49EB-981C-CD51E1464AC0}" type="slidenum">
              <a:rPr lang="en-US" smtClean="0">
                <a:solidFill>
                  <a:srgbClr val="000000"/>
                </a:solidFill>
              </a:rPr>
              <a:pPr eaLnBrk="1" hangingPunct="1"/>
              <a:t>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7348" name="Rectangle 7"/>
          <p:cNvSpPr txBox="1">
            <a:spLocks noGrp="1" noChangeArrowheads="1"/>
          </p:cNvSpPr>
          <p:nvPr/>
        </p:nvSpPr>
        <p:spPr bwMode="auto">
          <a:xfrm>
            <a:off x="3917741" y="8887346"/>
            <a:ext cx="2998221" cy="46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57" tIns="46579" rIns="93157" bIns="46579" anchor="b"/>
          <a:lstStyle>
            <a:lvl1pPr defTabSz="90646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0646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0646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0646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0646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064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064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064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064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/>
            <a:fld id="{52DFBDBA-0BFD-4D6D-BEDE-C1CAFF0EECE0}" type="slidenum">
              <a:rPr lang="en-US" sz="1200">
                <a:solidFill>
                  <a:srgbClr val="000000"/>
                </a:solidFill>
              </a:rPr>
              <a:pPr algn="r" eaLnBrk="1" hangingPunct="1"/>
              <a:t>4</a:t>
            </a:fld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573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22363" y="703263"/>
            <a:ext cx="4675187" cy="35067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735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spcAft>
                <a:spcPts val="600"/>
              </a:spcAft>
              <a:buClr>
                <a:schemeClr val="tx1"/>
              </a:buClr>
            </a:pP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0717331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2988A-70C6-4E9C-8385-461AD50D79A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5130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a work in progress – through education, one on one communications, and a little bit of </a:t>
            </a:r>
            <a:r>
              <a:rPr lang="en-US" dirty="0" err="1"/>
              <a:t>hussle</a:t>
            </a:r>
            <a:r>
              <a:rPr lang="en-US" dirty="0"/>
              <a:t>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2988A-70C6-4E9C-8385-461AD50D79A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12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Box 28"/>
          <p:cNvSpPr txBox="1">
            <a:spLocks noChangeArrowheads="1"/>
          </p:cNvSpPr>
          <p:nvPr userDrawn="1"/>
        </p:nvSpPr>
        <p:spPr bwMode="auto">
          <a:xfrm>
            <a:off x="2743200" y="533400"/>
            <a:ext cx="3581400" cy="66675"/>
          </a:xfrm>
          <a:prstGeom prst="rect">
            <a:avLst/>
          </a:prstGeom>
          <a:gradFill rotWithShape="0">
            <a:gsLst>
              <a:gs pos="0">
                <a:srgbClr val="0A4E81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800"/>
          </a:p>
        </p:txBody>
      </p:sp>
      <p:pic>
        <p:nvPicPr>
          <p:cNvPr id="9" name="Picture 29" descr="BP logo color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06375"/>
            <a:ext cx="2286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Slide Number Placeholder 3"/>
          <p:cNvSpPr>
            <a:spLocks noGrp="1"/>
          </p:cNvSpPr>
          <p:nvPr userDrawn="1"/>
        </p:nvSpPr>
        <p:spPr>
          <a:xfrm>
            <a:off x="65532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2E7372F-3CF6-4CC8-9667-EDFB6BCBAB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5" name="Date Placeholder 10"/>
          <p:cNvSpPr>
            <a:spLocks noGrp="1"/>
          </p:cNvSpPr>
          <p:nvPr userDrawn="1"/>
        </p:nvSpPr>
        <p:spPr>
          <a:xfrm>
            <a:off x="4572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0D4FA2-77F2-4E5E-AD9C-629AA664EDA1}" type="datetime1">
              <a:rPr lang="en-US" smtClean="0"/>
              <a:pPr/>
              <a:t>6/23/19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56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 userDrawn="1"/>
        </p:nvSpPr>
        <p:spPr>
          <a:xfrm>
            <a:off x="65532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2E7372F-3CF6-4CC8-9667-EDFB6BCBAB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Date Placeholder 10"/>
          <p:cNvSpPr>
            <a:spLocks noGrp="1"/>
          </p:cNvSpPr>
          <p:nvPr userDrawn="1"/>
        </p:nvSpPr>
        <p:spPr>
          <a:xfrm>
            <a:off x="4572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0D4FA2-77F2-4E5E-AD9C-629AA664EDA1}" type="datetime1">
              <a:rPr lang="en-US" smtClean="0"/>
              <a:pPr/>
              <a:t>6/23/19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141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43000"/>
            <a:ext cx="2057400" cy="49831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019800" cy="4983163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 userDrawn="1"/>
        </p:nvSpPr>
        <p:spPr>
          <a:xfrm>
            <a:off x="65532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2E7372F-3CF6-4CC8-9667-EDFB6BCBAB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Date Placeholder 10"/>
          <p:cNvSpPr>
            <a:spLocks noGrp="1"/>
          </p:cNvSpPr>
          <p:nvPr userDrawn="1"/>
        </p:nvSpPr>
        <p:spPr>
          <a:xfrm>
            <a:off x="4572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0D4FA2-77F2-4E5E-AD9C-629AA664EDA1}" type="datetime1">
              <a:rPr lang="en-US" smtClean="0"/>
              <a:pPr/>
              <a:t>6/23/19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744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 userDrawn="1"/>
        </p:nvSpPr>
        <p:spPr>
          <a:xfrm>
            <a:off x="65532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2E7372F-3CF6-4CC8-9667-EDFB6BCBAB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Date Placeholder 10"/>
          <p:cNvSpPr>
            <a:spLocks noGrp="1"/>
          </p:cNvSpPr>
          <p:nvPr userDrawn="1"/>
        </p:nvSpPr>
        <p:spPr>
          <a:xfrm>
            <a:off x="4572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0D4FA2-77F2-4E5E-AD9C-629AA664EDA1}" type="datetime1">
              <a:rPr lang="en-US" smtClean="0"/>
              <a:pPr/>
              <a:t>6/23/19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289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 userDrawn="1"/>
        </p:nvSpPr>
        <p:spPr>
          <a:xfrm>
            <a:off x="65532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2E7372F-3CF6-4CC8-9667-EDFB6BCBAB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Date Placeholder 10"/>
          <p:cNvSpPr>
            <a:spLocks noGrp="1"/>
          </p:cNvSpPr>
          <p:nvPr userDrawn="1"/>
        </p:nvSpPr>
        <p:spPr>
          <a:xfrm>
            <a:off x="4572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0D4FA2-77F2-4E5E-AD9C-629AA664EDA1}" type="datetime1">
              <a:rPr lang="en-US" smtClean="0"/>
              <a:pPr/>
              <a:t>6/23/19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808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09800"/>
            <a:ext cx="4038600" cy="3916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09800"/>
            <a:ext cx="4038600" cy="3916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3"/>
          <p:cNvSpPr>
            <a:spLocks noGrp="1"/>
          </p:cNvSpPr>
          <p:nvPr userDrawn="1"/>
        </p:nvSpPr>
        <p:spPr>
          <a:xfrm>
            <a:off x="65532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2E7372F-3CF6-4CC8-9667-EDFB6BCBAB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Date Placeholder 10"/>
          <p:cNvSpPr>
            <a:spLocks noGrp="1"/>
          </p:cNvSpPr>
          <p:nvPr userDrawn="1"/>
        </p:nvSpPr>
        <p:spPr>
          <a:xfrm>
            <a:off x="4572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0D4FA2-77F2-4E5E-AD9C-629AA664EDA1}" type="datetime1">
              <a:rPr lang="en-US" smtClean="0"/>
              <a:pPr/>
              <a:t>6/23/19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751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895599"/>
            <a:ext cx="4040188" cy="32305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20980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895599"/>
            <a:ext cx="4041775" cy="32305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B3704-1FF3-4086-B027-593531ED7779}" type="datetimeFigureOut">
              <a:rPr lang="en-US" smtClean="0"/>
              <a:t>6/23/19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6DB8-B27D-42FE-9644-C177AA6F31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452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 userDrawn="1"/>
        </p:nvSpPr>
        <p:spPr>
          <a:xfrm>
            <a:off x="65532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2E7372F-3CF6-4CC8-9667-EDFB6BCBAB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Date Placeholder 10"/>
          <p:cNvSpPr>
            <a:spLocks noGrp="1"/>
          </p:cNvSpPr>
          <p:nvPr userDrawn="1"/>
        </p:nvSpPr>
        <p:spPr>
          <a:xfrm>
            <a:off x="4572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0D4FA2-77F2-4E5E-AD9C-629AA664EDA1}" type="datetime1">
              <a:rPr lang="en-US" smtClean="0"/>
              <a:pPr/>
              <a:t>6/23/19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63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 userDrawn="1"/>
        </p:nvSpPr>
        <p:spPr>
          <a:xfrm>
            <a:off x="65532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2E7372F-3CF6-4CC8-9667-EDFB6BCBAB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Date Placeholder 10"/>
          <p:cNvSpPr>
            <a:spLocks noGrp="1"/>
          </p:cNvSpPr>
          <p:nvPr userDrawn="1"/>
        </p:nvSpPr>
        <p:spPr>
          <a:xfrm>
            <a:off x="4572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0D4FA2-77F2-4E5E-AD9C-629AA664EDA1}" type="datetime1">
              <a:rPr lang="en-US" smtClean="0"/>
              <a:pPr/>
              <a:t>6/23/19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424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3008313" cy="7620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43000"/>
            <a:ext cx="5111750" cy="49831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905000"/>
            <a:ext cx="3008313" cy="42211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3"/>
          <p:cNvSpPr>
            <a:spLocks noGrp="1"/>
          </p:cNvSpPr>
          <p:nvPr userDrawn="1"/>
        </p:nvSpPr>
        <p:spPr>
          <a:xfrm>
            <a:off x="65532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2E7372F-3CF6-4CC8-9667-EDFB6BCBAB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Date Placeholder 10"/>
          <p:cNvSpPr>
            <a:spLocks noGrp="1"/>
          </p:cNvSpPr>
          <p:nvPr userDrawn="1"/>
        </p:nvSpPr>
        <p:spPr>
          <a:xfrm>
            <a:off x="4572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0D4FA2-77F2-4E5E-AD9C-629AA664EDA1}" type="datetime1">
              <a:rPr lang="en-US" smtClean="0"/>
              <a:pPr/>
              <a:t>6/23/19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324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219199"/>
            <a:ext cx="5486400" cy="35083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3"/>
          <p:cNvSpPr>
            <a:spLocks noGrp="1"/>
          </p:cNvSpPr>
          <p:nvPr userDrawn="1"/>
        </p:nvSpPr>
        <p:spPr>
          <a:xfrm>
            <a:off x="65532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2E7372F-3CF6-4CC8-9667-EDFB6BCBAB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Date Placeholder 10"/>
          <p:cNvSpPr>
            <a:spLocks noGrp="1"/>
          </p:cNvSpPr>
          <p:nvPr userDrawn="1"/>
        </p:nvSpPr>
        <p:spPr>
          <a:xfrm>
            <a:off x="4572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0D4FA2-77F2-4E5E-AD9C-629AA664EDA1}" type="datetime1">
              <a:rPr lang="en-US" smtClean="0"/>
              <a:pPr/>
              <a:t>6/23/19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599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8229600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EB3704-1FF3-4086-B027-593531ED7779}" type="datetimeFigureOut">
              <a:rPr lang="en-US" smtClean="0"/>
              <a:t>6/23/19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6DB8-B27D-42FE-9644-C177AA6F318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Box 28"/>
          <p:cNvSpPr txBox="1">
            <a:spLocks noChangeArrowheads="1"/>
          </p:cNvSpPr>
          <p:nvPr userDrawn="1"/>
        </p:nvSpPr>
        <p:spPr bwMode="auto">
          <a:xfrm>
            <a:off x="2743200" y="533400"/>
            <a:ext cx="3581400" cy="66675"/>
          </a:xfrm>
          <a:prstGeom prst="rect">
            <a:avLst/>
          </a:prstGeom>
          <a:gradFill rotWithShape="0">
            <a:gsLst>
              <a:gs pos="0">
                <a:srgbClr val="0A4E81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800"/>
          </a:p>
        </p:txBody>
      </p:sp>
      <p:pic>
        <p:nvPicPr>
          <p:cNvPr id="9" name="Picture 29" descr="BP logo color 1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06375"/>
            <a:ext cx="2286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1"/>
          <p:cNvGrpSpPr>
            <a:grpSpLocks noChangeAspect="1"/>
          </p:cNvGrpSpPr>
          <p:nvPr userDrawn="1"/>
        </p:nvGrpSpPr>
        <p:grpSpPr bwMode="auto">
          <a:xfrm>
            <a:off x="165948" y="272128"/>
            <a:ext cx="2577252" cy="718472"/>
            <a:chOff x="66675" y="0"/>
            <a:chExt cx="2057400" cy="573551"/>
          </a:xfrm>
        </p:grpSpPr>
        <p:pic>
          <p:nvPicPr>
            <p:cNvPr id="13" name="Picture 31" descr="moonmtnvt5011_trans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" y="0"/>
              <a:ext cx="1943100" cy="352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7"/>
            <p:cNvSpPr txBox="1">
              <a:spLocks noChangeArrowheads="1"/>
            </p:cNvSpPr>
            <p:nvPr userDrawn="1"/>
          </p:nvSpPr>
          <p:spPr bwMode="auto">
            <a:xfrm>
              <a:off x="66675" y="352425"/>
              <a:ext cx="2057400" cy="2211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en-US" sz="1200">
                  <a:solidFill>
                    <a:srgbClr val="000000"/>
                  </a:solidFill>
                  <a:latin typeface="Arial"/>
                </a:rPr>
                <a:t>Agency of Human Services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6109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maurine.gilbert@partner.vermont.gov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C79A9E4-B0A4-E948-8DC1-AF5BC411420B}"/>
              </a:ext>
            </a:extLst>
          </p:cNvPr>
          <p:cNvSpPr/>
          <p:nvPr/>
        </p:nvSpPr>
        <p:spPr>
          <a:xfrm>
            <a:off x="1295400" y="2057400"/>
            <a:ext cx="6248399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Lamoille Valley / Morrisville HSA Accountable Communities for Health Presentation:</a:t>
            </a:r>
          </a:p>
          <a:p>
            <a:pPr algn="ctr"/>
            <a:endParaRPr lang="en-US" sz="2800" dirty="0"/>
          </a:p>
          <a:p>
            <a:pPr algn="ctr"/>
            <a:r>
              <a:rPr lang="en-US" sz="2800" dirty="0"/>
              <a:t>The Road to Transportation Funding for the Lamoille Community House  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3807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0040" y="3200400"/>
            <a:ext cx="8534400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Objective: Participants  will be able to:  </a:t>
            </a:r>
          </a:p>
          <a:p>
            <a:endParaRPr lang="en-US" sz="2000" dirty="0"/>
          </a:p>
          <a:p>
            <a:pPr marL="342900" indent="-342900">
              <a:buAutoNum type="arabicParenR"/>
            </a:pPr>
            <a:r>
              <a:rPr lang="en-US" sz="2000" dirty="0"/>
              <a:t>Describe the parallel path of the evolution of Lamoille Community House and the  implementation of the ACH Model in our HSA </a:t>
            </a:r>
          </a:p>
          <a:p>
            <a:endParaRPr lang="en-US" sz="2000" dirty="0"/>
          </a:p>
          <a:p>
            <a:r>
              <a:rPr lang="en-US" sz="2000" dirty="0"/>
              <a:t>2)  Discuss how funding can be indirect or direct in advancing and supporting an issue  </a:t>
            </a:r>
          </a:p>
          <a:p>
            <a:endParaRPr lang="en-US" u="sng" dirty="0"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52400" y="1600200"/>
            <a:ext cx="86868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Lamoille Community House Story : How two paths and a common agenda can create change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6702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914400"/>
          </a:xfrm>
        </p:spPr>
        <p:txBody>
          <a:bodyPr>
            <a:normAutofit/>
          </a:bodyPr>
          <a:lstStyle/>
          <a:p>
            <a:r>
              <a:rPr lang="en-US" sz="3200" dirty="0"/>
              <a:t>Two paths and a Common Agenda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1344899"/>
              </p:ext>
            </p:extLst>
          </p:nvPr>
        </p:nvGraphicFramePr>
        <p:xfrm>
          <a:off x="457200" y="1752600"/>
          <a:ext cx="8229599" cy="42210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57816">
                  <a:extLst>
                    <a:ext uri="{9D8B030D-6E8A-4147-A177-3AD203B41FA5}">
                      <a16:colId xmlns:a16="http://schemas.microsoft.com/office/drawing/2014/main" val="324174117"/>
                    </a:ext>
                  </a:extLst>
                </a:gridCol>
                <a:gridCol w="2770274">
                  <a:extLst>
                    <a:ext uri="{9D8B030D-6E8A-4147-A177-3AD203B41FA5}">
                      <a16:colId xmlns:a16="http://schemas.microsoft.com/office/drawing/2014/main" val="312796465"/>
                    </a:ext>
                  </a:extLst>
                </a:gridCol>
                <a:gridCol w="2231611">
                  <a:extLst>
                    <a:ext uri="{9D8B030D-6E8A-4147-A177-3AD203B41FA5}">
                      <a16:colId xmlns:a16="http://schemas.microsoft.com/office/drawing/2014/main" val="3444007939"/>
                    </a:ext>
                  </a:extLst>
                </a:gridCol>
                <a:gridCol w="1769898">
                  <a:extLst>
                    <a:ext uri="{9D8B030D-6E8A-4147-A177-3AD203B41FA5}">
                      <a16:colId xmlns:a16="http://schemas.microsoft.com/office/drawing/2014/main" val="2354977374"/>
                    </a:ext>
                  </a:extLst>
                </a:gridCol>
              </a:tblGrid>
              <a:tr h="3525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Date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61193" marR="6119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Lamoille Community House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Story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61193" marR="6119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UCC/ ECHO/ ACH Evolution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61193" marR="6119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Funding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61193" marR="61193" marT="0" marB="0"/>
                </a:tc>
                <a:extLst>
                  <a:ext uri="{0D108BD9-81ED-4DB2-BD59-A6C34878D82A}">
                    <a16:rowId xmlns:a16="http://schemas.microsoft.com/office/drawing/2014/main" val="4065765381"/>
                  </a:ext>
                </a:extLst>
              </a:tr>
              <a:tr h="208759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Around 2015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61193" marR="6119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Lamoille Valley Housing and Homelessness Coalition works to open a shelter in community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effectLst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effectLst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effectLst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Attempts at getting a shelter in Morrisville fail  but, a diverse group of interested community members and organizations form connections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61193" marR="6119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IHS, &gt; RCPC &gt; UCC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ACH model is working in some Communities  in Vermont</a:t>
                      </a:r>
                    </a:p>
                  </a:txBody>
                  <a:tcPr marL="61193" marR="6119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Some limited support for housing in cold weather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CHSLV donates $20,000   for construction if and when….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61193" marR="61193" marT="0" marB="0"/>
                </a:tc>
                <a:extLst>
                  <a:ext uri="{0D108BD9-81ED-4DB2-BD59-A6C34878D82A}">
                    <a16:rowId xmlns:a16="http://schemas.microsoft.com/office/drawing/2014/main" val="1448537178"/>
                  </a:ext>
                </a:extLst>
              </a:tr>
              <a:tr h="123400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Fall 2017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61193" marR="6119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Cold weather is fast approaching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61193" marR="6119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</a:t>
                      </a:r>
                      <a:r>
                        <a:rPr lang="en-US" sz="1200" baseline="30000" dirty="0">
                          <a:effectLst/>
                        </a:rPr>
                        <a:t>st</a:t>
                      </a:r>
                      <a:r>
                        <a:rPr lang="en-US" sz="1200" dirty="0">
                          <a:effectLst/>
                        </a:rPr>
                        <a:t> ACH Learning session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A small group from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DengXian"/>
                          <a:cs typeface="Arial" panose="020B0604020202020204" pitchFamily="34" charset="0"/>
                        </a:rPr>
                        <a:t>Lamoille  HSA attends </a:t>
                      </a:r>
                    </a:p>
                  </a:txBody>
                  <a:tcPr marL="61193" marR="6119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DengXian"/>
                          <a:cs typeface="Arial" panose="020B0604020202020204" pitchFamily="34" charset="0"/>
                        </a:rPr>
                        <a:t>Concern for the need for a shelter during the the winter months is mounting </a:t>
                      </a:r>
                    </a:p>
                  </a:txBody>
                  <a:tcPr marL="61193" marR="61193" marT="0" marB="0"/>
                </a:tc>
                <a:extLst>
                  <a:ext uri="{0D108BD9-81ED-4DB2-BD59-A6C34878D82A}">
                    <a16:rowId xmlns:a16="http://schemas.microsoft.com/office/drawing/2014/main" val="21099243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3676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533400" y="970131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/>
              <a:t>Two paths and a Common Agenda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0B31922-6219-4718-BC78-12AE5C4D0357}"/>
              </a:ext>
            </a:extLst>
          </p:cNvPr>
          <p:cNvSpPr/>
          <p:nvPr/>
        </p:nvSpPr>
        <p:spPr>
          <a:xfrm>
            <a:off x="800100" y="1611954"/>
            <a:ext cx="7696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sz="2800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800" dirty="0">
              <a:solidFill>
                <a:prstClr val="black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4631974"/>
              </p:ext>
            </p:extLst>
          </p:nvPr>
        </p:nvGraphicFramePr>
        <p:xfrm>
          <a:off x="381000" y="1752600"/>
          <a:ext cx="8305801" cy="42362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71314">
                  <a:extLst>
                    <a:ext uri="{9D8B030D-6E8A-4147-A177-3AD203B41FA5}">
                      <a16:colId xmlns:a16="http://schemas.microsoft.com/office/drawing/2014/main" val="3751609187"/>
                    </a:ext>
                  </a:extLst>
                </a:gridCol>
                <a:gridCol w="2795925">
                  <a:extLst>
                    <a:ext uri="{9D8B030D-6E8A-4147-A177-3AD203B41FA5}">
                      <a16:colId xmlns:a16="http://schemas.microsoft.com/office/drawing/2014/main" val="403296355"/>
                    </a:ext>
                  </a:extLst>
                </a:gridCol>
                <a:gridCol w="2252275">
                  <a:extLst>
                    <a:ext uri="{9D8B030D-6E8A-4147-A177-3AD203B41FA5}">
                      <a16:colId xmlns:a16="http://schemas.microsoft.com/office/drawing/2014/main" val="2589644316"/>
                    </a:ext>
                  </a:extLst>
                </a:gridCol>
                <a:gridCol w="1786287">
                  <a:extLst>
                    <a:ext uri="{9D8B030D-6E8A-4147-A177-3AD203B41FA5}">
                      <a16:colId xmlns:a16="http://schemas.microsoft.com/office/drawing/2014/main" val="1615207398"/>
                    </a:ext>
                  </a:extLst>
                </a:gridCol>
              </a:tblGrid>
              <a:tr h="3530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Date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61193" marR="6119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Shelter Story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61193" marR="6119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UCC/ ECHO/ ACH Evolution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61193" marR="6119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Funding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61193" marR="61193" marT="0" marB="0"/>
                </a:tc>
                <a:extLst>
                  <a:ext uri="{0D108BD9-81ED-4DB2-BD59-A6C34878D82A}">
                    <a16:rowId xmlns:a16="http://schemas.microsoft.com/office/drawing/2014/main" val="1856990913"/>
                  </a:ext>
                </a:extLst>
              </a:tr>
              <a:tr h="38832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December 2017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January -April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2018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DengXian"/>
                          <a:cs typeface="Arial" panose="020B0604020202020204" pitchFamily="34" charset="0"/>
                        </a:rPr>
                        <a:t>April 2018</a:t>
                      </a:r>
                    </a:p>
                  </a:txBody>
                  <a:tcPr marL="61193" marR="6119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Fr. Rick decides to “just do it” and opens a Temporary Shelter in basement of St. John’s Episcopal Church, Stowe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Community volunteers keep the shelter operating day-to-day with food and overnight supervision in 2 churches and  1 Jewish Community Center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DengXian"/>
                          <a:cs typeface="Arial" panose="020B0604020202020204" pitchFamily="34" charset="0"/>
                        </a:rPr>
                        <a:t>Temporary Shelter closes but a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DengXian"/>
                          <a:cs typeface="Arial" panose="020B0604020202020204" pitchFamily="34" charset="0"/>
                        </a:rPr>
                        <a:t>Subgroup of  Lamoille Housing and Homeless coalition works tirelessly to gain support of a sustainable model for a warming shelter   </a:t>
                      </a:r>
                    </a:p>
                  </a:txBody>
                  <a:tcPr marL="61193" marR="6119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UCC  creates a clinical and  human services Co-Leaders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The UCC  passes mission statement and charter  as an Accountable Community for Health with  “well-housed,” as  part of their mission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DengXian"/>
                          <a:cs typeface="Arial" panose="020B0604020202020204" pitchFamily="34" charset="0"/>
                        </a:rPr>
                        <a:t>UCC group works to gain trust  and understanding of how the model  could work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61193" marR="6119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No direct funding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But….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Organizations within the UCC respond with staffing resources- doctors, social workers, and nurses provided evaluations, treatment, and care coordination.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DengXian"/>
                          <a:cs typeface="Arial" panose="020B0604020202020204" pitchFamily="34" charset="0"/>
                        </a:rPr>
                        <a:t>Good Samaritan becomes  the  Fiscal agent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61193" marR="61193" marT="0" marB="0"/>
                </a:tc>
                <a:extLst>
                  <a:ext uri="{0D108BD9-81ED-4DB2-BD59-A6C34878D82A}">
                    <a16:rowId xmlns:a16="http://schemas.microsoft.com/office/drawing/2014/main" val="23539508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71399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533400" y="11430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/>
              <a:t>Two paths and a Common Agenda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4355213"/>
              </p:ext>
            </p:extLst>
          </p:nvPr>
        </p:nvGraphicFramePr>
        <p:xfrm>
          <a:off x="457200" y="1828800"/>
          <a:ext cx="8229600" cy="4297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57814">
                  <a:extLst>
                    <a:ext uri="{9D8B030D-6E8A-4147-A177-3AD203B41FA5}">
                      <a16:colId xmlns:a16="http://schemas.microsoft.com/office/drawing/2014/main" val="3489716032"/>
                    </a:ext>
                  </a:extLst>
                </a:gridCol>
                <a:gridCol w="2656986">
                  <a:extLst>
                    <a:ext uri="{9D8B030D-6E8A-4147-A177-3AD203B41FA5}">
                      <a16:colId xmlns:a16="http://schemas.microsoft.com/office/drawing/2014/main" val="326894789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516106442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169902217"/>
                    </a:ext>
                  </a:extLst>
                </a:gridCol>
              </a:tblGrid>
              <a:tr h="3371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Date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54394" marR="5439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Shelter Story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54394" marR="5439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UCC/ ECHO/ ACH Evolution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54394" marR="5439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Funding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54394" marR="54394" marT="0" marB="0"/>
                </a:tc>
                <a:extLst>
                  <a:ext uri="{0D108BD9-81ED-4DB2-BD59-A6C34878D82A}">
                    <a16:rowId xmlns:a16="http://schemas.microsoft.com/office/drawing/2014/main" val="4231743947"/>
                  </a:ext>
                </a:extLst>
              </a:tr>
              <a:tr h="103442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December 2018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54394" marR="5439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Temporary warming shelter opens in the Northgate Shopping Center in Morrisville</a:t>
                      </a:r>
                    </a:p>
                  </a:txBody>
                  <a:tcPr marL="54394" marR="5439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Decision by UCC to create a Steering committee to help navigate structure, processes and outcomes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54394" marR="54394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$20K  to renovate Hyde Park “yellow house”  owned by the Sheriff’s Department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54394" marR="54394" marT="0" marB="0"/>
                </a:tc>
                <a:extLst>
                  <a:ext uri="{0D108BD9-81ED-4DB2-BD59-A6C34878D82A}">
                    <a16:rowId xmlns:a16="http://schemas.microsoft.com/office/drawing/2014/main" val="1031225144"/>
                  </a:ext>
                </a:extLst>
              </a:tr>
              <a:tr h="169455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January 2019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54394" marR="5439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Lamoille Community House opens in Hyde Park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54394" marR="5439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Copley hospital presents to Steering committee funding of $10,000 for Community donation. Asks committee for input on how it should be spent. A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member of Steering committee suggests the LCH needs help fixing their van.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UCC unanimously approves of the suggestion.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54394" marR="54394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$10,000 to LCH for transportation needs from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Copley Hospital </a:t>
                      </a:r>
                    </a:p>
                  </a:txBody>
                  <a:tcPr marL="54394" marR="54394" marT="0" marB="0"/>
                </a:tc>
                <a:extLst>
                  <a:ext uri="{0D108BD9-81ED-4DB2-BD59-A6C34878D82A}">
                    <a16:rowId xmlns:a16="http://schemas.microsoft.com/office/drawing/2014/main" val="3288696955"/>
                  </a:ext>
                </a:extLst>
              </a:tr>
              <a:tr h="18870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April  2019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54394" marR="5439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LCH closes for the year 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54394" marR="5439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UCC uses this funding to test processes and function with the ACH model 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54394" marR="5439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LCH spends approximately $4000 on transportation  needs to get to jobs, appointments, resources etc.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54394" marR="54394" marT="0" marB="0"/>
                </a:tc>
                <a:extLst>
                  <a:ext uri="{0D108BD9-81ED-4DB2-BD59-A6C34878D82A}">
                    <a16:rowId xmlns:a16="http://schemas.microsoft.com/office/drawing/2014/main" val="39184527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7276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052945"/>
            <a:ext cx="8229600" cy="762000"/>
          </a:xfrm>
        </p:spPr>
        <p:txBody>
          <a:bodyPr>
            <a:normAutofit/>
          </a:bodyPr>
          <a:lstStyle/>
          <a:p>
            <a:r>
              <a:rPr lang="en-US" sz="2800" dirty="0"/>
              <a:t>Key Points about ACH Model and Change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</p:spPr>
        <p:txBody>
          <a:bodyPr>
            <a:normAutofit lnSpcReduction="10000"/>
          </a:bodyPr>
          <a:lstStyle/>
          <a:p>
            <a:r>
              <a:rPr lang="en-US" sz="2000" dirty="0"/>
              <a:t>Mission of UCC includes “well Housed” </a:t>
            </a:r>
          </a:p>
          <a:p>
            <a:endParaRPr lang="en-US" sz="2000" dirty="0"/>
          </a:p>
          <a:p>
            <a:r>
              <a:rPr lang="en-US" sz="2000" dirty="0"/>
              <a:t>UCC Voted and approved a Charter and Mission – but no real buy-in at first 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/>
              <a:t>Initially, implementations strategies were with clinical organizations and efforts were linear or only between two organizations  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/>
              <a:t>March of 2018 - March of 2019 the UCC group did a bit of storming and norming by: </a:t>
            </a:r>
          </a:p>
          <a:p>
            <a:pPr lvl="1"/>
            <a:r>
              <a:rPr lang="en-US" sz="2000" dirty="0"/>
              <a:t>Establishing Clinical and Human Service Co- chairs </a:t>
            </a:r>
          </a:p>
          <a:p>
            <a:pPr lvl="1"/>
            <a:r>
              <a:rPr lang="en-US" sz="2000" dirty="0"/>
              <a:t>Extending time of the meetings to 1.5 hours</a:t>
            </a:r>
          </a:p>
          <a:p>
            <a:pPr lvl="1"/>
            <a:r>
              <a:rPr lang="en-US" sz="2000" dirty="0"/>
              <a:t>Establishing a steering committee to create action and continuity when a new idea, funding or project came along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773621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D0E07-5304-3841-99F8-DF696F126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53C06-F68E-7B47-9BA1-99491CED3B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100" dirty="0"/>
              <a:t>Having a supportive leadership group  at UCC/ACH helps</a:t>
            </a:r>
          </a:p>
          <a:p>
            <a:r>
              <a:rPr lang="en-US" sz="2100" dirty="0"/>
              <a:t>ACH model allows for sharing of community projects through regular communication among diverse organizations with resources to drive change.  </a:t>
            </a:r>
          </a:p>
          <a:p>
            <a:r>
              <a:rPr lang="en-US" sz="2100" dirty="0"/>
              <a:t>With the help of multiple organizations along the path, including churches, synagogues, government agencies, primary care medical homes, law enforcement,  Community Health Team members, mental health agencies, community volunteers, and a committed hospital –  small but tangible steps happen to build a healthy communities. 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16778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13021</TotalTime>
  <Words>609</Words>
  <Application>Microsoft Macintosh PowerPoint</Application>
  <PresentationFormat>On-screen Show (4:3)</PresentationFormat>
  <Paragraphs>166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PowerPoint Presentation</vt:lpstr>
      <vt:lpstr>PowerPoint Presentation</vt:lpstr>
      <vt:lpstr>Two paths and a Common Agenda</vt:lpstr>
      <vt:lpstr>PowerPoint Presentation</vt:lpstr>
      <vt:lpstr>PowerPoint Presentation</vt:lpstr>
      <vt:lpstr>Key Points about ACH Model and Change</vt:lpstr>
      <vt:lpstr>Summary </vt:lpstr>
    </vt:vector>
  </TitlesOfParts>
  <Company>Agency Of Human Services - State Of VT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Samuelson, Jenney</dc:creator>
  <cp:lastModifiedBy>Elise Mckenna</cp:lastModifiedBy>
  <cp:revision>272</cp:revision>
  <cp:lastPrinted>2019-06-24T03:18:21Z</cp:lastPrinted>
  <dcterms:created xsi:type="dcterms:W3CDTF">2013-09-05T14:01:14Z</dcterms:created>
  <dcterms:modified xsi:type="dcterms:W3CDTF">2019-06-24T03:26:16Z</dcterms:modified>
</cp:coreProperties>
</file>