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2" r:id="rId6"/>
    <p:sldId id="265" r:id="rId7"/>
    <p:sldId id="263" r:id="rId8"/>
    <p:sldId id="264" r:id="rId9"/>
    <p:sldId id="272" r:id="rId10"/>
    <p:sldId id="273" r:id="rId11"/>
    <p:sldId id="274" r:id="rId12"/>
    <p:sldId id="275" r:id="rId13"/>
    <p:sldId id="271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urine\Dropbox\Blueprint\Dashboards\Windsor\Windsor%20Dashboard%20Charts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Blood</a:t>
            </a:r>
            <a:r>
              <a:rPr lang="en-US" sz="1600" baseline="0" dirty="0">
                <a:solidFill>
                  <a:schemeClr val="tx1"/>
                </a:solidFill>
              </a:rPr>
              <a:t> Pressure in Control: </a:t>
            </a:r>
            <a:br>
              <a:rPr lang="en-US" sz="1600" baseline="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% of Patients with Hypertension Whose Last Blood Pressure Measurement was in Control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5547278081192"/>
          <c:y val="0.18103954006805115"/>
          <c:w val="0.84587162789883341"/>
          <c:h val="0.65358394742880943"/>
        </c:manualLayout>
      </c:layout>
      <c:lineChart>
        <c:grouping val="standard"/>
        <c:varyColors val="0"/>
        <c:ser>
          <c:idx val="0"/>
          <c:order val="0"/>
          <c:tx>
            <c:strRef>
              <c:f>Hypertension!$A$4</c:f>
              <c:strCache>
                <c:ptCount val="1"/>
                <c:pt idx="0">
                  <c:v>Windsor (Mt. Ascutney Patients)</c:v>
                </c:pt>
              </c:strCache>
            </c:strRef>
          </c:tx>
          <c:spPr>
            <a:ln w="444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Hypertension!$B$1:$E$1</c:f>
              <c:strCache>
                <c:ptCount val="4"/>
                <c:pt idx="0">
                  <c:v>Q3 2017</c:v>
                </c:pt>
                <c:pt idx="1">
                  <c:v>Q4 2017</c:v>
                </c:pt>
                <c:pt idx="2">
                  <c:v>Q1 2018</c:v>
                </c:pt>
                <c:pt idx="3">
                  <c:v>Q2 2018</c:v>
                </c:pt>
              </c:strCache>
            </c:strRef>
          </c:cat>
          <c:val>
            <c:numRef>
              <c:f>Hypertension!$B$4:$E$4</c:f>
              <c:numCache>
                <c:formatCode>0%</c:formatCode>
                <c:ptCount val="4"/>
                <c:pt idx="0">
                  <c:v>0.7</c:v>
                </c:pt>
                <c:pt idx="1">
                  <c:v>0.53</c:v>
                </c:pt>
                <c:pt idx="2">
                  <c:v>0.44974692697035429</c:v>
                </c:pt>
                <c:pt idx="3">
                  <c:v>0.52860548271752084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337-4EC1-8BDB-1AC9636CF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4090904"/>
        <c:axId val="544091296"/>
      </c:lineChart>
      <c:catAx>
        <c:axId val="54409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91296"/>
        <c:crosses val="autoZero"/>
        <c:auto val="1"/>
        <c:lblAlgn val="ctr"/>
        <c:lblOffset val="100"/>
        <c:noMultiLvlLbl val="0"/>
      </c:catAx>
      <c:valAx>
        <c:axId val="544091296"/>
        <c:scaling>
          <c:orientation val="minMax"/>
          <c:max val="0.9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409090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HbA1C</a:t>
            </a:r>
            <a:r>
              <a:rPr lang="en-US" sz="1600" baseline="0" dirty="0">
                <a:solidFill>
                  <a:schemeClr val="tx1"/>
                </a:solidFill>
              </a:rPr>
              <a:t> Not in Control: </a:t>
            </a:r>
            <a:br>
              <a:rPr lang="en-US" sz="1600" baseline="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% of Patients with Diabetes whose</a:t>
            </a:r>
            <a:r>
              <a:rPr lang="en-US" sz="1600" baseline="0" dirty="0">
                <a:solidFill>
                  <a:schemeClr val="tx1"/>
                </a:solidFill>
              </a:rPr>
              <a:t> most recent HbA1c level during the quarter was &gt;9 or </a:t>
            </a:r>
            <a:r>
              <a:rPr lang="en-US" sz="1600" baseline="0">
                <a:solidFill>
                  <a:schemeClr val="tx1"/>
                </a:solidFill>
              </a:rPr>
              <a:t>not tested</a:t>
            </a:r>
            <a:endParaRPr lang="en-US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2838413803442325"/>
          <c:y val="1.4960699303137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65584078068936"/>
          <c:y val="0.19327739209801775"/>
          <c:w val="0.86277051492626322"/>
          <c:h val="0.6413460953988428"/>
        </c:manualLayout>
      </c:layout>
      <c:lineChart>
        <c:grouping val="standard"/>
        <c:varyColors val="0"/>
        <c:ser>
          <c:idx val="0"/>
          <c:order val="0"/>
          <c:tx>
            <c:strRef>
              <c:f>Diabetes!$A$2</c:f>
              <c:strCache>
                <c:ptCount val="1"/>
                <c:pt idx="0">
                  <c:v>Windsor (Mt. Ascutney &amp; WRFP Patients)</c:v>
                </c:pt>
              </c:strCache>
            </c:strRef>
          </c:tx>
          <c:spPr>
            <a:ln w="444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Diabetes!$B$1:$E$1</c:f>
              <c:strCache>
                <c:ptCount val="4"/>
                <c:pt idx="0">
                  <c:v>Q3 2017</c:v>
                </c:pt>
                <c:pt idx="1">
                  <c:v>Q4 2017</c:v>
                </c:pt>
                <c:pt idx="2">
                  <c:v>Q1 2018</c:v>
                </c:pt>
                <c:pt idx="3">
                  <c:v>Q2 2019</c:v>
                </c:pt>
              </c:strCache>
            </c:strRef>
          </c:cat>
          <c:val>
            <c:numRef>
              <c:f>Diabetes!$B$2:$E$2</c:f>
              <c:numCache>
                <c:formatCode>0%</c:formatCode>
                <c:ptCount val="4"/>
                <c:pt idx="0">
                  <c:v>0.32</c:v>
                </c:pt>
                <c:pt idx="1">
                  <c:v>0.28000000000000003</c:v>
                </c:pt>
                <c:pt idx="2">
                  <c:v>0.4</c:v>
                </c:pt>
                <c:pt idx="3">
                  <c:v>0.41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51-4AAB-97A4-A47E136EB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5664960"/>
        <c:axId val="545663784"/>
      </c:lineChart>
      <c:catAx>
        <c:axId val="54566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663784"/>
        <c:crosses val="autoZero"/>
        <c:auto val="1"/>
        <c:lblAlgn val="ctr"/>
        <c:lblOffset val="100"/>
        <c:noMultiLvlLbl val="0"/>
      </c:catAx>
      <c:valAx>
        <c:axId val="545663784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6649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tx1"/>
                </a:solidFill>
              </a:rPr>
              <a:t>% of People with Substance Use Disorder Diagnosis Initiating and Engaging in Treatment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27844328744607"/>
          <c:y val="0.18453625793520437"/>
          <c:w val="0.85523381446635782"/>
          <c:h val="0.54885091776737926"/>
        </c:manualLayout>
      </c:layout>
      <c:lineChart>
        <c:grouping val="standard"/>
        <c:varyColors val="0"/>
        <c:ser>
          <c:idx val="0"/>
          <c:order val="0"/>
          <c:tx>
            <c:strRef>
              <c:f>IET!$B$11</c:f>
              <c:strCache>
                <c:ptCount val="1"/>
                <c:pt idx="0">
                  <c:v>Initiation - Windsor Co.</c:v>
                </c:pt>
              </c:strCache>
            </c:strRef>
          </c:tx>
          <c:spPr>
            <a:ln w="444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IET!$C$10:$L$10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IET!$C$11:$L$11</c:f>
              <c:numCache>
                <c:formatCode>0%</c:formatCode>
                <c:ptCount val="4"/>
                <c:pt idx="0">
                  <c:v>0.41499999999999998</c:v>
                </c:pt>
                <c:pt idx="1">
                  <c:v>0.46400000000000002</c:v>
                </c:pt>
                <c:pt idx="2">
                  <c:v>0.48399999999999999</c:v>
                </c:pt>
                <c:pt idx="3">
                  <c:v>0.47499999999999998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B92-4BD8-8420-887B20F241E5}"/>
            </c:ext>
          </c:extLst>
        </c:ser>
        <c:ser>
          <c:idx val="1"/>
          <c:order val="1"/>
          <c:tx>
            <c:strRef>
              <c:f>IET!$B$12</c:f>
              <c:strCache>
                <c:ptCount val="1"/>
                <c:pt idx="0">
                  <c:v>Initiation - VT avg.</c:v>
                </c:pt>
              </c:strCache>
            </c:strRef>
          </c:tx>
          <c:spPr>
            <a:ln w="444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IET!$C$10:$L$10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IET!$C$12:$L$12</c:f>
              <c:numCache>
                <c:formatCode>0%</c:formatCode>
                <c:ptCount val="4"/>
                <c:pt idx="0">
                  <c:v>0.42799999999999999</c:v>
                </c:pt>
                <c:pt idx="1">
                  <c:v>0.442</c:v>
                </c:pt>
                <c:pt idx="2">
                  <c:v>0.44</c:v>
                </c:pt>
                <c:pt idx="3">
                  <c:v>0.45300000000000001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B92-4BD8-8420-887B20F241E5}"/>
            </c:ext>
          </c:extLst>
        </c:ser>
        <c:ser>
          <c:idx val="2"/>
          <c:order val="2"/>
          <c:tx>
            <c:strRef>
              <c:f>IET!$B$13</c:f>
              <c:strCache>
                <c:ptCount val="1"/>
                <c:pt idx="0">
                  <c:v>Engagement - Windsor Co.</c:v>
                </c:pt>
              </c:strCache>
            </c:strRef>
          </c:tx>
          <c:spPr>
            <a:ln w="444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IET!$C$10:$L$10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IET!$C$13:$L$13</c:f>
              <c:numCache>
                <c:formatCode>0%</c:formatCode>
                <c:ptCount val="4"/>
                <c:pt idx="0">
                  <c:v>0.17</c:v>
                </c:pt>
                <c:pt idx="1">
                  <c:v>0.17499999999999999</c:v>
                </c:pt>
                <c:pt idx="2">
                  <c:v>0.16600000000000001</c:v>
                </c:pt>
                <c:pt idx="3">
                  <c:v>0.17399999999999999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B92-4BD8-8420-887B20F241E5}"/>
            </c:ext>
          </c:extLst>
        </c:ser>
        <c:ser>
          <c:idx val="3"/>
          <c:order val="3"/>
          <c:tx>
            <c:strRef>
              <c:f>IET!$B$14</c:f>
              <c:strCache>
                <c:ptCount val="1"/>
                <c:pt idx="0">
                  <c:v>Engagement - VT avg.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IET!$C$10:$L$10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IET!$C$14:$L$14</c:f>
              <c:numCache>
                <c:formatCode>0%</c:formatCode>
                <c:ptCount val="4"/>
                <c:pt idx="0">
                  <c:v>0.17399999999999999</c:v>
                </c:pt>
                <c:pt idx="1">
                  <c:v>0.16400000000000001</c:v>
                </c:pt>
                <c:pt idx="2">
                  <c:v>0.17</c:v>
                </c:pt>
                <c:pt idx="3">
                  <c:v>0.16800000000000001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B92-4BD8-8420-887B20F24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368528"/>
        <c:axId val="550068032"/>
      </c:lineChart>
      <c:catAx>
        <c:axId val="40936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68032"/>
        <c:crosses val="autoZero"/>
        <c:auto val="1"/>
        <c:lblAlgn val="ctr"/>
        <c:lblOffset val="100"/>
        <c:noMultiLvlLbl val="0"/>
      </c:catAx>
      <c:valAx>
        <c:axId val="55006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36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SBIRT Project Screenings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IET!$A$26</c:f>
              <c:strCache>
                <c:ptCount val="1"/>
                <c:pt idx="0">
                  <c:v>April 2018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IET!$B$25</c:f>
              <c:strCache>
                <c:ptCount val="1"/>
                <c:pt idx="0">
                  <c:v>Screenings Completed</c:v>
                </c:pt>
              </c:strCache>
            </c:strRef>
          </c:cat>
          <c:val>
            <c:numRef>
              <c:f>IET!$B$26</c:f>
              <c:numCache>
                <c:formatCode>0</c:formatCode>
                <c:ptCount val="1"/>
                <c:pt idx="0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FC-420D-A5C9-5C266B29FD43}"/>
            </c:ext>
          </c:extLst>
        </c:ser>
        <c:ser>
          <c:idx val="1"/>
          <c:order val="1"/>
          <c:tx>
            <c:strRef>
              <c:f>IET!$A$27</c:f>
              <c:strCache>
                <c:ptCount val="1"/>
                <c:pt idx="0">
                  <c:v>May 2018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IET!$B$25</c:f>
              <c:strCache>
                <c:ptCount val="1"/>
                <c:pt idx="0">
                  <c:v>Screenings Completed</c:v>
                </c:pt>
              </c:strCache>
            </c:strRef>
          </c:cat>
          <c:val>
            <c:numRef>
              <c:f>IET!$B$27</c:f>
              <c:numCache>
                <c:formatCode>0</c:formatCode>
                <c:ptCount val="1"/>
                <c:pt idx="0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FC-420D-A5C9-5C266B29FD43}"/>
            </c:ext>
          </c:extLst>
        </c:ser>
        <c:ser>
          <c:idx val="2"/>
          <c:order val="2"/>
          <c:tx>
            <c:strRef>
              <c:f>IET!$A$28</c:f>
              <c:strCache>
                <c:ptCount val="1"/>
                <c:pt idx="0">
                  <c:v>June 2018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strRef>
              <c:f>IET!$B$25</c:f>
              <c:strCache>
                <c:ptCount val="1"/>
                <c:pt idx="0">
                  <c:v>Screenings Completed</c:v>
                </c:pt>
              </c:strCache>
            </c:strRef>
          </c:cat>
          <c:val>
            <c:numRef>
              <c:f>IET!$B$28</c:f>
              <c:numCache>
                <c:formatCode>0</c:formatCode>
                <c:ptCount val="1"/>
                <c:pt idx="0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FC-420D-A5C9-5C266B29F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0068424"/>
        <c:axId val="550068816"/>
      </c:barChart>
      <c:catAx>
        <c:axId val="55006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68816"/>
        <c:crosses val="autoZero"/>
        <c:auto val="1"/>
        <c:lblAlgn val="ctr"/>
        <c:lblOffset val="100"/>
        <c:noMultiLvlLbl val="0"/>
      </c:catAx>
      <c:valAx>
        <c:axId val="55006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6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New HCRS Substance Use Disorder Treatment Clients in Windsor County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IET!$W$26</c:f>
              <c:strCache>
                <c:ptCount val="1"/>
                <c:pt idx="0">
                  <c:v>New Clients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IET!$V$27:$V$29</c:f>
              <c:strCache>
                <c:ptCount val="3"/>
                <c:pt idx="0">
                  <c:v>Q3 2017</c:v>
                </c:pt>
                <c:pt idx="1">
                  <c:v>Q4 2017</c:v>
                </c:pt>
                <c:pt idx="2">
                  <c:v>Q1 2018</c:v>
                </c:pt>
              </c:strCache>
            </c:strRef>
          </c:cat>
          <c:val>
            <c:numRef>
              <c:f>IET!$W$27:$W$29</c:f>
              <c:numCache>
                <c:formatCode>General</c:formatCode>
                <c:ptCount val="3"/>
                <c:pt idx="0">
                  <c:v>51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F6A-49A6-89F3-FE17D5FCD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069208"/>
        <c:axId val="550066856"/>
      </c:lineChart>
      <c:catAx>
        <c:axId val="55006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66856"/>
        <c:crosses val="autoZero"/>
        <c:auto val="1"/>
        <c:lblAlgn val="ctr"/>
        <c:lblOffset val="100"/>
        <c:noMultiLvlLbl val="0"/>
      </c:catAx>
      <c:valAx>
        <c:axId val="55006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6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Active HCRS Substance Use Disorder Treatment Clients in Windsor County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IET!$W$26</c:f>
              <c:strCache>
                <c:ptCount val="1"/>
                <c:pt idx="0">
                  <c:v>New Clients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IET!$V$27:$V$30</c:f>
              <c:strCache>
                <c:ptCount val="4"/>
                <c:pt idx="0">
                  <c:v>Q3 2017</c:v>
                </c:pt>
                <c:pt idx="1">
                  <c:v>Q4 2017</c:v>
                </c:pt>
                <c:pt idx="2">
                  <c:v>Q1 2018</c:v>
                </c:pt>
                <c:pt idx="3">
                  <c:v>Q2 2018</c:v>
                </c:pt>
              </c:strCache>
            </c:strRef>
          </c:cat>
          <c:val>
            <c:numRef>
              <c:f>IET!$W$27:$W$30</c:f>
              <c:numCache>
                <c:formatCode>General</c:formatCode>
                <c:ptCount val="4"/>
                <c:pt idx="0">
                  <c:v>538</c:v>
                </c:pt>
                <c:pt idx="1">
                  <c:v>528</c:v>
                </c:pt>
                <c:pt idx="2">
                  <c:v>476</c:v>
                </c:pt>
                <c:pt idx="3">
                  <c:v>482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14-4AA2-8472-BC3F75FB8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0067640"/>
        <c:axId val="550067248"/>
      </c:lineChart>
      <c:catAx>
        <c:axId val="55006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67248"/>
        <c:crosses val="autoZero"/>
        <c:auto val="1"/>
        <c:lblAlgn val="ctr"/>
        <c:lblOffset val="100"/>
        <c:noMultiLvlLbl val="0"/>
      </c:catAx>
      <c:valAx>
        <c:axId val="5500672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67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% of People Who Ate Vegetables </a:t>
            </a: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en-US" sz="1600" dirty="0">
                <a:solidFill>
                  <a:schemeClr val="tx1"/>
                </a:solidFill>
              </a:rPr>
              <a:t>3 or More Times per Day, Past 7 Days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27844328744607"/>
          <c:y val="0.18453625793520437"/>
          <c:w val="0.85523381446635782"/>
          <c:h val="0.60410978571798712"/>
        </c:manualLayout>
      </c:layout>
      <c:lineChart>
        <c:grouping val="standard"/>
        <c:varyColors val="0"/>
        <c:ser>
          <c:idx val="0"/>
          <c:order val="0"/>
          <c:tx>
            <c:strRef>
              <c:f>'3-4-50'!$B$3</c:f>
              <c:strCache>
                <c:ptCount val="1"/>
                <c:pt idx="0">
                  <c:v>Local Adults</c:v>
                </c:pt>
              </c:strCache>
            </c:strRef>
          </c:tx>
          <c:spPr>
            <a:ln w="444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'3-4-50'!$C$2:$G$2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'3-4-50'!$C$3:$G$3</c:f>
              <c:numCache>
                <c:formatCode>General</c:formatCode>
                <c:ptCount val="5"/>
                <c:pt idx="0" formatCode="0%">
                  <c:v>0.19</c:v>
                </c:pt>
                <c:pt idx="2" formatCode="0%">
                  <c:v>0.2</c:v>
                </c:pt>
                <c:pt idx="3" formatCode="0%">
                  <c:v>0.22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A69-4C95-BC33-6A09414CF805}"/>
            </c:ext>
          </c:extLst>
        </c:ser>
        <c:ser>
          <c:idx val="1"/>
          <c:order val="1"/>
          <c:tx>
            <c:strRef>
              <c:f>'3-4-50'!$B$4</c:f>
              <c:strCache>
                <c:ptCount val="1"/>
                <c:pt idx="0">
                  <c:v>VT Adults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'3-4-50'!$C$2:$G$2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'3-4-50'!$C$4:$G$4</c:f>
              <c:numCache>
                <c:formatCode>General</c:formatCode>
                <c:ptCount val="5"/>
                <c:pt idx="0" formatCode="0%">
                  <c:v>0.18</c:v>
                </c:pt>
                <c:pt idx="2" formatCode="0%">
                  <c:v>0.2</c:v>
                </c:pt>
                <c:pt idx="3" formatCode="0%">
                  <c:v>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A69-4C95-BC33-6A09414CF805}"/>
            </c:ext>
          </c:extLst>
        </c:ser>
        <c:ser>
          <c:idx val="2"/>
          <c:order val="2"/>
          <c:tx>
            <c:strRef>
              <c:f>'3-4-50'!$B$5</c:f>
              <c:strCache>
                <c:ptCount val="1"/>
                <c:pt idx="0">
                  <c:v>Local High Schoolers</c:v>
                </c:pt>
              </c:strCache>
            </c:strRef>
          </c:tx>
          <c:spPr>
            <a:ln w="444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'3-4-50'!$C$2:$G$2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'3-4-50'!$C$5:$G$5</c:f>
              <c:numCache>
                <c:formatCode>General</c:formatCode>
                <c:ptCount val="5"/>
                <c:pt idx="0" formatCode="0%">
                  <c:v>0.17</c:v>
                </c:pt>
                <c:pt idx="2" formatCode="0%">
                  <c:v>0.17</c:v>
                </c:pt>
                <c:pt idx="4" formatCode="0%">
                  <c:v>0.18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A69-4C95-BC33-6A09414CF805}"/>
            </c:ext>
          </c:extLst>
        </c:ser>
        <c:ser>
          <c:idx val="3"/>
          <c:order val="3"/>
          <c:tx>
            <c:strRef>
              <c:f>'3-4-50'!$B$6</c:f>
              <c:strCache>
                <c:ptCount val="1"/>
                <c:pt idx="0">
                  <c:v>VT High Schoolers</c:v>
                </c:pt>
              </c:strCache>
            </c:strRef>
          </c:tx>
          <c:spPr>
            <a:ln w="444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'3-4-50'!$C$2:$G$2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'3-4-50'!$C$6:$G$6</c:f>
              <c:numCache>
                <c:formatCode>General</c:formatCode>
                <c:ptCount val="5"/>
                <c:pt idx="0" formatCode="0%">
                  <c:v>0.17</c:v>
                </c:pt>
                <c:pt idx="2" formatCode="0%">
                  <c:v>0.18</c:v>
                </c:pt>
                <c:pt idx="4" formatCode="0%">
                  <c:v>0.18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A69-4C95-BC33-6A09414CF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9727560"/>
        <c:axId val="549726776"/>
      </c:lineChart>
      <c:catAx>
        <c:axId val="54972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726776"/>
        <c:crosses val="autoZero"/>
        <c:auto val="1"/>
        <c:lblAlgn val="ctr"/>
        <c:lblOffset val="100"/>
        <c:noMultiLvlLbl val="0"/>
      </c:catAx>
      <c:valAx>
        <c:axId val="549726776"/>
        <c:scaling>
          <c:orientation val="minMax"/>
          <c:max val="0.25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727560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Cumulative</a:t>
            </a:r>
            <a:r>
              <a:rPr lang="en-US" sz="1600" baseline="0" dirty="0"/>
              <a:t> Number of </a:t>
            </a:r>
            <a:r>
              <a:rPr lang="en-US" sz="1600" dirty="0"/>
              <a:t>People Engaged by </a:t>
            </a:r>
            <a:br>
              <a:rPr lang="en-US" sz="1600" dirty="0"/>
            </a:br>
            <a:r>
              <a:rPr lang="en-US" sz="1600" dirty="0"/>
              <a:t>3-4-50 Outreach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Engagement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  <c:pt idx="5">
                  <c:v>Q2 2018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161</c:v>
                </c:pt>
                <c:pt idx="1">
                  <c:v>999</c:v>
                </c:pt>
                <c:pt idx="2">
                  <c:v>1322</c:v>
                </c:pt>
                <c:pt idx="3">
                  <c:v>1869</c:v>
                </c:pt>
                <c:pt idx="4">
                  <c:v>1934</c:v>
                </c:pt>
                <c:pt idx="5">
                  <c:v>2290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92-4361-A866-8C8601A78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75035872"/>
        <c:axId val="547726064"/>
      </c:barChart>
      <c:catAx>
        <c:axId val="27503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26064"/>
        <c:crosses val="autoZero"/>
        <c:auto val="1"/>
        <c:lblAlgn val="ctr"/>
        <c:lblOffset val="100"/>
        <c:noMultiLvlLbl val="0"/>
      </c:catAx>
      <c:valAx>
        <c:axId val="54772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035872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70949-1B94-4441-B9CE-7DE68F55B59D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551B1-E0EF-41C3-ACAA-877D24EDB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0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353E-8F2B-4235-8045-1525583A06C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353-4795-4104-AAE4-38F972FD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353E-8F2B-4235-8045-1525583A06C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353-4795-4104-AAE4-38F972FD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9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353E-8F2B-4235-8045-1525583A06C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353-4795-4104-AAE4-38F972FD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7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353E-8F2B-4235-8045-1525583A06C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353-4795-4104-AAE4-38F972FD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9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353E-8F2B-4235-8045-1525583A06C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353-4795-4104-AAE4-38F972FD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98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353E-8F2B-4235-8045-1525583A06C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353-4795-4104-AAE4-38F972FD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353E-8F2B-4235-8045-1525583A06C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353-4795-4104-AAE4-38F972FD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8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353E-8F2B-4235-8045-1525583A06C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353-4795-4104-AAE4-38F972FD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353E-8F2B-4235-8045-1525583A06C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353-4795-4104-AAE4-38F972FD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6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353E-8F2B-4235-8045-1525583A06C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353-4795-4104-AAE4-38F972FD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353E-8F2B-4235-8045-1525583A06CF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8353-4795-4104-AAE4-38F972FD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353E-8F2B-4235-8045-1525583A06CF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8353-4795-4104-AAE4-38F972FD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3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tyforum.org/QPS/0018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ealthvermont.gov/sites/default/files/documents/pdf/HPDP%20Hypertension-Management-Toolkit_v1.0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tyforum.org/QPS/0059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tyforum.org/QPS/0004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vermont.gov/health-statistics-vital-records/population-health-surveys-data/youth-risk-behavior-survey-yrbs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hyperlink" Target="http://www.healthvermont.gov/health-statistics-vital-records/population-health-surveys-data/brfs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ACH DATA DASHBOARDS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ACH Learning Lab </a:t>
            </a:r>
          </a:p>
          <a:p>
            <a:r>
              <a:rPr lang="en-US" sz="3200" dirty="0" smtClean="0"/>
              <a:t>October 8, 2018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1464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365" y="228153"/>
            <a:ext cx="4801270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5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365" y="228153"/>
            <a:ext cx="4801270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9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365" y="228153"/>
            <a:ext cx="4801270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2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Case Study: Windsor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8290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11BAEB03-1B28-4D48-BBD4-2135983DD6E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8179" y="758056"/>
          <a:ext cx="5807242" cy="552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0B72E2-DF8A-467C-88B3-8735ADC5540C}"/>
              </a:ext>
            </a:extLst>
          </p:cNvPr>
          <p:cNvSpPr/>
          <p:nvPr/>
        </p:nvSpPr>
        <p:spPr>
          <a:xfrm>
            <a:off x="609599" y="290271"/>
            <a:ext cx="7523747" cy="369235"/>
          </a:xfrm>
          <a:prstGeom prst="rect">
            <a:avLst/>
          </a:prstGeom>
          <a:noFill/>
        </p:spPr>
        <p:txBody>
          <a:bodyPr wrap="square" lIns="91345" tIns="45672" rIns="91345" bIns="45672">
            <a:spAutoFit/>
          </a:bodyPr>
          <a:lstStyle/>
          <a:p>
            <a:r>
              <a:rPr lang="en-US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Hypertension Care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4A1094C5-214C-4F61-B672-A08229D985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22968" y="705925"/>
          <a:ext cx="5293895" cy="56292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8590">
                  <a:extLst>
                    <a:ext uri="{9D8B030D-6E8A-4147-A177-3AD203B41FA5}">
                      <a16:colId xmlns:a16="http://schemas.microsoft.com/office/drawing/2014/main" xmlns="" val="2200821121"/>
                    </a:ext>
                  </a:extLst>
                </a:gridCol>
                <a:gridCol w="3545305">
                  <a:extLst>
                    <a:ext uri="{9D8B030D-6E8A-4147-A177-3AD203B41FA5}">
                      <a16:colId xmlns:a16="http://schemas.microsoft.com/office/drawing/2014/main" xmlns="" val="2768562063"/>
                    </a:ext>
                  </a:extLst>
                </a:gridCol>
              </a:tblGrid>
              <a:tr h="451720">
                <a:tc gridSpan="2">
                  <a:txBody>
                    <a:bodyPr/>
                    <a:lstStyle/>
                    <a:p>
                      <a:r>
                        <a:rPr lang="en-US" sz="1400" cap="all" baseline="0" dirty="0"/>
                        <a:t>Hypertension Care: blood-pressure in control</a:t>
                      </a:r>
                      <a:endParaRPr lang="en-US" sz="1400" b="0" cap="all" baseline="0" dirty="0"/>
                    </a:p>
                  </a:txBody>
                  <a:tcPr marL="91345" marR="91345" marT="45672" marB="45672"/>
                </a:tc>
                <a:tc hMerge="1">
                  <a:txBody>
                    <a:bodyPr/>
                    <a:lstStyle/>
                    <a:p>
                      <a:endParaRPr lang="en-US" sz="1400" b="1" cap="all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1300141"/>
                  </a:ext>
                </a:extLst>
              </a:tr>
              <a:tr h="965090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dirty="0"/>
                        <a:t>Measure Definition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The percentage of patients 18 to 85 years of age who had a diagnosis of hypertension (HTN) and whose blood pressure (BP) was adequately controlled (&lt;140/90) during the measurement quarter.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adapts NQF #0018 (definition </a:t>
                      </a:r>
                      <a:r>
                        <a:rPr lang="en-US" sz="14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here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using quarter instead of year.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537105234"/>
                  </a:ext>
                </a:extLst>
              </a:tr>
              <a:tr h="965090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Local clinical data from Mt. </a:t>
                      </a:r>
                      <a:r>
                        <a:rPr lang="en-US" sz="1400" dirty="0" err="1"/>
                        <a:t>Ascutney</a:t>
                      </a:r>
                      <a:endParaRPr lang="en-US" sz="140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1849122731"/>
                  </a:ext>
                </a:extLst>
              </a:tr>
              <a:tr h="681205">
                <a:tc>
                  <a:txBody>
                    <a:bodyPr/>
                    <a:lstStyle/>
                    <a:p>
                      <a:r>
                        <a:rPr lang="en-US" sz="1400" dirty="0"/>
                        <a:t>Benchmark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VT Blueprint aggregate blood pressure in control rate is 71% (using a year timeframe).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462066656"/>
                  </a:ext>
                </a:extLst>
              </a:tr>
              <a:tr h="767925">
                <a:tc>
                  <a:txBody>
                    <a:bodyPr/>
                    <a:lstStyle/>
                    <a:p>
                      <a:r>
                        <a:rPr lang="en-US" sz="1400" dirty="0"/>
                        <a:t>Community Goal or Process Measure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3661545414"/>
                  </a:ext>
                </a:extLst>
              </a:tr>
              <a:tr h="965090">
                <a:tc>
                  <a:txBody>
                    <a:bodyPr/>
                    <a:lstStyle/>
                    <a:p>
                      <a:r>
                        <a:rPr lang="en-US" sz="1400" dirty="0"/>
                        <a:t>Notes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12178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See the Vermont </a:t>
                      </a:r>
                      <a:r>
                        <a:rPr lang="en-US" sz="1400" dirty="0">
                          <a:hlinkClick r:id="rId4"/>
                        </a:rPr>
                        <a:t>Hypertension Management Toolkit </a:t>
                      </a:r>
                      <a:r>
                        <a:rPr lang="en-US" sz="1400" dirty="0"/>
                        <a:t>for Hypertension QI tools</a:t>
                      </a:r>
                    </a:p>
                    <a:p>
                      <a:endParaRPr lang="en-US" sz="140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135143354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94CFD72-6360-46D8-B87B-40BD3EF0BCE9}"/>
              </a:ext>
            </a:extLst>
          </p:cNvPr>
          <p:cNvSpPr/>
          <p:nvPr/>
        </p:nvSpPr>
        <p:spPr>
          <a:xfrm>
            <a:off x="0" y="6445391"/>
            <a:ext cx="12191999" cy="4126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798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Windsor HSA Community Collaborative | Priority Measures Dashboard | July 2018  </a:t>
            </a:r>
          </a:p>
        </p:txBody>
      </p:sp>
    </p:spTree>
    <p:extLst>
      <p:ext uri="{BB962C8B-B14F-4D97-AF65-F5344CB8AC3E}">
        <p14:creationId xmlns:p14="http://schemas.microsoft.com/office/powerpoint/2010/main" val="2179539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xmlns="" id="{F042BA7B-F089-41A8-BA3E-B183EA646C0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7727" y="833052"/>
          <a:ext cx="5550568" cy="519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8AFA22-4D35-4311-833B-0C219B81E66A}"/>
              </a:ext>
            </a:extLst>
          </p:cNvPr>
          <p:cNvSpPr/>
          <p:nvPr/>
        </p:nvSpPr>
        <p:spPr>
          <a:xfrm>
            <a:off x="609599" y="290271"/>
            <a:ext cx="7523747" cy="369235"/>
          </a:xfrm>
          <a:prstGeom prst="rect">
            <a:avLst/>
          </a:prstGeom>
          <a:noFill/>
        </p:spPr>
        <p:txBody>
          <a:bodyPr wrap="square" lIns="91345" tIns="45672" rIns="91345" bIns="45672">
            <a:spAutoFit/>
          </a:bodyPr>
          <a:lstStyle/>
          <a:p>
            <a:r>
              <a:rPr lang="en-US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Diabetes Care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542A046-3FE9-400B-9879-F9356D142A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22968" y="709145"/>
          <a:ext cx="5224653" cy="56724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578">
                  <a:extLst>
                    <a:ext uri="{9D8B030D-6E8A-4147-A177-3AD203B41FA5}">
                      <a16:colId xmlns:a16="http://schemas.microsoft.com/office/drawing/2014/main" xmlns="" val="2200821121"/>
                    </a:ext>
                  </a:extLst>
                </a:gridCol>
                <a:gridCol w="3606075">
                  <a:extLst>
                    <a:ext uri="{9D8B030D-6E8A-4147-A177-3AD203B41FA5}">
                      <a16:colId xmlns:a16="http://schemas.microsoft.com/office/drawing/2014/main" xmlns="" val="2768562063"/>
                    </a:ext>
                  </a:extLst>
                </a:gridCol>
              </a:tblGrid>
              <a:tr h="363949">
                <a:tc gridSpan="2">
                  <a:txBody>
                    <a:bodyPr/>
                    <a:lstStyle/>
                    <a:p>
                      <a:r>
                        <a:rPr lang="en-US" sz="1400" cap="all" baseline="0" dirty="0"/>
                        <a:t> Diabetes care: Diabetes in poor control</a:t>
                      </a:r>
                      <a:endParaRPr lang="en-US" sz="1400" b="0" cap="all" baseline="0" dirty="0"/>
                    </a:p>
                  </a:txBody>
                  <a:tcPr marL="91345" marR="91345" marT="45672" marB="45672"/>
                </a:tc>
                <a:tc hMerge="1">
                  <a:txBody>
                    <a:bodyPr/>
                    <a:lstStyle/>
                    <a:p>
                      <a:endParaRPr lang="en-US" sz="1400" b="1" cap="all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1300141"/>
                  </a:ext>
                </a:extLst>
              </a:tr>
              <a:tr h="2067095">
                <a:tc>
                  <a:txBody>
                    <a:bodyPr/>
                    <a:lstStyle/>
                    <a:p>
                      <a:r>
                        <a:rPr lang="en-US" sz="1400" dirty="0"/>
                        <a:t>Measure Definition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effectLst/>
                        </a:rPr>
                        <a:t>The percentage of patients 18-75 years of age with diabetes (type 1 and type 2) whose most recent HbA1c level during the measurement quarter was greater than 9.0% (poor control) or was missing a result, or if an HbA1c test was not done during the measurement quarter. Measure adapts NQF #0059 (definition </a:t>
                      </a:r>
                      <a:r>
                        <a:rPr lang="en-US" sz="1400" u="sng" kern="1200" dirty="0">
                          <a:effectLst/>
                          <a:hlinkClick r:id="rId3"/>
                        </a:rPr>
                        <a:t>here</a:t>
                      </a:r>
                      <a:r>
                        <a:rPr lang="en-US" sz="1400" kern="1200" dirty="0">
                          <a:effectLst/>
                        </a:rPr>
                        <a:t>) using quarter instead of year.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3295721599"/>
                  </a:ext>
                </a:extLst>
              </a:tr>
              <a:tr h="884029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Local clinical data from Mt. </a:t>
                      </a:r>
                      <a:r>
                        <a:rPr lang="en-US" sz="1400" dirty="0" err="1"/>
                        <a:t>Ascutney</a:t>
                      </a:r>
                      <a:r>
                        <a:rPr lang="en-US" sz="1400" dirty="0"/>
                        <a:t> and White River Family Practice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1849122731"/>
                  </a:ext>
                </a:extLst>
              </a:tr>
              <a:tr h="589317">
                <a:tc>
                  <a:txBody>
                    <a:bodyPr/>
                    <a:lstStyle/>
                    <a:p>
                      <a:r>
                        <a:rPr lang="en-US" sz="1400" dirty="0"/>
                        <a:t>Benchmark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VT Blueprint aggregate A1c in poor control rate was 12% in 2016 (using a year timeframe).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462066656"/>
                  </a:ext>
                </a:extLst>
              </a:tr>
              <a:tr h="623990">
                <a:tc>
                  <a:txBody>
                    <a:bodyPr/>
                    <a:lstStyle/>
                    <a:p>
                      <a:r>
                        <a:rPr lang="en-US" sz="1400" dirty="0"/>
                        <a:t>Community Goal or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r>
                        <a:rPr lang="en-US" sz="1400" dirty="0"/>
                        <a:t>Process Measure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TBD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3661545414"/>
                  </a:ext>
                </a:extLst>
              </a:tr>
              <a:tr h="1144073">
                <a:tc>
                  <a:txBody>
                    <a:bodyPr/>
                    <a:lstStyle/>
                    <a:p>
                      <a:r>
                        <a:rPr lang="en-US" sz="1400" dirty="0"/>
                        <a:t>Notes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Dr. Levin is leading a quality improvement project at Mt. </a:t>
                      </a:r>
                      <a:r>
                        <a:rPr lang="en-US" sz="1400" dirty="0" err="1"/>
                        <a:t>Ascutney</a:t>
                      </a:r>
                      <a:r>
                        <a:rPr lang="en-US" sz="1400" dirty="0"/>
                        <a:t>, aiming to help patients with Diabetes improve their health. 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135143354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8314AF-6C66-442F-9DF5-514C29925C26}"/>
              </a:ext>
            </a:extLst>
          </p:cNvPr>
          <p:cNvSpPr/>
          <p:nvPr/>
        </p:nvSpPr>
        <p:spPr>
          <a:xfrm>
            <a:off x="0" y="6445391"/>
            <a:ext cx="12191999" cy="4126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798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Windsor HSA Community Collaborative | Priority Measures Dashboard | July 2018  </a:t>
            </a:r>
          </a:p>
        </p:txBody>
      </p:sp>
    </p:spTree>
    <p:extLst>
      <p:ext uri="{BB962C8B-B14F-4D97-AF65-F5344CB8AC3E}">
        <p14:creationId xmlns:p14="http://schemas.microsoft.com/office/powerpoint/2010/main" val="34239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4B18AB59-7AC7-47F7-9A99-9D0F636514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2089" y="732930"/>
          <a:ext cx="5693911" cy="335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599E9B3-C665-47EA-A88C-86FF4ED737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3556" y="4164161"/>
          <a:ext cx="5693911" cy="24063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125">
                  <a:extLst>
                    <a:ext uri="{9D8B030D-6E8A-4147-A177-3AD203B41FA5}">
                      <a16:colId xmlns:a16="http://schemas.microsoft.com/office/drawing/2014/main" xmlns="" val="2200821121"/>
                    </a:ext>
                  </a:extLst>
                </a:gridCol>
                <a:gridCol w="4876786">
                  <a:extLst>
                    <a:ext uri="{9D8B030D-6E8A-4147-A177-3AD203B41FA5}">
                      <a16:colId xmlns:a16="http://schemas.microsoft.com/office/drawing/2014/main" xmlns="" val="2768562063"/>
                    </a:ext>
                  </a:extLst>
                </a:gridCol>
              </a:tblGrid>
              <a:tr h="1480344">
                <a:tc>
                  <a:txBody>
                    <a:bodyPr/>
                    <a:lstStyle/>
                    <a:p>
                      <a:r>
                        <a:rPr lang="en-US" sz="1200" b="0" dirty="0"/>
                        <a:t>Measure Definition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The percentage of adolescent and adult patients with a new episode of alcohol or other drug (AOD) dependence who received the following: initiation of AOD treatment through an admission, encounter, or visit within 14 days; engagement of AOD treatment including 2 or more </a:t>
                      </a:r>
                      <a:r>
                        <a:rPr lang="en-US" sz="1200" dirty="0" err="1"/>
                        <a:t>addl</a:t>
                      </a:r>
                      <a:r>
                        <a:rPr lang="en-US" sz="1200" dirty="0"/>
                        <a:t>’ services  within 30 days of the initiation visit. Measure is NQF #0004 </a:t>
                      </a:r>
                      <a:r>
                        <a:rPr lang="en-US" sz="1200" kern="1200" dirty="0">
                          <a:effectLst/>
                        </a:rPr>
                        <a:t>defined </a:t>
                      </a:r>
                      <a:r>
                        <a:rPr lang="en-US" sz="1200" u="sng" kern="1200" dirty="0">
                          <a:effectLst/>
                          <a:hlinkClick r:id="rId3"/>
                        </a:rPr>
                        <a:t>here</a:t>
                      </a:r>
                      <a:r>
                        <a:rPr lang="en-US" sz="1200" u="none" kern="1200" dirty="0">
                          <a:solidFill>
                            <a:schemeClr val="tx1"/>
                          </a:solidFill>
                          <a:effectLst/>
                        </a:rPr>
                        <a:t>. Rates</a:t>
                      </a:r>
                      <a:r>
                        <a:rPr lang="en-US" sz="1200" u="none" kern="1200" baseline="0" dirty="0">
                          <a:solidFill>
                            <a:schemeClr val="tx1"/>
                          </a:solidFill>
                          <a:effectLst/>
                        </a:rPr>
                        <a:t> have been adjusted for Medication Assisted Treatment and Behavioral Health Residential Treatment.</a:t>
                      </a:r>
                      <a:endParaRPr lang="en-US" sz="120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209830545"/>
                  </a:ext>
                </a:extLst>
              </a:tr>
              <a:tr h="285585">
                <a:tc>
                  <a:txBody>
                    <a:bodyPr/>
                    <a:lstStyle/>
                    <a:p>
                      <a:r>
                        <a:rPr lang="en-US" sz="1200" b="0" dirty="0"/>
                        <a:t>Source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Vermont Department of Health</a:t>
                      </a:r>
                      <a:r>
                        <a:rPr lang="en-US" sz="1200" baseline="0" dirty="0"/>
                        <a:t> data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49122731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r>
                        <a:rPr lang="en-US" sz="1200" b="0" dirty="0"/>
                        <a:t>Notes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Project underway building SBIRT into Emergency Department workflow through CHT staff, making referrals to treatment as needed.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351433543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B83DC11-9A77-44A3-A44C-F71734F197A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880911" y="148251"/>
          <a:ext cx="3072172" cy="229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1D05F052-5290-41B1-8CAE-20D32117C60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18168" y="2473951"/>
          <a:ext cx="2725487" cy="208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D949EEC1-E445-47F7-A2E2-51C90D01405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243655" y="2468216"/>
          <a:ext cx="2725487" cy="208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657E3C-7714-4277-BE24-E5F4CA0CEE1D}"/>
              </a:ext>
            </a:extLst>
          </p:cNvPr>
          <p:cNvSpPr/>
          <p:nvPr/>
        </p:nvSpPr>
        <p:spPr>
          <a:xfrm>
            <a:off x="593557" y="290271"/>
            <a:ext cx="7539789" cy="369235"/>
          </a:xfrm>
          <a:prstGeom prst="rect">
            <a:avLst/>
          </a:prstGeom>
          <a:noFill/>
        </p:spPr>
        <p:txBody>
          <a:bodyPr wrap="square" lIns="91345" tIns="45672" rIns="91345" bIns="45672">
            <a:spAutoFit/>
          </a:bodyPr>
          <a:lstStyle/>
          <a:p>
            <a:r>
              <a:rPr lang="en-US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Substance Use Disorder Treatment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BB41C78B-BAC9-4541-AB83-90FC7F1F59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085845" y="4738001"/>
          <a:ext cx="4662303" cy="1524000"/>
        </p:xfrm>
        <a:graphic>
          <a:graphicData uri="http://schemas.openxmlformats.org/drawingml/2006/table">
            <a:tbl>
              <a:tblPr firstCol="1" bandRow="1">
                <a:tableStyleId>{F2DE63D5-997A-4646-A377-4702673A728D}</a:tableStyleId>
              </a:tblPr>
              <a:tblGrid>
                <a:gridCol w="3038300">
                  <a:extLst>
                    <a:ext uri="{9D8B030D-6E8A-4147-A177-3AD203B41FA5}">
                      <a16:colId xmlns:a16="http://schemas.microsoft.com/office/drawing/2014/main" xmlns="" val="2299586404"/>
                    </a:ext>
                  </a:extLst>
                </a:gridCol>
                <a:gridCol w="1624003">
                  <a:extLst>
                    <a:ext uri="{9D8B030D-6E8A-4147-A177-3AD203B41FA5}">
                      <a16:colId xmlns:a16="http://schemas.microsoft.com/office/drawing/2014/main" xmlns="" val="735410347"/>
                    </a:ext>
                  </a:extLst>
                </a:gridCol>
              </a:tblGrid>
              <a:tr h="295442">
                <a:tc gridSpan="2">
                  <a:txBody>
                    <a:bodyPr/>
                    <a:lstStyle/>
                    <a:p>
                      <a:pPr algn="l" rtl="0">
                        <a:defRPr lang="en-US" sz="1400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400" b="0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Spoke Medication Assisted Treatment Resources, May 2018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1491173"/>
                  </a:ext>
                </a:extLst>
              </a:tr>
              <a:tr h="295442">
                <a:tc>
                  <a:txBody>
                    <a:bodyPr/>
                    <a:lstStyle/>
                    <a:p>
                      <a:pPr algn="l" rtl="0">
                        <a:defRPr lang="en-US" sz="1400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400" b="0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MDs prescribing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lang="en-US" sz="1400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400" b="0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4367778"/>
                  </a:ext>
                </a:extLst>
              </a:tr>
              <a:tr h="295442">
                <a:tc>
                  <a:txBody>
                    <a:bodyPr/>
                    <a:lstStyle/>
                    <a:p>
                      <a:pPr algn="l" rtl="0">
                        <a:defRPr lang="en-US" sz="1400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400" b="0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MDs prescribing to ≥ 10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lang="en-US" sz="1400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400" b="0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7682414"/>
                  </a:ext>
                </a:extLst>
              </a:tr>
              <a:tr h="295442">
                <a:tc>
                  <a:txBody>
                    <a:bodyPr/>
                    <a:lstStyle/>
                    <a:p>
                      <a:pPr algn="l" rtl="0">
                        <a:defRPr lang="en-US" sz="1400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400" b="0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Staff FTE Hired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lang="en-US" sz="1400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400" b="0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060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>
                        <a:defRPr lang="en-US" sz="1400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400" b="0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Medicaid Beneficiaries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defRPr lang="en-US" sz="1400" b="0" i="0" u="none" strike="noStrike" kern="1200" spc="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400" b="0" i="0" u="none" strike="noStrike" kern="1200" spc="0" baseline="0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928586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6C51125-0019-42BC-B255-F3A1B392F18A}"/>
              </a:ext>
            </a:extLst>
          </p:cNvPr>
          <p:cNvSpPr/>
          <p:nvPr/>
        </p:nvSpPr>
        <p:spPr>
          <a:xfrm>
            <a:off x="0" y="6445391"/>
            <a:ext cx="12191999" cy="4126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798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Windsor HSA Community Collaborative | Priority Measures Dashboard | July 2018  </a:t>
            </a:r>
          </a:p>
        </p:txBody>
      </p:sp>
    </p:spTree>
    <p:extLst>
      <p:ext uri="{BB962C8B-B14F-4D97-AF65-F5344CB8AC3E}">
        <p14:creationId xmlns:p14="http://schemas.microsoft.com/office/powerpoint/2010/main" val="199746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8AFA22-4D35-4311-833B-0C219B81E66A}"/>
              </a:ext>
            </a:extLst>
          </p:cNvPr>
          <p:cNvSpPr/>
          <p:nvPr/>
        </p:nvSpPr>
        <p:spPr>
          <a:xfrm>
            <a:off x="609599" y="290271"/>
            <a:ext cx="7523747" cy="369235"/>
          </a:xfrm>
          <a:prstGeom prst="rect">
            <a:avLst/>
          </a:prstGeom>
          <a:noFill/>
        </p:spPr>
        <p:txBody>
          <a:bodyPr wrap="square" lIns="91345" tIns="45672" rIns="91345" bIns="45672">
            <a:spAutoFit/>
          </a:bodyPr>
          <a:lstStyle/>
          <a:p>
            <a:r>
              <a:rPr lang="en-US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3-4-50 Prevention Work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8314AF-6C66-442F-9DF5-514C29925C26}"/>
              </a:ext>
            </a:extLst>
          </p:cNvPr>
          <p:cNvSpPr/>
          <p:nvPr/>
        </p:nvSpPr>
        <p:spPr>
          <a:xfrm>
            <a:off x="0" y="6445391"/>
            <a:ext cx="12191999" cy="4126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798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Windsor HSA Community Collaborative | Priority Measures Dashboard | July 2018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5216C89-B854-43C5-B83D-CE604382E91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4378" y="882315"/>
          <a:ext cx="6160169" cy="525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851F88F-0195-49E5-950A-4C5D80B8A0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60125" y="723298"/>
          <a:ext cx="5043117" cy="2622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1441">
                  <a:extLst>
                    <a:ext uri="{9D8B030D-6E8A-4147-A177-3AD203B41FA5}">
                      <a16:colId xmlns:a16="http://schemas.microsoft.com/office/drawing/2014/main" xmlns="" val="318165116"/>
                    </a:ext>
                  </a:extLst>
                </a:gridCol>
                <a:gridCol w="3691676">
                  <a:extLst>
                    <a:ext uri="{9D8B030D-6E8A-4147-A177-3AD203B41FA5}">
                      <a16:colId xmlns:a16="http://schemas.microsoft.com/office/drawing/2014/main" xmlns="" val="377933722"/>
                    </a:ext>
                  </a:extLst>
                </a:gridCol>
              </a:tblGrid>
              <a:tr h="428696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3-4-50 Prevention</a:t>
                      </a:r>
                    </a:p>
                  </a:txBody>
                  <a:tcPr marL="91345" marR="91345" marT="45672" marB="45672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4130801864"/>
                  </a:ext>
                </a:extLst>
              </a:tr>
              <a:tr h="752659">
                <a:tc>
                  <a:txBody>
                    <a:bodyPr/>
                    <a:lstStyle/>
                    <a:p>
                      <a:r>
                        <a:rPr lang="en-US" sz="1400" dirty="0"/>
                        <a:t>Measure Definition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adults and high schoolers who report eating 3 or more vegetables each day of the last 7. Interaction with local prevention and healthy living initiatives will also be reported.</a:t>
                      </a:r>
                      <a:endParaRPr lang="en-US" sz="140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732235525"/>
                  </a:ext>
                </a:extLst>
              </a:tr>
              <a:tr h="428696"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VDH’s </a:t>
                      </a:r>
                      <a:r>
                        <a:rPr lang="en-US" sz="1400" dirty="0">
                          <a:hlinkClick r:id="rId3"/>
                        </a:rPr>
                        <a:t>YRBS</a:t>
                      </a:r>
                      <a:r>
                        <a:rPr lang="en-US" sz="1400" baseline="0" dirty="0"/>
                        <a:t> for Windsor Co., </a:t>
                      </a:r>
                      <a:r>
                        <a:rPr lang="en-US" sz="1400" baseline="0" dirty="0">
                          <a:hlinkClick r:id="rId4"/>
                        </a:rPr>
                        <a:t>BRFSS</a:t>
                      </a:r>
                      <a:r>
                        <a:rPr lang="en-US" sz="1400" baseline="0" dirty="0"/>
                        <a:t> for White River Jct. </a:t>
                      </a:r>
                      <a:endParaRPr lang="en-US" sz="140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1097013337"/>
                  </a:ext>
                </a:extLst>
              </a:tr>
              <a:tr h="613999">
                <a:tc>
                  <a:txBody>
                    <a:bodyPr/>
                    <a:lstStyle/>
                    <a:p>
                      <a:r>
                        <a:rPr lang="en-US" sz="1400" dirty="0"/>
                        <a:t>Notes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Shifted from fruit and vegetable consumption to vegetable consumption based on available YRBS calculations.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xmlns="" val="1024929602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68409D08-4992-4B27-AB6F-FB2A25E0CED0}"/>
              </a:ext>
            </a:extLst>
          </p:cNvPr>
          <p:cNvGraphicFramePr/>
          <p:nvPr>
            <p:extLst/>
          </p:nvPr>
        </p:nvGraphicFramePr>
        <p:xfrm>
          <a:off x="6994358" y="3414459"/>
          <a:ext cx="4908884" cy="290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8829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Why </a:t>
            </a:r>
            <a:r>
              <a:rPr lang="en-US" sz="6600" dirty="0"/>
              <a:t>a</a:t>
            </a:r>
            <a:r>
              <a:rPr lang="en-US" sz="6600" dirty="0" smtClean="0"/>
              <a:t>nother dashboard?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5637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287341" y="12683"/>
            <a:ext cx="4490969" cy="3368351"/>
            <a:chOff x="5155551" y="448279"/>
            <a:chExt cx="4698641" cy="35043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5551" y="448279"/>
              <a:ext cx="4698641" cy="350433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71405" y="476262"/>
              <a:ext cx="29632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 smtClean="0"/>
                <a:t>YRBS</a:t>
              </a:r>
              <a:endParaRPr lang="en-US" sz="40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702" y="0"/>
            <a:ext cx="3031486" cy="40435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-7289"/>
            <a:ext cx="4786604" cy="2696838"/>
            <a:chOff x="274281" y="547737"/>
            <a:chExt cx="6882299" cy="35486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281" y="633705"/>
              <a:ext cx="6882299" cy="346272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00159" y="547737"/>
              <a:ext cx="3756421" cy="174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 smtClean="0"/>
                <a:t>AHS PROFILES</a:t>
              </a:r>
              <a:endParaRPr lang="en-US" sz="4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2689549"/>
            <a:ext cx="3172408" cy="4093806"/>
            <a:chOff x="1294977" y="2527864"/>
            <a:chExt cx="3071359" cy="3912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4977" y="2537927"/>
              <a:ext cx="3071359" cy="390213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94977" y="2527864"/>
              <a:ext cx="29632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000" dirty="0" smtClean="0"/>
                <a:t>BLUEPRINT COMMUNITY PROFILES</a:t>
              </a:r>
              <a:endParaRPr lang="en-US" sz="40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408" y="1610999"/>
            <a:ext cx="4165730" cy="3214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3213" y="1827433"/>
            <a:ext cx="2963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BRFSS</a:t>
            </a:r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2403" y="4021784"/>
            <a:ext cx="4384162" cy="28362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38261" y="3913452"/>
            <a:ext cx="29632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COMMUNITY HEALTH NEEDS ASSESSMENT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26309" y="4344829"/>
            <a:ext cx="52186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cap="all" dirty="0" smtClean="0"/>
              <a:t>+ REPORTS FROM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en-US" sz="2400" cap="all" dirty="0" smtClean="0"/>
              <a:t>CENSUS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en-US" sz="2400" cap="all" dirty="0" smtClean="0"/>
              <a:t>ACH Participant Orgs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en-US" sz="2400" cap="all" dirty="0" smtClean="0"/>
              <a:t>Local Hospital EHR</a:t>
            </a:r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en-US" sz="2400" cap="all" dirty="0" smtClean="0"/>
              <a:t>Local Hospital Quality </a:t>
            </a:r>
            <a:r>
              <a:rPr lang="en-US" sz="2400" cap="all" dirty="0" err="1" smtClean="0"/>
              <a:t>Dept</a:t>
            </a:r>
            <a:endParaRPr lang="en-US" sz="2400" cap="all" dirty="0" smtClean="0"/>
          </a:p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en-US" sz="2400" cap="all" dirty="0" err="1" smtClean="0"/>
              <a:t>MOre</a:t>
            </a:r>
            <a:endParaRPr lang="en-US" sz="2400" cap="all" dirty="0" smtClean="0"/>
          </a:p>
          <a:p>
            <a:pPr algn="r"/>
            <a:endParaRPr lang="en-US" sz="2400" cap="all" dirty="0" smtClean="0"/>
          </a:p>
          <a:p>
            <a:pPr algn="r"/>
            <a:endParaRPr lang="en-US" sz="4000" cap="all" dirty="0"/>
          </a:p>
        </p:txBody>
      </p:sp>
      <p:sp>
        <p:nvSpPr>
          <p:cNvPr id="19" name="TextBox 18"/>
          <p:cNvSpPr txBox="1"/>
          <p:nvPr/>
        </p:nvSpPr>
        <p:spPr>
          <a:xfrm>
            <a:off x="9359709" y="-7290"/>
            <a:ext cx="283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/>
              <a:t>ONECARE</a:t>
            </a:r>
          </a:p>
          <a:p>
            <a:pPr algn="r"/>
            <a:r>
              <a:rPr lang="en-US" sz="4000" dirty="0" smtClean="0"/>
              <a:t>REPORTS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381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103" y="167951"/>
            <a:ext cx="4964147" cy="656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9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What kind of dashboard will this be?</a:t>
            </a:r>
          </a:p>
          <a:p>
            <a:pPr marL="0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Operational  *  Leadership  *  Analytic</a:t>
            </a:r>
          </a:p>
        </p:txBody>
      </p:sp>
    </p:spTree>
    <p:extLst>
      <p:ext uri="{BB962C8B-B14F-4D97-AF65-F5344CB8AC3E}">
        <p14:creationId xmlns:p14="http://schemas.microsoft.com/office/powerpoint/2010/main" val="288018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Your Audience / What Do They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Ask them</a:t>
            </a:r>
          </a:p>
          <a:p>
            <a:pPr marL="0" indent="0">
              <a:buNone/>
            </a:pPr>
            <a:r>
              <a:rPr lang="en-US" sz="3200" dirty="0" smtClean="0"/>
              <a:t>	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What would you like to know?</a:t>
            </a:r>
          </a:p>
          <a:p>
            <a:pPr marL="0" indent="0">
              <a:buNone/>
            </a:pPr>
            <a:r>
              <a:rPr lang="en-US" sz="3200" dirty="0" smtClean="0"/>
              <a:t>	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What would you do if you knew this information?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523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Right Data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Your priorities</a:t>
            </a:r>
            <a:r>
              <a:rPr lang="en-US" sz="3200" dirty="0"/>
              <a:t> </a:t>
            </a:r>
            <a:r>
              <a:rPr lang="en-US" sz="3200" dirty="0" smtClean="0"/>
              <a:t>/ locally meaningful</a:t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Standardized if possible</a:t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Accessible </a:t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Understandable</a:t>
            </a:r>
            <a:br>
              <a:rPr lang="en-US" sz="3200" dirty="0" smtClean="0"/>
            </a:b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Actionable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44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“It’s beautiful if it optimizes the user’s </a:t>
            </a:r>
          </a:p>
          <a:p>
            <a:pPr marL="0" indent="0" algn="ctr">
              <a:buNone/>
            </a:pPr>
            <a:r>
              <a:rPr lang="en-US" sz="3200" dirty="0" smtClean="0"/>
              <a:t>ability to take in the information.”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408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Case Study: Randolph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86612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Office PowerPoint</Application>
  <PresentationFormat>Widescreen</PresentationFormat>
  <Paragraphs>101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Office Theme</vt:lpstr>
      <vt:lpstr>ACH DATA DASHBOARDS </vt:lpstr>
      <vt:lpstr>PowerPoint Presentation</vt:lpstr>
      <vt:lpstr>PowerPoint Presentation</vt:lpstr>
      <vt:lpstr>PowerPoint Presentation</vt:lpstr>
      <vt:lpstr>Getting Started</vt:lpstr>
      <vt:lpstr>Who is Your Audience / What Do They Need?</vt:lpstr>
      <vt:lpstr>Finding the Right Data</vt:lpstr>
      <vt:lpstr>Design</vt:lpstr>
      <vt:lpstr>Case Study: Randolph</vt:lpstr>
      <vt:lpstr>PowerPoint Presentation</vt:lpstr>
      <vt:lpstr>PowerPoint Presentation</vt:lpstr>
      <vt:lpstr>PowerPoint Presentation</vt:lpstr>
      <vt:lpstr>Case Study: Windsor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2018-10-05T12:48:13Z</dcterms:created>
  <dcterms:modified xsi:type="dcterms:W3CDTF">2018-10-05T12:48:41Z</dcterms:modified>
</cp:coreProperties>
</file>