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1"/>
  </p:notesMasterIdLst>
  <p:sldIdLst>
    <p:sldId id="256" r:id="rId2"/>
    <p:sldId id="257" r:id="rId3"/>
    <p:sldId id="258" r:id="rId4"/>
    <p:sldId id="259" r:id="rId5"/>
    <p:sldId id="263" r:id="rId6"/>
    <p:sldId id="282" r:id="rId7"/>
    <p:sldId id="272" r:id="rId8"/>
    <p:sldId id="265" r:id="rId9"/>
    <p:sldId id="266" r:id="rId10"/>
    <p:sldId id="267" r:id="rId11"/>
    <p:sldId id="268" r:id="rId12"/>
    <p:sldId id="269" r:id="rId13"/>
    <p:sldId id="270" r:id="rId14"/>
    <p:sldId id="279" r:id="rId15"/>
    <p:sldId id="280" r:id="rId16"/>
    <p:sldId id="273" r:id="rId17"/>
    <p:sldId id="278" r:id="rId18"/>
    <p:sldId id="283" r:id="rId19"/>
    <p:sldId id="28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4660"/>
  </p:normalViewPr>
  <p:slideViewPr>
    <p:cSldViewPr snapToGrid="0">
      <p:cViewPr varScale="1">
        <p:scale>
          <a:sx n="78" d="100"/>
          <a:sy n="78" d="100"/>
        </p:scale>
        <p:origin x="114"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 of Respondents who "Agree" or "Strongly Agree" That</a:t>
            </a:r>
            <a:r>
              <a:rPr lang="en-US" sz="1200" baseline="0"/>
              <a:t> Their Community Exhibits the Given Team Characteristics</a:t>
            </a:r>
            <a:endParaRPr lang="en-US" sz="120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Sheet1!$L$2</c:f>
              <c:strCache>
                <c:ptCount val="1"/>
                <c:pt idx="0">
                  <c:v>FY14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Shared Goals</c:v>
                </c:pt>
                <c:pt idx="1">
                  <c:v>Mutual Trust</c:v>
                </c:pt>
                <c:pt idx="2">
                  <c:v>Effective Communication</c:v>
                </c:pt>
                <c:pt idx="3">
                  <c:v>Clear Roles</c:v>
                </c:pt>
                <c:pt idx="4">
                  <c:v>Measureable Processes and Outcomes</c:v>
                </c:pt>
              </c:strCache>
            </c:strRef>
          </c:cat>
          <c:val>
            <c:numRef>
              <c:f>Sheet1!$L$3:$L$7</c:f>
              <c:numCache>
                <c:formatCode>0%</c:formatCode>
                <c:ptCount val="5"/>
                <c:pt idx="0">
                  <c:v>0.8</c:v>
                </c:pt>
                <c:pt idx="1">
                  <c:v>0.81</c:v>
                </c:pt>
                <c:pt idx="2">
                  <c:v>0.77</c:v>
                </c:pt>
                <c:pt idx="3">
                  <c:v>0.69</c:v>
                </c:pt>
                <c:pt idx="4">
                  <c:v>0.31</c:v>
                </c:pt>
              </c:numCache>
            </c:numRef>
          </c:val>
        </c:ser>
        <c:ser>
          <c:idx val="0"/>
          <c:order val="1"/>
          <c:tx>
            <c:strRef>
              <c:f>Sheet1!$M$2</c:f>
              <c:strCache>
                <c:ptCount val="1"/>
                <c:pt idx="0">
                  <c:v>FY15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Shared Goals</c:v>
                </c:pt>
                <c:pt idx="1">
                  <c:v>Mutual Trust</c:v>
                </c:pt>
                <c:pt idx="2">
                  <c:v>Effective Communication</c:v>
                </c:pt>
                <c:pt idx="3">
                  <c:v>Clear Roles</c:v>
                </c:pt>
                <c:pt idx="4">
                  <c:v>Measureable Processes and Outcomes</c:v>
                </c:pt>
              </c:strCache>
            </c:strRef>
          </c:cat>
          <c:val>
            <c:numRef>
              <c:f>Sheet1!$M$3:$M$7</c:f>
              <c:numCache>
                <c:formatCode>0%</c:formatCode>
                <c:ptCount val="5"/>
                <c:pt idx="0">
                  <c:v>0.87</c:v>
                </c:pt>
                <c:pt idx="1">
                  <c:v>0.87</c:v>
                </c:pt>
                <c:pt idx="2">
                  <c:v>0.73</c:v>
                </c:pt>
                <c:pt idx="3">
                  <c:v>0.8</c:v>
                </c:pt>
                <c:pt idx="4">
                  <c:v>0.4</c:v>
                </c:pt>
              </c:numCache>
            </c:numRef>
          </c:val>
        </c:ser>
        <c:ser>
          <c:idx val="2"/>
          <c:order val="2"/>
          <c:tx>
            <c:strRef>
              <c:f>Sheet1!$N$2</c:f>
              <c:strCache>
                <c:ptCount val="1"/>
                <c:pt idx="0">
                  <c:v>State Avg. FY15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Shared Goals</c:v>
                </c:pt>
                <c:pt idx="1">
                  <c:v>Mutual Trust</c:v>
                </c:pt>
                <c:pt idx="2">
                  <c:v>Effective Communication</c:v>
                </c:pt>
                <c:pt idx="3">
                  <c:v>Clear Roles</c:v>
                </c:pt>
                <c:pt idx="4">
                  <c:v>Measureable Processes and Outcomes</c:v>
                </c:pt>
              </c:strCache>
            </c:strRef>
          </c:cat>
          <c:val>
            <c:numRef>
              <c:f>Sheet1!$N$3:$N$7</c:f>
              <c:numCache>
                <c:formatCode>0%</c:formatCode>
                <c:ptCount val="5"/>
                <c:pt idx="0">
                  <c:v>0.75</c:v>
                </c:pt>
                <c:pt idx="1">
                  <c:v>0.81</c:v>
                </c:pt>
                <c:pt idx="2">
                  <c:v>0.61</c:v>
                </c:pt>
                <c:pt idx="3">
                  <c:v>0.66</c:v>
                </c:pt>
                <c:pt idx="4">
                  <c:v>0.35</c:v>
                </c:pt>
              </c:numCache>
            </c:numRef>
          </c:val>
        </c:ser>
        <c:dLbls>
          <c:showLegendKey val="0"/>
          <c:showVal val="0"/>
          <c:showCatName val="0"/>
          <c:showSerName val="0"/>
          <c:showPercent val="0"/>
          <c:showBubbleSize val="0"/>
        </c:dLbls>
        <c:gapWidth val="219"/>
        <c:overlap val="-27"/>
        <c:axId val="210316928"/>
        <c:axId val="210314184"/>
      </c:barChart>
      <c:catAx>
        <c:axId val="21031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0314184"/>
        <c:crosses val="autoZero"/>
        <c:auto val="1"/>
        <c:lblAlgn val="ctr"/>
        <c:lblOffset val="100"/>
        <c:noMultiLvlLbl val="0"/>
      </c:catAx>
      <c:valAx>
        <c:axId val="2103141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0316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61F78-ABBC-479D-8B6C-AB1634A6595D}" type="datetimeFigureOut">
              <a:rPr lang="en-US" smtClean="0"/>
              <a:t>3/21/2016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7E8E1-DEF8-46D1-BE1D-B993E7192B27}" type="slidenum">
              <a:rPr lang="en-US" smtClean="0"/>
              <a:t>‹#›</a:t>
            </a:fld>
            <a:endParaRPr lang="en-US"/>
          </a:p>
        </p:txBody>
      </p:sp>
    </p:spTree>
    <p:extLst>
      <p:ext uri="{BB962C8B-B14F-4D97-AF65-F5344CB8AC3E}">
        <p14:creationId xmlns:p14="http://schemas.microsoft.com/office/powerpoint/2010/main" val="132201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17E8E1-DEF8-46D1-BE1D-B993E7192B27}" type="slidenum">
              <a:rPr lang="en-US" smtClean="0"/>
              <a:t>1</a:t>
            </a:fld>
            <a:endParaRPr lang="en-US"/>
          </a:p>
        </p:txBody>
      </p:sp>
    </p:spTree>
    <p:extLst>
      <p:ext uri="{BB962C8B-B14F-4D97-AF65-F5344CB8AC3E}">
        <p14:creationId xmlns:p14="http://schemas.microsoft.com/office/powerpoint/2010/main" val="144548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C81AA4-470F-4657-ABE8-69B5C25FFB84}" type="datetime1">
              <a:rPr lang="en-US" smtClean="0"/>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474574-E9F0-4B6F-9D8E-2CA94E74A684}" type="datetime1">
              <a:rPr lang="en-US" smtClean="0"/>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68E2CE-0992-465B-8520-B22F9911FC53}" type="datetime1">
              <a:rPr lang="en-US" smtClean="0"/>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8F8A0A-F78B-4F3A-9026-0BAB8E8636E9}" type="datetime1">
              <a:rPr lang="en-US" smtClean="0"/>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78F8D-2241-469E-A520-BFC0E67D9AF2}" type="datetime1">
              <a:rPr lang="en-US" smtClean="0"/>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36ABB7-726E-415A-A275-C0CF5440BD0D}" type="datetime1">
              <a:rPr lang="en-US" smtClean="0"/>
              <a:t>3/21/2016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82A74A-216B-45A0-8E25-B6D54D3485D1}" type="datetime1">
              <a:rPr lang="en-US" smtClean="0"/>
              <a:t>3/21/2016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B7435B-34EF-477E-A69F-DF8A8DF6497D}" type="datetime1">
              <a:rPr lang="en-US" smtClean="0"/>
              <a:t>3/21/2016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1C1DF5F-D211-44C2-A96A-2EB7A7F7DCF0}" type="datetime1">
              <a:rPr lang="en-US" smtClean="0"/>
              <a:t>3/21/2016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FFD5821-1DEC-4514-9568-1C7EB7F6420A}" type="datetime1">
              <a:rPr lang="en-US" smtClean="0"/>
              <a:t>3/21/2016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98BA0-F275-489C-842C-9F64A223EDA2}" type="datetime1">
              <a:rPr lang="en-US" smtClean="0"/>
              <a:t>3/21/2016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65E17C9-735A-4812-9C8C-894FE650CF32}" type="datetime1">
              <a:rPr lang="en-US" smtClean="0"/>
              <a:t>3/21/2016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Windsor’s Community Health Network</a:t>
            </a:r>
            <a:endParaRPr lang="en-US" dirty="0"/>
          </a:p>
        </p:txBody>
      </p:sp>
      <p:sp>
        <p:nvSpPr>
          <p:cNvPr id="3" name="Subtitle 2"/>
          <p:cNvSpPr>
            <a:spLocks noGrp="1"/>
          </p:cNvSpPr>
          <p:nvPr>
            <p:ph type="subTitle" idx="1"/>
          </p:nvPr>
        </p:nvSpPr>
        <p:spPr/>
        <p:txBody>
          <a:bodyPr/>
          <a:lstStyle/>
          <a:p>
            <a:r>
              <a:rPr lang="en-US" dirty="0" smtClean="0"/>
              <a:t>Windsor Health service area</a:t>
            </a:r>
          </a:p>
          <a:p>
            <a:r>
              <a:rPr lang="en-US" dirty="0" smtClean="0"/>
              <a:t>Fy2015</a:t>
            </a:r>
            <a:endParaRPr lang="en-US" dirty="0"/>
          </a:p>
        </p:txBody>
      </p:sp>
    </p:spTree>
    <p:extLst>
      <p:ext uri="{BB962C8B-B14F-4D97-AF65-F5344CB8AC3E}">
        <p14:creationId xmlns:p14="http://schemas.microsoft.com/office/powerpoint/2010/main" val="2216904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90"/>
          <a:stretch/>
        </p:blipFill>
        <p:spPr>
          <a:xfrm>
            <a:off x="2254102" y="0"/>
            <a:ext cx="9557120" cy="6858000"/>
          </a:xfrm>
          <a:prstGeom prst="rect">
            <a:avLst/>
          </a:prstGeom>
        </p:spPr>
      </p:pic>
      <p:sp>
        <p:nvSpPr>
          <p:cNvPr id="2" name="Rectangle 1"/>
          <p:cNvSpPr/>
          <p:nvPr/>
        </p:nvSpPr>
        <p:spPr>
          <a:xfrm>
            <a:off x="23745" y="0"/>
            <a:ext cx="6072255" cy="12833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accent2"/>
                </a:solidFill>
              </a:rPr>
              <a:t>Our organizations . . .</a:t>
            </a:r>
          </a:p>
          <a:p>
            <a:r>
              <a:rPr lang="en-US" sz="1600" dirty="0" smtClean="0">
                <a:solidFill>
                  <a:schemeClr val="accent2"/>
                </a:solidFill>
              </a:rPr>
              <a:t>SHARE INFORMATION ABOUT PROGRAMS, SERVICES AND/OR POLICY</a:t>
            </a:r>
          </a:p>
          <a:p>
            <a:r>
              <a:rPr lang="en-US" sz="1600" dirty="0" smtClean="0">
                <a:solidFill>
                  <a:schemeClr val="accent2"/>
                </a:solidFill>
              </a:rPr>
              <a:t>Node color shows Degree</a:t>
            </a:r>
          </a:p>
          <a:p>
            <a:r>
              <a:rPr lang="en-US" sz="1600" dirty="0" smtClean="0">
                <a:solidFill>
                  <a:schemeClr val="accent2"/>
                </a:solidFill>
              </a:rPr>
              <a:t>Node size shows </a:t>
            </a:r>
            <a:r>
              <a:rPr lang="en-US" sz="1600" dirty="0" err="1" smtClean="0">
                <a:solidFill>
                  <a:schemeClr val="accent2"/>
                </a:solidFill>
              </a:rPr>
              <a:t>Betweeness</a:t>
            </a:r>
            <a:r>
              <a:rPr lang="en-US" sz="1600" dirty="0" smtClean="0">
                <a:solidFill>
                  <a:schemeClr val="accent2"/>
                </a:solidFill>
              </a:rPr>
              <a:t> Centrality</a:t>
            </a:r>
          </a:p>
        </p:txBody>
      </p:sp>
      <p:sp>
        <p:nvSpPr>
          <p:cNvPr id="4" name="Rectangle 3"/>
          <p:cNvSpPr/>
          <p:nvPr/>
        </p:nvSpPr>
        <p:spPr>
          <a:xfrm>
            <a:off x="8218967" y="457200"/>
            <a:ext cx="1031359" cy="5528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3999710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044"/>
          <a:stretch/>
        </p:blipFill>
        <p:spPr>
          <a:xfrm>
            <a:off x="911114" y="0"/>
            <a:ext cx="10108625" cy="6745357"/>
          </a:xfrm>
          <a:prstGeom prst="rect">
            <a:avLst/>
          </a:prstGeom>
        </p:spPr>
      </p:pic>
      <p:sp>
        <p:nvSpPr>
          <p:cNvPr id="2" name="Rectangle 1"/>
          <p:cNvSpPr/>
          <p:nvPr/>
        </p:nvSpPr>
        <p:spPr>
          <a:xfrm>
            <a:off x="23744" y="0"/>
            <a:ext cx="5462655" cy="11845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accent2"/>
                </a:solidFill>
              </a:rPr>
              <a:t>My organization SENDS REFERRALS TO this organization</a:t>
            </a:r>
          </a:p>
          <a:p>
            <a:r>
              <a:rPr lang="en-US" sz="1600" dirty="0" smtClean="0">
                <a:solidFill>
                  <a:schemeClr val="accent2"/>
                </a:solidFill>
              </a:rPr>
              <a:t>My organization RECEIVES REFERRALS FROM this organization</a:t>
            </a:r>
          </a:p>
          <a:p>
            <a:r>
              <a:rPr lang="en-US" sz="1600" dirty="0" smtClean="0">
                <a:solidFill>
                  <a:schemeClr val="accent2"/>
                </a:solidFill>
              </a:rPr>
              <a:t>Node color shows Degree</a:t>
            </a:r>
          </a:p>
          <a:p>
            <a:r>
              <a:rPr lang="en-US" sz="1600" dirty="0" smtClean="0">
                <a:solidFill>
                  <a:schemeClr val="accent2"/>
                </a:solidFill>
              </a:rPr>
              <a:t>Node size shows </a:t>
            </a:r>
            <a:r>
              <a:rPr lang="en-US" sz="1600" dirty="0" err="1" smtClean="0">
                <a:solidFill>
                  <a:schemeClr val="accent2"/>
                </a:solidFill>
              </a:rPr>
              <a:t>Betweeness</a:t>
            </a:r>
            <a:r>
              <a:rPr lang="en-US" sz="1600" dirty="0" smtClean="0">
                <a:solidFill>
                  <a:schemeClr val="accent2"/>
                </a:solidFill>
              </a:rPr>
              <a:t> Centrality</a:t>
            </a:r>
          </a:p>
        </p:txBody>
      </p:sp>
      <p:sp>
        <p:nvSpPr>
          <p:cNvPr id="4" name="Rectangle 3"/>
          <p:cNvSpPr/>
          <p:nvPr/>
        </p:nvSpPr>
        <p:spPr>
          <a:xfrm>
            <a:off x="8335925" y="315835"/>
            <a:ext cx="1031359" cy="5528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761574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93630" y="95693"/>
            <a:ext cx="8870555" cy="6762307"/>
          </a:xfrm>
          <a:prstGeom prst="rect">
            <a:avLst/>
          </a:prstGeom>
        </p:spPr>
      </p:pic>
      <p:sp>
        <p:nvSpPr>
          <p:cNvPr id="2" name="Rectangle 1"/>
          <p:cNvSpPr/>
          <p:nvPr/>
        </p:nvSpPr>
        <p:spPr>
          <a:xfrm>
            <a:off x="23744" y="-1"/>
            <a:ext cx="5462655" cy="13879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accent2"/>
                </a:solidFill>
              </a:rPr>
              <a:t>Our organizations . . .</a:t>
            </a:r>
          </a:p>
          <a:p>
            <a:r>
              <a:rPr lang="en-US" sz="1600" dirty="0" smtClean="0">
                <a:solidFill>
                  <a:schemeClr val="accent2"/>
                </a:solidFill>
              </a:rPr>
              <a:t>SHARE RESOURCES</a:t>
            </a:r>
          </a:p>
          <a:p>
            <a:r>
              <a:rPr lang="en-US" sz="1600" dirty="0" smtClean="0">
                <a:solidFill>
                  <a:schemeClr val="accent2"/>
                </a:solidFill>
              </a:rPr>
              <a:t>(e.g. joint funding, shared equipment, personnel or facilities)</a:t>
            </a:r>
          </a:p>
          <a:p>
            <a:r>
              <a:rPr lang="en-US" sz="1600" dirty="0" smtClean="0">
                <a:solidFill>
                  <a:schemeClr val="accent2"/>
                </a:solidFill>
              </a:rPr>
              <a:t>Node color shows Degree</a:t>
            </a:r>
          </a:p>
          <a:p>
            <a:r>
              <a:rPr lang="en-US" sz="1600" dirty="0" smtClean="0">
                <a:solidFill>
                  <a:schemeClr val="accent2"/>
                </a:solidFill>
              </a:rPr>
              <a:t>Node size shows </a:t>
            </a:r>
            <a:r>
              <a:rPr lang="en-US" sz="1600" dirty="0" err="1" smtClean="0">
                <a:solidFill>
                  <a:schemeClr val="accent2"/>
                </a:solidFill>
              </a:rPr>
              <a:t>Betweeness</a:t>
            </a:r>
            <a:r>
              <a:rPr lang="en-US" sz="1600" dirty="0" smtClean="0">
                <a:solidFill>
                  <a:schemeClr val="accent2"/>
                </a:solidFill>
              </a:rPr>
              <a:t> Centrality</a:t>
            </a:r>
          </a:p>
        </p:txBody>
      </p:sp>
      <p:sp>
        <p:nvSpPr>
          <p:cNvPr id="4" name="Rectangle 3"/>
          <p:cNvSpPr/>
          <p:nvPr/>
        </p:nvSpPr>
        <p:spPr>
          <a:xfrm>
            <a:off x="4215808" y="5656521"/>
            <a:ext cx="717700" cy="1913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188036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66"/>
          <a:stretch/>
        </p:blipFill>
        <p:spPr>
          <a:xfrm>
            <a:off x="2659042" y="21264"/>
            <a:ext cx="8877300" cy="6836735"/>
          </a:xfrm>
          <a:prstGeom prst="rect">
            <a:avLst/>
          </a:prstGeom>
        </p:spPr>
      </p:pic>
      <p:sp>
        <p:nvSpPr>
          <p:cNvPr id="2" name="Rectangle 1"/>
          <p:cNvSpPr/>
          <p:nvPr/>
        </p:nvSpPr>
        <p:spPr>
          <a:xfrm>
            <a:off x="23744" y="0"/>
            <a:ext cx="5462655" cy="11845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accent2"/>
                </a:solidFill>
              </a:rPr>
              <a:t>FULL NETWORK – all questions</a:t>
            </a:r>
          </a:p>
          <a:p>
            <a:r>
              <a:rPr lang="en-US" sz="1600" dirty="0" smtClean="0">
                <a:solidFill>
                  <a:schemeClr val="accent2"/>
                </a:solidFill>
              </a:rPr>
              <a:t>Node color shows Network Neighborhood</a:t>
            </a:r>
          </a:p>
          <a:p>
            <a:r>
              <a:rPr lang="en-US" sz="1600" dirty="0" smtClean="0">
                <a:solidFill>
                  <a:schemeClr val="accent2"/>
                </a:solidFill>
              </a:rPr>
              <a:t>Node size shows </a:t>
            </a:r>
            <a:r>
              <a:rPr lang="en-US" sz="1600" dirty="0" err="1" smtClean="0">
                <a:solidFill>
                  <a:schemeClr val="accent2"/>
                </a:solidFill>
              </a:rPr>
              <a:t>Betweeness</a:t>
            </a:r>
            <a:r>
              <a:rPr lang="en-US" sz="1600" dirty="0" smtClean="0">
                <a:solidFill>
                  <a:schemeClr val="accent2"/>
                </a:solidFill>
              </a:rPr>
              <a:t> Centrality</a:t>
            </a:r>
          </a:p>
        </p:txBody>
      </p:sp>
      <p:sp>
        <p:nvSpPr>
          <p:cNvPr id="5" name="TextBox 4"/>
          <p:cNvSpPr txBox="1"/>
          <p:nvPr/>
        </p:nvSpPr>
        <p:spPr>
          <a:xfrm>
            <a:off x="298482" y="3772335"/>
            <a:ext cx="2498651" cy="2492990"/>
          </a:xfrm>
          <a:prstGeom prst="rect">
            <a:avLst/>
          </a:prstGeom>
          <a:noFill/>
        </p:spPr>
        <p:txBody>
          <a:bodyPr wrap="square" rtlCol="0">
            <a:spAutoFit/>
          </a:bodyPr>
          <a:lstStyle/>
          <a:p>
            <a:r>
              <a:rPr lang="en-US" sz="1200" i="1" dirty="0">
                <a:solidFill>
                  <a:schemeClr val="tx1">
                    <a:lumMod val="50000"/>
                    <a:lumOff val="50000"/>
                  </a:schemeClr>
                </a:solidFill>
              </a:rPr>
              <a:t>Network neighborhoods appear to be formed around populations served. Elder care organizations and housing are clustered in the red network neighborhood. Child and family services, including schools, are clustered in the blue network neighborhood. The green network neighborhood is a mix of state services and substance abuse recovery services</a:t>
            </a:r>
            <a:r>
              <a:rPr lang="en-US" sz="1200" i="1" dirty="0" smtClean="0">
                <a:solidFill>
                  <a:schemeClr val="tx1">
                    <a:lumMod val="50000"/>
                    <a:lumOff val="50000"/>
                  </a:schemeClr>
                </a:solidFill>
              </a:rPr>
              <a:t>.</a:t>
            </a:r>
          </a:p>
          <a:p>
            <a:endParaRPr lang="en-US" sz="1200" i="1" dirty="0">
              <a:solidFill>
                <a:schemeClr val="tx1">
                  <a:lumMod val="50000"/>
                  <a:lumOff val="50000"/>
                </a:schemeClr>
              </a:solidFill>
            </a:endParaRPr>
          </a:p>
          <a:p>
            <a:endParaRPr lang="en-US" sz="1200" i="1" dirty="0">
              <a:solidFill>
                <a:schemeClr val="tx1">
                  <a:lumMod val="50000"/>
                  <a:lumOff val="50000"/>
                </a:scheme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pPr/>
              <a:t>13</a:t>
            </a:fld>
            <a:endParaRPr lang="en-US" dirty="0"/>
          </a:p>
        </p:txBody>
      </p:sp>
      <p:sp>
        <p:nvSpPr>
          <p:cNvPr id="7" name="Rectangle 6"/>
          <p:cNvSpPr/>
          <p:nvPr/>
        </p:nvSpPr>
        <p:spPr>
          <a:xfrm>
            <a:off x="9390278" y="574964"/>
            <a:ext cx="2332383" cy="1200329"/>
          </a:xfrm>
          <a:prstGeom prst="rect">
            <a:avLst/>
          </a:prstGeom>
        </p:spPr>
        <p:txBody>
          <a:bodyPr wrap="square">
            <a:spAutoFit/>
          </a:bodyPr>
          <a:lstStyle/>
          <a:p>
            <a:pPr algn="r"/>
            <a:r>
              <a:rPr lang="en-US" sz="1200" i="1" dirty="0">
                <a:solidFill>
                  <a:schemeClr val="tx1">
                    <a:lumMod val="50000"/>
                    <a:lumOff val="50000"/>
                  </a:schemeClr>
                </a:solidFill>
              </a:rPr>
              <a:t>Mt. </a:t>
            </a:r>
            <a:r>
              <a:rPr lang="en-US" sz="1200" i="1" dirty="0" err="1">
                <a:solidFill>
                  <a:schemeClr val="tx1">
                    <a:lumMod val="50000"/>
                    <a:lumOff val="50000"/>
                  </a:schemeClr>
                </a:solidFill>
              </a:rPr>
              <a:t>Ascutney</a:t>
            </a:r>
            <a:r>
              <a:rPr lang="en-US" sz="1200" i="1" dirty="0">
                <a:solidFill>
                  <a:schemeClr val="tx1">
                    <a:lumMod val="50000"/>
                    <a:lumOff val="50000"/>
                  </a:schemeClr>
                </a:solidFill>
              </a:rPr>
              <a:t> Hospital and Health Center is the most central organization in the full network, and is alone at the center to a degree not seen in most health service areas. </a:t>
            </a:r>
          </a:p>
        </p:txBody>
      </p:sp>
    </p:spTree>
    <p:extLst>
      <p:ext uri="{BB962C8B-B14F-4D97-AF65-F5344CB8AC3E}">
        <p14:creationId xmlns:p14="http://schemas.microsoft.com/office/powerpoint/2010/main" val="1800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Network Statistics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2529608"/>
              </p:ext>
            </p:extLst>
          </p:nvPr>
        </p:nvGraphicFramePr>
        <p:xfrm>
          <a:off x="1097280" y="1878788"/>
          <a:ext cx="5403112" cy="2595880"/>
        </p:xfrm>
        <a:graphic>
          <a:graphicData uri="http://schemas.openxmlformats.org/drawingml/2006/table">
            <a:tbl>
              <a:tblPr bandRow="1">
                <a:tableStyleId>{5C22544A-7EE6-4342-B048-85BDC9FD1C3A}</a:tableStyleId>
              </a:tblPr>
              <a:tblGrid>
                <a:gridCol w="2638647"/>
                <a:gridCol w="2764465"/>
              </a:tblGrid>
              <a:tr h="370840">
                <a:tc>
                  <a:txBody>
                    <a:bodyPr/>
                    <a:lstStyle/>
                    <a:p>
                      <a:r>
                        <a:rPr lang="en-US" sz="1600" dirty="0" smtClean="0"/>
                        <a:t>Avg.</a:t>
                      </a:r>
                      <a:r>
                        <a:rPr lang="en-US" sz="1600" baseline="0" dirty="0" smtClean="0"/>
                        <a:t> Degree</a:t>
                      </a:r>
                      <a:endParaRPr lang="en-US" sz="1600" dirty="0"/>
                    </a:p>
                  </a:txBody>
                  <a:tcPr/>
                </a:tc>
                <a:tc>
                  <a:txBody>
                    <a:bodyPr/>
                    <a:lstStyle/>
                    <a:p>
                      <a:pPr algn="ctr"/>
                      <a:r>
                        <a:rPr lang="en-US" sz="1600" dirty="0" smtClean="0"/>
                        <a:t>13.852</a:t>
                      </a:r>
                      <a:endParaRPr lang="en-US" sz="1600" dirty="0"/>
                    </a:p>
                  </a:txBody>
                  <a:tcPr/>
                </a:tc>
              </a:tr>
              <a:tr h="370840">
                <a:tc>
                  <a:txBody>
                    <a:bodyPr/>
                    <a:lstStyle/>
                    <a:p>
                      <a:r>
                        <a:rPr lang="en-US" sz="1600" dirty="0" smtClean="0"/>
                        <a:t>Avg.</a:t>
                      </a:r>
                      <a:r>
                        <a:rPr lang="en-US" sz="1600" baseline="0" dirty="0" smtClean="0"/>
                        <a:t> Weighted Degree</a:t>
                      </a:r>
                      <a:endParaRPr lang="en-US" sz="1600" dirty="0"/>
                    </a:p>
                  </a:txBody>
                  <a:tcPr/>
                </a:tc>
                <a:tc>
                  <a:txBody>
                    <a:bodyPr/>
                    <a:lstStyle/>
                    <a:p>
                      <a:pPr algn="ctr"/>
                      <a:r>
                        <a:rPr lang="en-US" sz="1600" dirty="0" smtClean="0"/>
                        <a:t>34.63</a:t>
                      </a:r>
                      <a:endParaRPr lang="en-US" sz="1600" dirty="0"/>
                    </a:p>
                  </a:txBody>
                  <a:tcPr/>
                </a:tc>
              </a:tr>
              <a:tr h="370840">
                <a:tc>
                  <a:txBody>
                    <a:bodyPr/>
                    <a:lstStyle/>
                    <a:p>
                      <a:r>
                        <a:rPr lang="en-US" sz="1600" dirty="0" smtClean="0"/>
                        <a:t>Network Diameter</a:t>
                      </a:r>
                      <a:endParaRPr lang="en-US" sz="1600" dirty="0"/>
                    </a:p>
                  </a:txBody>
                  <a:tcPr/>
                </a:tc>
                <a:tc>
                  <a:txBody>
                    <a:bodyPr/>
                    <a:lstStyle/>
                    <a:p>
                      <a:pPr algn="ctr"/>
                      <a:r>
                        <a:rPr lang="en-US" sz="1600" dirty="0" smtClean="0"/>
                        <a:t>3</a:t>
                      </a:r>
                      <a:endParaRPr lang="en-US" sz="1600" dirty="0"/>
                    </a:p>
                  </a:txBody>
                  <a:tcPr/>
                </a:tc>
              </a:tr>
              <a:tr h="370840">
                <a:tc>
                  <a:txBody>
                    <a:bodyPr/>
                    <a:lstStyle/>
                    <a:p>
                      <a:r>
                        <a:rPr lang="en-US" sz="1600" dirty="0" smtClean="0"/>
                        <a:t>Graph Density</a:t>
                      </a:r>
                      <a:endParaRPr lang="en-US" sz="1600" dirty="0"/>
                    </a:p>
                  </a:txBody>
                  <a:tcPr/>
                </a:tc>
                <a:tc>
                  <a:txBody>
                    <a:bodyPr/>
                    <a:lstStyle/>
                    <a:p>
                      <a:pPr algn="ctr"/>
                      <a:r>
                        <a:rPr lang="en-US" sz="1600" dirty="0" smtClean="0"/>
                        <a:t>0.271</a:t>
                      </a:r>
                      <a:endParaRPr lang="en-US" sz="1600" dirty="0"/>
                    </a:p>
                  </a:txBody>
                  <a:tcPr/>
                </a:tc>
              </a:tr>
              <a:tr h="370840">
                <a:tc>
                  <a:txBody>
                    <a:bodyPr/>
                    <a:lstStyle/>
                    <a:p>
                      <a:r>
                        <a:rPr lang="en-US" sz="1600" dirty="0" smtClean="0"/>
                        <a:t>Modularity</a:t>
                      </a:r>
                      <a:endParaRPr lang="en-US" sz="1600" dirty="0"/>
                    </a:p>
                  </a:txBody>
                  <a:tcPr/>
                </a:tc>
                <a:tc>
                  <a:txBody>
                    <a:bodyPr/>
                    <a:lstStyle/>
                    <a:p>
                      <a:pPr algn="ctr"/>
                      <a:r>
                        <a:rPr lang="en-US" sz="1600" dirty="0" smtClean="0"/>
                        <a:t>0.169</a:t>
                      </a:r>
                      <a:endParaRPr lang="en-US" sz="1600" dirty="0"/>
                    </a:p>
                  </a:txBody>
                  <a:tcPr/>
                </a:tc>
              </a:tr>
              <a:tr h="370840">
                <a:tc>
                  <a:txBody>
                    <a:bodyPr/>
                    <a:lstStyle/>
                    <a:p>
                      <a:r>
                        <a:rPr lang="en-US" sz="1600" dirty="0" smtClean="0"/>
                        <a:t>Avg. Clustering Coefficient</a:t>
                      </a:r>
                      <a:endParaRPr lang="en-US" sz="1600" dirty="0"/>
                    </a:p>
                  </a:txBody>
                  <a:tcPr/>
                </a:tc>
                <a:tc>
                  <a:txBody>
                    <a:bodyPr/>
                    <a:lstStyle/>
                    <a:p>
                      <a:pPr algn="ctr"/>
                      <a:r>
                        <a:rPr lang="en-US" sz="1600" dirty="0" smtClean="0"/>
                        <a:t>0.586</a:t>
                      </a:r>
                      <a:endParaRPr lang="en-US" sz="1600" dirty="0"/>
                    </a:p>
                  </a:txBody>
                  <a:tcPr/>
                </a:tc>
              </a:tr>
              <a:tr h="370840">
                <a:tc>
                  <a:txBody>
                    <a:bodyPr/>
                    <a:lstStyle/>
                    <a:p>
                      <a:r>
                        <a:rPr lang="en-US" sz="1600" dirty="0" smtClean="0"/>
                        <a:t>Avg. Path Length</a:t>
                      </a:r>
                      <a:endParaRPr lang="en-US" sz="1600" dirty="0"/>
                    </a:p>
                  </a:txBody>
                  <a:tcPr/>
                </a:tc>
                <a:tc>
                  <a:txBody>
                    <a:bodyPr/>
                    <a:lstStyle/>
                    <a:p>
                      <a:pPr algn="ctr"/>
                      <a:r>
                        <a:rPr lang="en-US" sz="1600" dirty="0" smtClean="0"/>
                        <a:t>1.761</a:t>
                      </a:r>
                      <a:endParaRPr lang="en-US" sz="1600" dirty="0"/>
                    </a:p>
                  </a:txBody>
                  <a:tcPr/>
                </a:tc>
              </a:tr>
            </a:tbl>
          </a:graphicData>
        </a:graphic>
      </p:graphicFrame>
      <p:sp>
        <p:nvSpPr>
          <p:cNvPr id="3" name="Slide Number Placeholder 2"/>
          <p:cNvSpPr>
            <a:spLocks noGrp="1"/>
          </p:cNvSpPr>
          <p:nvPr>
            <p:ph type="sldNum" sz="quarter" idx="12"/>
          </p:nvPr>
        </p:nvSpPr>
        <p:spPr/>
        <p:txBody>
          <a:bodyPr/>
          <a:lstStyle/>
          <a:p>
            <a:fld id="{629637A9-119A-49DA-BD12-AAC58B377D80}" type="slidenum">
              <a:rPr lang="en-US" smtClean="0"/>
              <a:t>14</a:t>
            </a:fld>
            <a:endParaRPr lang="en-US" dirty="0"/>
          </a:p>
        </p:txBody>
      </p:sp>
    </p:spTree>
    <p:extLst>
      <p:ext uri="{BB962C8B-B14F-4D97-AF65-F5344CB8AC3E}">
        <p14:creationId xmlns:p14="http://schemas.microsoft.com/office/powerpoint/2010/main" val="2599796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Statistics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5790362"/>
              </p:ext>
            </p:extLst>
          </p:nvPr>
        </p:nvGraphicFramePr>
        <p:xfrm>
          <a:off x="1160462" y="3958896"/>
          <a:ext cx="4964769" cy="2183144"/>
        </p:xfrm>
        <a:graphic>
          <a:graphicData uri="http://schemas.openxmlformats.org/drawingml/2006/table">
            <a:tbl>
              <a:tblPr firstRow="1" bandRow="1">
                <a:tableStyleId>{5C22544A-7EE6-4342-B048-85BDC9FD1C3A}</a:tableStyleId>
              </a:tblPr>
              <a:tblGrid>
                <a:gridCol w="4206802"/>
                <a:gridCol w="757967"/>
              </a:tblGrid>
              <a:tr h="313536">
                <a:tc gridSpan="2">
                  <a:txBody>
                    <a:bodyPr/>
                    <a:lstStyle/>
                    <a:p>
                      <a:r>
                        <a:rPr lang="en-US" sz="1600" dirty="0" smtClean="0"/>
                        <a:t>Highest</a:t>
                      </a:r>
                      <a:r>
                        <a:rPr lang="en-US" sz="1600" baseline="0" dirty="0" smtClean="0"/>
                        <a:t> In-Degree</a:t>
                      </a:r>
                      <a:endParaRPr lang="en-US" sz="1600" dirty="0"/>
                    </a:p>
                  </a:txBody>
                  <a:tcPr/>
                </a:tc>
                <a:tc hMerge="1">
                  <a:txBody>
                    <a:bodyPr/>
                    <a:lstStyle/>
                    <a:p>
                      <a:endParaRPr lang="en-US" dirty="0"/>
                    </a:p>
                  </a:txBody>
                  <a:tcPr/>
                </a:tc>
              </a:tr>
              <a:tr h="332426">
                <a:tc>
                  <a:txBody>
                    <a:bodyPr/>
                    <a:lstStyle/>
                    <a:p>
                      <a:pPr algn="l" fontAlgn="b"/>
                      <a:r>
                        <a:rPr lang="en-US" sz="1400" b="0" i="0" u="none" strike="noStrike" dirty="0">
                          <a:solidFill>
                            <a:srgbClr val="000000"/>
                          </a:solidFill>
                          <a:effectLst/>
                          <a:latin typeface="Calibri" panose="020F0502020204030204" pitchFamily="34" charset="0"/>
                        </a:rPr>
                        <a:t>Mt. </a:t>
                      </a:r>
                      <a:r>
                        <a:rPr lang="en-US" sz="1400" b="0" i="0" u="none" strike="noStrike" dirty="0" err="1">
                          <a:solidFill>
                            <a:srgbClr val="000000"/>
                          </a:solidFill>
                          <a:effectLst/>
                          <a:latin typeface="Calibri" panose="020F0502020204030204" pitchFamily="34" charset="0"/>
                        </a:rPr>
                        <a:t>Ascutney</a:t>
                      </a:r>
                      <a:r>
                        <a:rPr lang="en-US" sz="1400" b="0" i="0" u="none" strike="noStrike" dirty="0">
                          <a:solidFill>
                            <a:srgbClr val="000000"/>
                          </a:solidFill>
                          <a:effectLst/>
                          <a:latin typeface="Calibri" panose="020F0502020204030204" pitchFamily="34" charset="0"/>
                        </a:rPr>
                        <a:t> Hospital and Health Center (MAHHC)</a:t>
                      </a:r>
                    </a:p>
                  </a:txBody>
                  <a:tcPr anchor="b"/>
                </a:tc>
                <a:tc>
                  <a:txBody>
                    <a:bodyPr/>
                    <a:lstStyle/>
                    <a:p>
                      <a:pPr algn="ctr"/>
                      <a:r>
                        <a:rPr lang="en-US" sz="1400" dirty="0" smtClean="0"/>
                        <a:t>14</a:t>
                      </a:r>
                      <a:endParaRPr lang="en-US" sz="1400" dirty="0"/>
                    </a:p>
                  </a:txBody>
                  <a:tcPr/>
                </a:tc>
              </a:tr>
              <a:tr h="332426">
                <a:tc>
                  <a:txBody>
                    <a:bodyPr/>
                    <a:lstStyle/>
                    <a:p>
                      <a:pPr algn="l" fontAlgn="b"/>
                      <a:r>
                        <a:rPr lang="en-US" sz="1400" b="0" i="0" u="none" strike="noStrike">
                          <a:solidFill>
                            <a:srgbClr val="000000"/>
                          </a:solidFill>
                          <a:effectLst/>
                          <a:latin typeface="Calibri" panose="020F0502020204030204" pitchFamily="34" charset="0"/>
                        </a:rPr>
                        <a:t>Health Care &amp; Rehabilitation Services of Vermont (HCRS)</a:t>
                      </a:r>
                    </a:p>
                  </a:txBody>
                  <a:tcPr anchor="b"/>
                </a:tc>
                <a:tc>
                  <a:txBody>
                    <a:bodyPr/>
                    <a:lstStyle/>
                    <a:p>
                      <a:pPr algn="ctr"/>
                      <a:r>
                        <a:rPr lang="en-US" sz="1400" dirty="0" smtClean="0"/>
                        <a:t>8</a:t>
                      </a:r>
                      <a:endParaRPr lang="en-US" sz="1400" dirty="0"/>
                    </a:p>
                  </a:txBody>
                  <a:tcPr/>
                </a:tc>
              </a:tr>
              <a:tr h="332426">
                <a:tc>
                  <a:txBody>
                    <a:bodyPr/>
                    <a:lstStyle/>
                    <a:p>
                      <a:pPr algn="l" fontAlgn="b"/>
                      <a:r>
                        <a:rPr lang="en-US" sz="1400" b="0" i="0" u="none" strike="noStrike">
                          <a:solidFill>
                            <a:srgbClr val="000000"/>
                          </a:solidFill>
                          <a:effectLst/>
                          <a:latin typeface="Calibri" panose="020F0502020204030204" pitchFamily="34" charset="0"/>
                        </a:rPr>
                        <a:t>MAHHC - Case Management</a:t>
                      </a:r>
                    </a:p>
                  </a:txBody>
                  <a:tcPr anchor="b"/>
                </a:tc>
                <a:tc>
                  <a:txBody>
                    <a:bodyPr/>
                    <a:lstStyle/>
                    <a:p>
                      <a:pPr algn="ctr"/>
                      <a:r>
                        <a:rPr lang="en-US" sz="1400" dirty="0" smtClean="0"/>
                        <a:t>7</a:t>
                      </a:r>
                      <a:endParaRPr lang="en-US" sz="1400" dirty="0"/>
                    </a:p>
                  </a:txBody>
                  <a:tcPr/>
                </a:tc>
              </a:tr>
              <a:tr h="332426">
                <a:tc>
                  <a:txBody>
                    <a:bodyPr/>
                    <a:lstStyle/>
                    <a:p>
                      <a:pPr algn="l" fontAlgn="b"/>
                      <a:r>
                        <a:rPr lang="en-US" sz="1400" b="0" i="0" u="none" strike="noStrike">
                          <a:solidFill>
                            <a:srgbClr val="000000"/>
                          </a:solidFill>
                          <a:effectLst/>
                          <a:latin typeface="Calibri" panose="020F0502020204030204" pitchFamily="34" charset="0"/>
                        </a:rPr>
                        <a:t>MAHHC - Ottauquechee Health Center</a:t>
                      </a:r>
                    </a:p>
                  </a:txBody>
                  <a:tcPr anchor="b"/>
                </a:tc>
                <a:tc>
                  <a:txBody>
                    <a:bodyPr/>
                    <a:lstStyle/>
                    <a:p>
                      <a:pPr algn="ctr"/>
                      <a:r>
                        <a:rPr lang="en-US" sz="1400" dirty="0" smtClean="0"/>
                        <a:t>5</a:t>
                      </a:r>
                      <a:endParaRPr lang="en-US" sz="1400" dirty="0"/>
                    </a:p>
                  </a:txBody>
                  <a:tcPr/>
                </a:tc>
              </a:tr>
              <a:tr h="332426">
                <a:tc>
                  <a:txBody>
                    <a:bodyPr/>
                    <a:lstStyle/>
                    <a:p>
                      <a:pPr algn="l" fontAlgn="b"/>
                      <a:r>
                        <a:rPr lang="en-US" sz="1400" b="0" i="0" u="none" strike="noStrike" dirty="0">
                          <a:solidFill>
                            <a:srgbClr val="000000"/>
                          </a:solidFill>
                          <a:effectLst/>
                          <a:latin typeface="Calibri" panose="020F0502020204030204" pitchFamily="34" charset="0"/>
                        </a:rPr>
                        <a:t>MAHHC - Blueprint Community Health Team</a:t>
                      </a:r>
                    </a:p>
                  </a:txBody>
                  <a:tcPr anchor="b"/>
                </a:tc>
                <a:tc>
                  <a:txBody>
                    <a:bodyPr/>
                    <a:lstStyle/>
                    <a:p>
                      <a:pPr algn="ctr"/>
                      <a:r>
                        <a:rPr lang="en-US" sz="1400" dirty="0" smtClean="0"/>
                        <a:t>5</a:t>
                      </a:r>
                      <a:endParaRPr lang="en-US" sz="1400" dirty="0"/>
                    </a:p>
                  </a:txBody>
                  <a:tcPr/>
                </a:tc>
              </a:tr>
            </a:tbl>
          </a:graphicData>
        </a:graphic>
      </p:graphicFrame>
      <p:sp>
        <p:nvSpPr>
          <p:cNvPr id="5" name="TextBox 4"/>
          <p:cNvSpPr txBox="1"/>
          <p:nvPr/>
        </p:nvSpPr>
        <p:spPr>
          <a:xfrm>
            <a:off x="6324965" y="3958896"/>
            <a:ext cx="3839761" cy="1569660"/>
          </a:xfrm>
          <a:prstGeom prst="rect">
            <a:avLst/>
          </a:prstGeom>
          <a:noFill/>
        </p:spPr>
        <p:txBody>
          <a:bodyPr wrap="square" rtlCol="0">
            <a:spAutoFit/>
          </a:bodyPr>
          <a:lstStyle/>
          <a:p>
            <a:r>
              <a:rPr lang="en-US" sz="1600" dirty="0" smtClean="0"/>
              <a:t>In-Degree represents the total number of connections directed in, towards an organization. These are connections reported by another organization, with the exception of ‘referrals from’ which would be reported by the organization itself. </a:t>
            </a:r>
            <a:endParaRPr lang="en-US" sz="1600" dirty="0"/>
          </a:p>
        </p:txBody>
      </p:sp>
      <p:graphicFrame>
        <p:nvGraphicFramePr>
          <p:cNvPr id="10" name="Content Placeholder 3"/>
          <p:cNvGraphicFramePr>
            <a:graphicFrameLocks/>
          </p:cNvGraphicFramePr>
          <p:nvPr>
            <p:extLst>
              <p:ext uri="{D42A27DB-BD31-4B8C-83A1-F6EECF244321}">
                <p14:modId xmlns:p14="http://schemas.microsoft.com/office/powerpoint/2010/main" val="1642668212"/>
              </p:ext>
            </p:extLst>
          </p:nvPr>
        </p:nvGraphicFramePr>
        <p:xfrm>
          <a:off x="1160462" y="1863236"/>
          <a:ext cx="4966018" cy="1969784"/>
        </p:xfrm>
        <a:graphic>
          <a:graphicData uri="http://schemas.openxmlformats.org/drawingml/2006/table">
            <a:tbl>
              <a:tblPr firstRow="1" bandRow="1">
                <a:tableStyleId>{00A15C55-8517-42AA-B614-E9B94910E393}</a:tableStyleId>
              </a:tblPr>
              <a:tblGrid>
                <a:gridCol w="4966018"/>
              </a:tblGrid>
              <a:tr h="313536">
                <a:tc>
                  <a:txBody>
                    <a:bodyPr/>
                    <a:lstStyle/>
                    <a:p>
                      <a:r>
                        <a:rPr lang="en-US" sz="1600" dirty="0" smtClean="0"/>
                        <a:t>Organizations Ranked by </a:t>
                      </a:r>
                      <a:r>
                        <a:rPr lang="en-US" sz="1600" dirty="0" err="1" smtClean="0"/>
                        <a:t>Betweeness</a:t>
                      </a:r>
                      <a:r>
                        <a:rPr lang="en-US" sz="1600" baseline="0" dirty="0" smtClean="0"/>
                        <a:t> Centrality </a:t>
                      </a:r>
                      <a:endParaRPr lang="en-US" sz="1600" dirty="0"/>
                    </a:p>
                  </a:txBody>
                  <a:tcPr/>
                </a:tc>
              </a:tr>
              <a:tr h="332426">
                <a:tc>
                  <a:txBody>
                    <a:bodyPr/>
                    <a:lstStyle/>
                    <a:p>
                      <a:pPr algn="l" fontAlgn="b"/>
                      <a:r>
                        <a:rPr lang="en-US" sz="1400" b="0" i="0" u="none" strike="noStrike" dirty="0">
                          <a:solidFill>
                            <a:srgbClr val="000000"/>
                          </a:solidFill>
                          <a:effectLst/>
                          <a:latin typeface="Calibri" panose="020F0502020204030204" pitchFamily="34" charset="0"/>
                        </a:rPr>
                        <a:t>Mt. </a:t>
                      </a:r>
                      <a:r>
                        <a:rPr lang="en-US" sz="1400" b="0" i="0" u="none" strike="noStrike" dirty="0" err="1">
                          <a:solidFill>
                            <a:srgbClr val="000000"/>
                          </a:solidFill>
                          <a:effectLst/>
                          <a:latin typeface="Calibri" panose="020F0502020204030204" pitchFamily="34" charset="0"/>
                        </a:rPr>
                        <a:t>Ascutney</a:t>
                      </a:r>
                      <a:r>
                        <a:rPr lang="en-US" sz="1400" b="0" i="0" u="none" strike="noStrike" dirty="0">
                          <a:solidFill>
                            <a:srgbClr val="000000"/>
                          </a:solidFill>
                          <a:effectLst/>
                          <a:latin typeface="Calibri" panose="020F0502020204030204" pitchFamily="34" charset="0"/>
                        </a:rPr>
                        <a:t> Hospital and Health Center (MAHHC)</a:t>
                      </a:r>
                    </a:p>
                  </a:txBody>
                  <a:tcPr anchor="b"/>
                </a:tc>
              </a:tr>
              <a:tr h="332426">
                <a:tc>
                  <a:txBody>
                    <a:bodyPr/>
                    <a:lstStyle/>
                    <a:p>
                      <a:pPr algn="l" fontAlgn="b"/>
                      <a:r>
                        <a:rPr lang="en-US" sz="1400" b="0" i="0" u="none" strike="noStrike">
                          <a:solidFill>
                            <a:srgbClr val="000000"/>
                          </a:solidFill>
                          <a:effectLst/>
                          <a:latin typeface="Calibri" panose="020F0502020204030204" pitchFamily="34" charset="0"/>
                        </a:rPr>
                        <a:t>Springfield Housing Authority - SASH</a:t>
                      </a:r>
                    </a:p>
                  </a:txBody>
                  <a:tcPr anchor="b"/>
                </a:tc>
              </a:tr>
              <a:tr h="332426">
                <a:tc>
                  <a:txBody>
                    <a:bodyPr/>
                    <a:lstStyle/>
                    <a:p>
                      <a:pPr algn="l" fontAlgn="b"/>
                      <a:r>
                        <a:rPr lang="en-US" sz="1400" b="0" i="0" u="none" strike="noStrike">
                          <a:solidFill>
                            <a:srgbClr val="000000"/>
                          </a:solidFill>
                          <a:effectLst/>
                          <a:latin typeface="Calibri" panose="020F0502020204030204" pitchFamily="34" charset="0"/>
                        </a:rPr>
                        <a:t>Health Care &amp; Rehabilitation Services of Vermont (HCRS)</a:t>
                      </a:r>
                    </a:p>
                  </a:txBody>
                  <a:tcPr anchor="b"/>
                </a:tc>
              </a:tr>
              <a:tr h="332426">
                <a:tc>
                  <a:txBody>
                    <a:bodyPr/>
                    <a:lstStyle/>
                    <a:p>
                      <a:pPr algn="l" fontAlgn="b"/>
                      <a:r>
                        <a:rPr lang="en-US" sz="1400" b="0" i="0" u="none" strike="noStrike">
                          <a:solidFill>
                            <a:srgbClr val="000000"/>
                          </a:solidFill>
                          <a:effectLst/>
                          <a:latin typeface="Calibri" panose="020F0502020204030204" pitchFamily="34" charset="0"/>
                        </a:rPr>
                        <a:t>State of VT - AHS - DVHA - Vermont Chronic Care Initiative (VCCI)</a:t>
                      </a:r>
                    </a:p>
                  </a:txBody>
                  <a:tcPr anchor="b"/>
                </a:tc>
              </a:tr>
              <a:tr h="0">
                <a:tc>
                  <a:txBody>
                    <a:bodyPr/>
                    <a:lstStyle/>
                    <a:p>
                      <a:pPr algn="l" fontAlgn="b"/>
                      <a:r>
                        <a:rPr lang="en-US" sz="1400" b="0" i="0" u="none" strike="noStrike" dirty="0">
                          <a:solidFill>
                            <a:srgbClr val="000000"/>
                          </a:solidFill>
                          <a:effectLst/>
                          <a:latin typeface="Calibri" panose="020F0502020204030204" pitchFamily="34" charset="0"/>
                        </a:rPr>
                        <a:t>Senior Solutions</a:t>
                      </a:r>
                    </a:p>
                  </a:txBody>
                  <a:tcPr anchor="b"/>
                </a:tc>
              </a:tr>
            </a:tbl>
          </a:graphicData>
        </a:graphic>
      </p:graphicFrame>
      <p:sp>
        <p:nvSpPr>
          <p:cNvPr id="11" name="TextBox 10"/>
          <p:cNvSpPr txBox="1"/>
          <p:nvPr/>
        </p:nvSpPr>
        <p:spPr>
          <a:xfrm>
            <a:off x="6324965" y="1863236"/>
            <a:ext cx="3617494" cy="1077218"/>
          </a:xfrm>
          <a:prstGeom prst="rect">
            <a:avLst/>
          </a:prstGeom>
          <a:noFill/>
        </p:spPr>
        <p:txBody>
          <a:bodyPr wrap="square" rtlCol="0">
            <a:spAutoFit/>
          </a:bodyPr>
          <a:lstStyle/>
          <a:p>
            <a:r>
              <a:rPr lang="en-US" sz="1600" dirty="0" err="1" smtClean="0"/>
              <a:t>Betweenness</a:t>
            </a:r>
            <a:r>
              <a:rPr lang="en-US" sz="1600" dirty="0" smtClean="0"/>
              <a:t> Centrality is a measure of how likely an organization is to appear on the shortest path between any two randomly selected network members.</a:t>
            </a:r>
            <a:endParaRPr lang="en-US" sz="1600" dirty="0"/>
          </a:p>
        </p:txBody>
      </p:sp>
      <p:sp>
        <p:nvSpPr>
          <p:cNvPr id="3" name="Slide Number Placeholder 2"/>
          <p:cNvSpPr>
            <a:spLocks noGrp="1"/>
          </p:cNvSpPr>
          <p:nvPr>
            <p:ph type="sldNum" sz="quarter" idx="12"/>
          </p:nvPr>
        </p:nvSpPr>
        <p:spPr/>
        <p:txBody>
          <a:bodyPr/>
          <a:lstStyle/>
          <a:p>
            <a:fld id="{629637A9-119A-49DA-BD12-AAC58B377D80}" type="slidenum">
              <a:rPr lang="en-US" smtClean="0"/>
              <a:t>15</a:t>
            </a:fld>
            <a:endParaRPr lang="en-US" dirty="0"/>
          </a:p>
        </p:txBody>
      </p:sp>
    </p:spTree>
    <p:extLst>
      <p:ext uri="{BB962C8B-B14F-4D97-AF65-F5344CB8AC3E}">
        <p14:creationId xmlns:p14="http://schemas.microsoft.com/office/powerpoint/2010/main" val="102246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Based Care</a:t>
            </a:r>
            <a:endParaRPr lang="en-US" dirty="0"/>
          </a:p>
        </p:txBody>
      </p:sp>
      <p:sp>
        <p:nvSpPr>
          <p:cNvPr id="3" name="Text Placeholder 2"/>
          <p:cNvSpPr>
            <a:spLocks noGrp="1"/>
          </p:cNvSpPr>
          <p:nvPr>
            <p:ph type="body" idx="1"/>
          </p:nvPr>
        </p:nvSpPr>
        <p:spPr/>
        <p:txBody>
          <a:bodyPr/>
          <a:lstStyle/>
          <a:p>
            <a:r>
              <a:rPr lang="en-US" dirty="0" smtClean="0"/>
              <a:t>Windsor health service Area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917111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Based Care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7411652"/>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634717" y="382930"/>
            <a:ext cx="4635795" cy="1015663"/>
          </a:xfrm>
          <a:prstGeom prst="rect">
            <a:avLst/>
          </a:prstGeom>
          <a:noFill/>
        </p:spPr>
        <p:txBody>
          <a:bodyPr wrap="square" rtlCol="0">
            <a:spAutoFit/>
          </a:bodyPr>
          <a:lstStyle/>
          <a:p>
            <a:r>
              <a:rPr lang="en-US" sz="1200" i="1" dirty="0">
                <a:solidFill>
                  <a:schemeClr val="tx1">
                    <a:lumMod val="50000"/>
                    <a:lumOff val="50000"/>
                  </a:schemeClr>
                </a:solidFill>
              </a:rPr>
              <a:t>Team-based care measures are more strongly positive than in last year’s study. Agreement that the community demonstrated the given qualities of an effective team increased 6-10% across all areas except Effective Communication, where agreement decreased 4</a:t>
            </a:r>
            <a:r>
              <a:rPr lang="en-US" sz="1200" i="1" dirty="0" smtClean="0">
                <a:solidFill>
                  <a:schemeClr val="tx1">
                    <a:lumMod val="50000"/>
                    <a:lumOff val="50000"/>
                  </a:schemeClr>
                </a:solidFill>
              </a:rPr>
              <a:t>%. In every measure, Windsor outperforms the state average.</a:t>
            </a:r>
            <a:endParaRPr lang="en-US" sz="1200" i="1"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629637A9-119A-49DA-BD12-AAC58B377D80}" type="slidenum">
              <a:rPr lang="en-US" smtClean="0"/>
              <a:t>17</a:t>
            </a:fld>
            <a:endParaRPr lang="en-US" dirty="0"/>
          </a:p>
        </p:txBody>
      </p:sp>
    </p:spTree>
    <p:extLst>
      <p:ext uri="{BB962C8B-B14F-4D97-AF65-F5344CB8AC3E}">
        <p14:creationId xmlns:p14="http://schemas.microsoft.com/office/powerpoint/2010/main" val="3221857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Observations</a:t>
            </a:r>
            <a:endParaRPr lang="en-US" dirty="0"/>
          </a:p>
        </p:txBody>
      </p:sp>
      <p:sp>
        <p:nvSpPr>
          <p:cNvPr id="3" name="Content Placeholder 2"/>
          <p:cNvSpPr>
            <a:spLocks noGrp="1"/>
          </p:cNvSpPr>
          <p:nvPr>
            <p:ph idx="1"/>
          </p:nvPr>
        </p:nvSpPr>
        <p:spPr>
          <a:xfrm>
            <a:off x="1097280" y="1845734"/>
            <a:ext cx="10215762" cy="4023360"/>
          </a:xfrm>
        </p:spPr>
        <p:txBody>
          <a:bodyPr>
            <a:noAutofit/>
          </a:bodyPr>
          <a:lstStyle/>
          <a:p>
            <a:r>
              <a:rPr lang="en-US" sz="1000" dirty="0" smtClean="0"/>
              <a:t>Write-in organizations included: other practitioners private, Green </a:t>
            </a:r>
            <a:r>
              <a:rPr lang="en-US" sz="1000" dirty="0" err="1" smtClean="0"/>
              <a:t>Mtn</a:t>
            </a:r>
            <a:r>
              <a:rPr lang="en-US" sz="1000" dirty="0" smtClean="0"/>
              <a:t> RSVP, local clergy, Woodstock Food Shelf (x3), Bridgewater Sustainable Earth Foundation, Barnard Helping Hands, Reading Food Shelf, Neighbors Helping Neighbors, HIV/HCV Resource Center, Good Beginnings, Aging in Hartland, Tyson Ladies Aide Group, Killington Elementary, Killington Seniors, Good Neighbor/Red Logan Clinic, Dartmouth Hitchcock Community Health, Alice Peck Day Community Health, Kings Daughters, Zack’s Place, Reading Food Shelf, Prosper Ladies Group, Woodstock Rotary</a:t>
            </a:r>
          </a:p>
          <a:p>
            <a:r>
              <a:rPr lang="en-US" sz="1000" dirty="0" smtClean="0"/>
              <a:t>“Many issues are identified, such as housing and dental – repeat over and over sometimes without resolution”</a:t>
            </a:r>
          </a:p>
          <a:p>
            <a:r>
              <a:rPr lang="en-US" sz="1000" dirty="0" smtClean="0"/>
              <a:t>“Mt </a:t>
            </a:r>
            <a:r>
              <a:rPr lang="en-US" sz="1000" dirty="0" err="1" smtClean="0"/>
              <a:t>Ascutney’s</a:t>
            </a:r>
            <a:r>
              <a:rPr lang="en-US" sz="1000" dirty="0" smtClean="0"/>
              <a:t> Blueprint Team is excellent – very focused on person centered care and looks for collaborations to prevent duplication.”</a:t>
            </a:r>
            <a:endParaRPr lang="en-US" sz="1000" dirty="0"/>
          </a:p>
          <a:p>
            <a:r>
              <a:rPr lang="en-US" sz="1000" dirty="0" smtClean="0"/>
              <a:t>“Every day members of our Community Health Team – which is the MAHHC CHT strive to learn more about and share information with each and every resource that we can in order to have the knowledge base to help each individual to meet their needs and health goals.”</a:t>
            </a:r>
          </a:p>
          <a:p>
            <a:r>
              <a:rPr lang="en-US" sz="1000" dirty="0" smtClean="0"/>
              <a:t>“The Blueprint work has improved information sharing and the opportunities to collaborate in Southern Vermont.”</a:t>
            </a:r>
          </a:p>
          <a:p>
            <a:r>
              <a:rPr lang="en-US" sz="1000" b="1" dirty="0" smtClean="0"/>
              <a:t>“We appreciate our partners and are exploring ways with intra-agency care management to better integrate services on behalf of our patients.”</a:t>
            </a:r>
          </a:p>
          <a:p>
            <a:r>
              <a:rPr lang="en-US" sz="1000" dirty="0" smtClean="0"/>
              <a:t>“Building nicely!”</a:t>
            </a:r>
          </a:p>
          <a:p>
            <a:r>
              <a:rPr lang="en-US" sz="1000" dirty="0" smtClean="0"/>
              <a:t>“School nurses are no longer in an effective role with the Blueprint . . . had more presence with Child Protection Teams.”</a:t>
            </a:r>
          </a:p>
          <a:p>
            <a:r>
              <a:rPr lang="en-US" sz="1000" b="1" dirty="0" smtClean="0"/>
              <a:t>“I think we do a great job through PATCH to communicate.”</a:t>
            </a:r>
          </a:p>
          <a:p>
            <a:r>
              <a:rPr lang="en-US" sz="1000" dirty="0" smtClean="0"/>
              <a:t>“I think the PATCH meeting is such a great tool and informative asset to the needs of our communities.”</a:t>
            </a:r>
          </a:p>
          <a:p>
            <a:r>
              <a:rPr lang="en-US" sz="1000" dirty="0" smtClean="0"/>
              <a:t>“Many families are getting duplicated services because families/communication lacking information another agency already in the home.”</a:t>
            </a:r>
          </a:p>
          <a:p>
            <a:r>
              <a:rPr lang="en-US" sz="1000" dirty="0" smtClean="0"/>
              <a:t>“Hard to rank MAHHC as separate entities as listed in the survey as we are small and work together so closely.”</a:t>
            </a:r>
            <a:endParaRPr lang="en-US" sz="1000" dirty="0"/>
          </a:p>
        </p:txBody>
      </p:sp>
      <p:sp>
        <p:nvSpPr>
          <p:cNvPr id="4" name="Slide Number Placeholder 3"/>
          <p:cNvSpPr>
            <a:spLocks noGrp="1"/>
          </p:cNvSpPr>
          <p:nvPr>
            <p:ph type="sldNum" sz="quarter" idx="12"/>
          </p:nvPr>
        </p:nvSpPr>
        <p:spPr/>
        <p:txBody>
          <a:bodyPr/>
          <a:lstStyle/>
          <a:p>
            <a:fld id="{629637A9-119A-49DA-BD12-AAC58B377D80}" type="slidenum">
              <a:rPr lang="en-US" smtClean="0"/>
              <a:t>18</a:t>
            </a:fld>
            <a:endParaRPr lang="en-US" dirty="0"/>
          </a:p>
        </p:txBody>
      </p:sp>
    </p:spTree>
    <p:extLst>
      <p:ext uri="{BB962C8B-B14F-4D97-AF65-F5344CB8AC3E}">
        <p14:creationId xmlns:p14="http://schemas.microsoft.com/office/powerpoint/2010/main" val="204798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a:t>
            </a:r>
            <a:endParaRPr lang="en-US" dirty="0"/>
          </a:p>
        </p:txBody>
      </p:sp>
      <p:sp>
        <p:nvSpPr>
          <p:cNvPr id="3" name="Content Placeholder 2"/>
          <p:cNvSpPr>
            <a:spLocks noGrp="1"/>
          </p:cNvSpPr>
          <p:nvPr>
            <p:ph idx="1"/>
          </p:nvPr>
        </p:nvSpPr>
        <p:spPr/>
        <p:txBody>
          <a:bodyPr/>
          <a:lstStyle/>
          <a:p>
            <a:r>
              <a:rPr lang="en-US" dirty="0" smtClean="0"/>
              <a:t>Cause for celebration</a:t>
            </a:r>
          </a:p>
          <a:p>
            <a:pPr lvl="1"/>
            <a:r>
              <a:rPr lang="en-US" dirty="0" smtClean="0"/>
              <a:t>A strong, cohesive team</a:t>
            </a:r>
          </a:p>
          <a:p>
            <a:pPr lvl="1"/>
            <a:r>
              <a:rPr lang="en-US" dirty="0" smtClean="0"/>
              <a:t>Clear leadership AND broad inclusion</a:t>
            </a:r>
          </a:p>
          <a:p>
            <a:pPr lvl="1"/>
            <a:r>
              <a:rPr lang="en-US" dirty="0" smtClean="0"/>
              <a:t>And more . . .</a:t>
            </a:r>
          </a:p>
          <a:p>
            <a:r>
              <a:rPr lang="en-US" dirty="0" smtClean="0"/>
              <a:t>Opportunities for improvement</a:t>
            </a:r>
          </a:p>
          <a:p>
            <a:pPr lvl="1"/>
            <a:r>
              <a:rPr lang="en-US" dirty="0" smtClean="0"/>
              <a:t>Measuring success</a:t>
            </a:r>
          </a:p>
          <a:p>
            <a:pPr lvl="1"/>
            <a:r>
              <a:rPr lang="en-US" dirty="0" smtClean="0"/>
              <a:t>What else?</a:t>
            </a:r>
            <a:endParaRPr lang="en-US" dirty="0"/>
          </a:p>
          <a:p>
            <a:pPr marL="201168" lvl="1" indent="0">
              <a:buNone/>
            </a:pPr>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629637A9-119A-49DA-BD12-AAC58B377D80}" type="slidenum">
              <a:rPr lang="en-US" smtClean="0"/>
              <a:t>19</a:t>
            </a:fld>
            <a:endParaRPr lang="en-US" dirty="0"/>
          </a:p>
        </p:txBody>
      </p:sp>
    </p:spTree>
    <p:extLst>
      <p:ext uri="{BB962C8B-B14F-4D97-AF65-F5344CB8AC3E}">
        <p14:creationId xmlns:p14="http://schemas.microsoft.com/office/powerpoint/2010/main" val="367079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5" name="Content Placeholder 2"/>
          <p:cNvSpPr>
            <a:spLocks noGrp="1"/>
          </p:cNvSpPr>
          <p:nvPr>
            <p:ph idx="1"/>
          </p:nvPr>
        </p:nvSpPr>
        <p:spPr/>
        <p:txBody>
          <a:bodyPr>
            <a:normAutofit fontScale="92500" lnSpcReduction="20000"/>
          </a:bodyPr>
          <a:lstStyle/>
          <a:p>
            <a:pPr marL="0" indent="0">
              <a:buNone/>
            </a:pPr>
            <a:r>
              <a:rPr lang="en-US" sz="3200" dirty="0">
                <a:latin typeface="+mj-lt"/>
              </a:rPr>
              <a:t>Objective</a:t>
            </a:r>
          </a:p>
          <a:p>
            <a:pPr marL="0" indent="0">
              <a:buNone/>
            </a:pPr>
            <a:r>
              <a:rPr lang="en-US" dirty="0"/>
              <a:t>Describe the network of organizations that has emerged in each Blueprint HSA to support population and individual health, focusing on modes of collaboration and relationships between organizations</a:t>
            </a:r>
          </a:p>
          <a:p>
            <a:pPr marL="0" indent="0">
              <a:buNone/>
            </a:pPr>
            <a:r>
              <a:rPr lang="en-US" sz="3200" dirty="0">
                <a:latin typeface="+mj-lt"/>
              </a:rPr>
              <a:t>Background and Key Questions</a:t>
            </a:r>
          </a:p>
          <a:p>
            <a:pPr marL="0" indent="0">
              <a:buNone/>
            </a:pPr>
            <a:r>
              <a:rPr lang="en-US" dirty="0" smtClean="0"/>
              <a:t>This </a:t>
            </a:r>
            <a:r>
              <a:rPr lang="en-US" dirty="0"/>
              <a:t>study is the first step towards answering key questions about the networks that are active in Blueprint communities: </a:t>
            </a:r>
            <a:endParaRPr lang="en-US" dirty="0" smtClean="0"/>
          </a:p>
          <a:p>
            <a:pPr>
              <a:buFont typeface="Arial" panose="020B0604020202020204" pitchFamily="34" charset="0"/>
              <a:buChar char="•"/>
            </a:pPr>
            <a:r>
              <a:rPr lang="en-US" i="1" dirty="0" smtClean="0"/>
              <a:t>What </a:t>
            </a:r>
            <a:r>
              <a:rPr lang="en-US" i="1" dirty="0"/>
              <a:t>role did investment in core Community Health Teams have in seeding these </a:t>
            </a:r>
            <a:r>
              <a:rPr lang="en-US" i="1" dirty="0" smtClean="0"/>
              <a:t>larger </a:t>
            </a:r>
            <a:r>
              <a:rPr lang="en-US" i="1" dirty="0"/>
              <a:t>networks</a:t>
            </a:r>
            <a:r>
              <a:rPr lang="en-US" i="1" dirty="0" smtClean="0"/>
              <a:t>?</a:t>
            </a:r>
          </a:p>
          <a:p>
            <a:pPr>
              <a:buFont typeface="Arial" panose="020B0604020202020204" pitchFamily="34" charset="0"/>
              <a:buChar char="•"/>
            </a:pPr>
            <a:r>
              <a:rPr lang="en-US" i="1" dirty="0" smtClean="0"/>
              <a:t> </a:t>
            </a:r>
            <a:r>
              <a:rPr lang="en-US" i="1" dirty="0"/>
              <a:t>How are the participating organizations connected to each other? </a:t>
            </a:r>
            <a:endParaRPr lang="en-US" i="1" dirty="0" smtClean="0"/>
          </a:p>
          <a:p>
            <a:pPr>
              <a:buFont typeface="Arial" panose="020B0604020202020204" pitchFamily="34" charset="0"/>
              <a:buChar char="•"/>
            </a:pPr>
            <a:r>
              <a:rPr lang="en-US" i="1" dirty="0" smtClean="0"/>
              <a:t>How </a:t>
            </a:r>
            <a:r>
              <a:rPr lang="en-US" i="1" dirty="0"/>
              <a:t>are these relationships maintained and reinforced – how durable are they? </a:t>
            </a:r>
            <a:endParaRPr lang="en-US" i="1" dirty="0" smtClean="0"/>
          </a:p>
          <a:p>
            <a:pPr>
              <a:buFont typeface="Arial" panose="020B0604020202020204" pitchFamily="34" charset="0"/>
              <a:buChar char="•"/>
            </a:pPr>
            <a:r>
              <a:rPr lang="en-US" i="1" dirty="0" smtClean="0"/>
              <a:t>What </a:t>
            </a:r>
            <a:r>
              <a:rPr lang="en-US" i="1" dirty="0"/>
              <a:t>characteristics do the most successful networks share? </a:t>
            </a:r>
            <a:endParaRPr lang="en-US" i="1" dirty="0" smtClean="0"/>
          </a:p>
          <a:p>
            <a:pPr>
              <a:buFont typeface="Arial" panose="020B0604020202020204" pitchFamily="34" charset="0"/>
              <a:buChar char="•"/>
            </a:pPr>
            <a:r>
              <a:rPr lang="en-US" i="1" dirty="0" smtClean="0"/>
              <a:t>What </a:t>
            </a:r>
            <a:r>
              <a:rPr lang="en-US" i="1" dirty="0"/>
              <a:t>impact do </a:t>
            </a:r>
            <a:r>
              <a:rPr lang="en-US" i="1" dirty="0" smtClean="0"/>
              <a:t>these networks have on </a:t>
            </a:r>
            <a:r>
              <a:rPr lang="en-US" i="1" dirty="0"/>
              <a:t>individual and population health?</a:t>
            </a:r>
            <a:endParaRPr lang="en-US" dirty="0"/>
          </a:p>
          <a:p>
            <a:endParaRPr lang="en-US" dirty="0"/>
          </a:p>
        </p:txBody>
      </p:sp>
      <p:sp>
        <p:nvSpPr>
          <p:cNvPr id="3" name="Slide Number Placeholder 2"/>
          <p:cNvSpPr>
            <a:spLocks noGrp="1"/>
          </p:cNvSpPr>
          <p:nvPr>
            <p:ph type="sldNum" sz="quarter" idx="12"/>
          </p:nvPr>
        </p:nvSpPr>
        <p:spPr/>
        <p:txBody>
          <a:bodyPr/>
          <a:lstStyle/>
          <a:p>
            <a:fld id="{629637A9-119A-49DA-BD12-AAC58B377D80}" type="slidenum">
              <a:rPr lang="en-US" smtClean="0"/>
              <a:t>2</a:t>
            </a:fld>
            <a:endParaRPr lang="en-US" dirty="0"/>
          </a:p>
        </p:txBody>
      </p:sp>
    </p:spTree>
    <p:extLst>
      <p:ext uri="{BB962C8B-B14F-4D97-AF65-F5344CB8AC3E}">
        <p14:creationId xmlns:p14="http://schemas.microsoft.com/office/powerpoint/2010/main" val="422466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Analysis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i="1" dirty="0"/>
              <a:t>To address the key questions of this study, we use social network analysis.</a:t>
            </a:r>
          </a:p>
          <a:p>
            <a:pPr marL="0" indent="0">
              <a:buNone/>
            </a:pPr>
            <a:r>
              <a:rPr lang="en-US" b="1" dirty="0"/>
              <a:t>What is social network analysis?</a:t>
            </a:r>
          </a:p>
          <a:p>
            <a:pPr marL="0" indent="0">
              <a:buNone/>
            </a:pPr>
            <a:r>
              <a:rPr lang="en-US" dirty="0"/>
              <a:t>Social network analysis quantifies communities and in particular the relationships between actors in a community. </a:t>
            </a:r>
          </a:p>
          <a:p>
            <a:pPr marL="0" indent="0">
              <a:buNone/>
            </a:pPr>
            <a:r>
              <a:rPr lang="en-US" b="1" dirty="0"/>
              <a:t>What is a network graph?</a:t>
            </a:r>
          </a:p>
          <a:p>
            <a:pPr marL="0" indent="0">
              <a:buNone/>
            </a:pPr>
            <a:r>
              <a:rPr lang="en-US" dirty="0"/>
              <a:t>A network graph shows connections between individuals or, in this case, organizations.</a:t>
            </a:r>
          </a:p>
          <a:p>
            <a:pPr marL="0" indent="0">
              <a:buNone/>
            </a:pPr>
            <a:r>
              <a:rPr lang="en-US" b="1" dirty="0"/>
              <a:t>What can social network analysis tell me?</a:t>
            </a:r>
          </a:p>
          <a:p>
            <a:pPr marL="0" indent="0">
              <a:buNone/>
            </a:pPr>
            <a:r>
              <a:rPr lang="en-US" dirty="0"/>
              <a:t>Social network analysis can help describe a community and explore the relationships that make up that community. Once these relationships are visible, we can start to look for patterns, as well as changes over time, in how the most effective networks coalesce and how they create change. Our observations of network graphs and understanding of community network data will inform our planning of collaboration for community health improvement.</a:t>
            </a:r>
          </a:p>
          <a:p>
            <a:endParaRPr lang="en-US" dirty="0"/>
          </a:p>
        </p:txBody>
      </p:sp>
      <p:sp>
        <p:nvSpPr>
          <p:cNvPr id="4" name="Slide Number Placeholder 3"/>
          <p:cNvSpPr>
            <a:spLocks noGrp="1"/>
          </p:cNvSpPr>
          <p:nvPr>
            <p:ph type="sldNum" sz="quarter" idx="12"/>
          </p:nvPr>
        </p:nvSpPr>
        <p:spPr/>
        <p:txBody>
          <a:bodyPr/>
          <a:lstStyle/>
          <a:p>
            <a:fld id="{629637A9-119A-49DA-BD12-AAC58B377D80}" type="slidenum">
              <a:rPr lang="en-US" smtClean="0"/>
              <a:t>3</a:t>
            </a:fld>
            <a:endParaRPr lang="en-US" dirty="0"/>
          </a:p>
        </p:txBody>
      </p:sp>
    </p:spTree>
    <p:extLst>
      <p:ext uri="{BB962C8B-B14F-4D97-AF65-F5344CB8AC3E}">
        <p14:creationId xmlns:p14="http://schemas.microsoft.com/office/powerpoint/2010/main" val="284854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List Development</a:t>
            </a:r>
            <a:endParaRPr lang="en-US" dirty="0"/>
          </a:p>
        </p:txBody>
      </p:sp>
      <p:sp>
        <p:nvSpPr>
          <p:cNvPr id="3" name="Content Placeholder 2"/>
          <p:cNvSpPr>
            <a:spLocks noGrp="1"/>
          </p:cNvSpPr>
          <p:nvPr>
            <p:ph idx="1"/>
          </p:nvPr>
        </p:nvSpPr>
        <p:spPr/>
        <p:txBody>
          <a:bodyPr/>
          <a:lstStyle/>
          <a:p>
            <a:r>
              <a:rPr lang="en-US" dirty="0" smtClean="0"/>
              <a:t>In this Health Service Area (HSA) the methodology began with network bounding that included core health organizations as well as a wide-range of social service organization and community service organization. </a:t>
            </a:r>
          </a:p>
          <a:p>
            <a:r>
              <a:rPr lang="en-US" dirty="0" smtClean="0"/>
              <a:t>The network membership list began with the 2013 study list provided by the Blueprint Project Manager, added write-ins from 2013 study responses, and additionally added organizations (if not already represented) from the Unified Community Collaborative.</a:t>
            </a:r>
          </a:p>
          <a:p>
            <a:r>
              <a:rPr lang="en-US" dirty="0" smtClean="0"/>
              <a:t>Organization representative contact information was collected from Project Managers and publicly available sources such as organization websites.</a:t>
            </a:r>
            <a:endParaRPr lang="en-US" dirty="0"/>
          </a:p>
        </p:txBody>
      </p:sp>
      <p:sp>
        <p:nvSpPr>
          <p:cNvPr id="4" name="Slide Number Placeholder 3"/>
          <p:cNvSpPr>
            <a:spLocks noGrp="1"/>
          </p:cNvSpPr>
          <p:nvPr>
            <p:ph type="sldNum" sz="quarter" idx="12"/>
          </p:nvPr>
        </p:nvSpPr>
        <p:spPr/>
        <p:txBody>
          <a:bodyPr/>
          <a:lstStyle/>
          <a:p>
            <a:fld id="{629637A9-119A-49DA-BD12-AAC58B377D80}" type="slidenum">
              <a:rPr lang="en-US" smtClean="0"/>
              <a:t>4</a:t>
            </a:fld>
            <a:endParaRPr lang="en-US" dirty="0"/>
          </a:p>
        </p:txBody>
      </p:sp>
    </p:spTree>
    <p:extLst>
      <p:ext uri="{BB962C8B-B14F-4D97-AF65-F5344CB8AC3E}">
        <p14:creationId xmlns:p14="http://schemas.microsoft.com/office/powerpoint/2010/main" val="286120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Participation</a:t>
            </a:r>
            <a:endParaRPr lang="en-US" dirty="0"/>
          </a:p>
        </p:txBody>
      </p:sp>
      <p:sp>
        <p:nvSpPr>
          <p:cNvPr id="3" name="Content Placeholder 2"/>
          <p:cNvSpPr>
            <a:spLocks noGrp="1"/>
          </p:cNvSpPr>
          <p:nvPr>
            <p:ph idx="1"/>
          </p:nvPr>
        </p:nvSpPr>
        <p:spPr/>
        <p:txBody>
          <a:bodyPr/>
          <a:lstStyle/>
          <a:p>
            <a:r>
              <a:rPr lang="en-US" dirty="0" smtClean="0"/>
              <a:t>In this health service area, invitations and reminders were sent via Survey Monkey.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01863478"/>
              </p:ext>
            </p:extLst>
          </p:nvPr>
        </p:nvGraphicFramePr>
        <p:xfrm>
          <a:off x="1203297" y="2431807"/>
          <a:ext cx="3187337" cy="1654060"/>
        </p:xfrm>
        <a:graphic>
          <a:graphicData uri="http://schemas.openxmlformats.org/drawingml/2006/table">
            <a:tbl>
              <a:tblPr firstCol="1" bandRow="1">
                <a:tableStyleId>{284E427A-3D55-4303-BF80-6455036E1DE7}</a:tableStyleId>
              </a:tblPr>
              <a:tblGrid>
                <a:gridCol w="2351314"/>
                <a:gridCol w="836023"/>
              </a:tblGrid>
              <a:tr h="330812">
                <a:tc>
                  <a:txBody>
                    <a:bodyPr/>
                    <a:lstStyle/>
                    <a:p>
                      <a:pPr marL="0" marR="0">
                        <a:lnSpc>
                          <a:spcPct val="107000"/>
                        </a:lnSpc>
                        <a:spcBef>
                          <a:spcPts val="0"/>
                        </a:spcBef>
                        <a:spcAft>
                          <a:spcPts val="0"/>
                        </a:spcAft>
                      </a:pPr>
                      <a:r>
                        <a:rPr lang="en-US" sz="1800" dirty="0">
                          <a:effectLst/>
                        </a:rPr>
                        <a:t>Invitations 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812">
                <a:tc>
                  <a:txBody>
                    <a:bodyPr/>
                    <a:lstStyle/>
                    <a:p>
                      <a:pPr marL="0" marR="0">
                        <a:lnSpc>
                          <a:spcPct val="107000"/>
                        </a:lnSpc>
                        <a:spcBef>
                          <a:spcPts val="0"/>
                        </a:spcBef>
                        <a:spcAft>
                          <a:spcPts val="0"/>
                        </a:spcAft>
                      </a:pPr>
                      <a:r>
                        <a:rPr lang="en-US" sz="1800">
                          <a:effectLst/>
                        </a:rPr>
                        <a:t>Surveys Started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812">
                <a:tc>
                  <a:txBody>
                    <a:bodyPr/>
                    <a:lstStyle/>
                    <a:p>
                      <a:pPr marL="0" marR="0">
                        <a:lnSpc>
                          <a:spcPct val="107000"/>
                        </a:lnSpc>
                        <a:spcBef>
                          <a:spcPts val="0"/>
                        </a:spcBef>
                        <a:spcAft>
                          <a:spcPts val="0"/>
                        </a:spcAft>
                      </a:pPr>
                      <a:r>
                        <a:rPr lang="en-US" sz="1800">
                          <a:effectLst/>
                        </a:rPr>
                        <a:t>Response Rate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812">
                <a:tc>
                  <a:txBody>
                    <a:bodyPr/>
                    <a:lstStyle/>
                    <a:p>
                      <a:pPr marL="0" marR="0">
                        <a:lnSpc>
                          <a:spcPct val="107000"/>
                        </a:lnSpc>
                        <a:spcBef>
                          <a:spcPts val="0"/>
                        </a:spcBef>
                        <a:spcAft>
                          <a:spcPts val="0"/>
                        </a:spcAft>
                      </a:pPr>
                      <a:r>
                        <a:rPr lang="en-US" sz="1800">
                          <a:effectLst/>
                        </a:rPr>
                        <a:t>Completed Surveys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812">
                <a:tc>
                  <a:txBody>
                    <a:bodyPr/>
                    <a:lstStyle/>
                    <a:p>
                      <a:pPr marL="0" marR="0">
                        <a:lnSpc>
                          <a:spcPct val="107000"/>
                        </a:lnSpc>
                        <a:spcBef>
                          <a:spcPts val="0"/>
                        </a:spcBef>
                        <a:spcAft>
                          <a:spcPts val="0"/>
                        </a:spcAft>
                      </a:pPr>
                      <a:r>
                        <a:rPr lang="en-US" sz="1800" dirty="0">
                          <a:effectLst/>
                        </a:rPr>
                        <a:t>Completion Rate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Slide Number Placeholder 5"/>
          <p:cNvSpPr>
            <a:spLocks noGrp="1"/>
          </p:cNvSpPr>
          <p:nvPr>
            <p:ph type="sldNum" sz="quarter" idx="12"/>
          </p:nvPr>
        </p:nvSpPr>
        <p:spPr/>
        <p:txBody>
          <a:bodyPr/>
          <a:lstStyle/>
          <a:p>
            <a:fld id="{629637A9-119A-49DA-BD12-AAC58B377D80}" type="slidenum">
              <a:rPr lang="en-US" smtClean="0"/>
              <a:t>5</a:t>
            </a:fld>
            <a:endParaRPr lang="en-US" dirty="0"/>
          </a:p>
        </p:txBody>
      </p:sp>
    </p:spTree>
    <p:extLst>
      <p:ext uri="{BB962C8B-B14F-4D97-AF65-F5344CB8AC3E}">
        <p14:creationId xmlns:p14="http://schemas.microsoft.com/office/powerpoint/2010/main" val="253167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Participating Organizations</a:t>
            </a:r>
            <a:endParaRPr lang="en-US" dirty="0"/>
          </a:p>
        </p:txBody>
      </p:sp>
      <p:sp>
        <p:nvSpPr>
          <p:cNvPr id="7" name="Content Placeholder 6"/>
          <p:cNvSpPr>
            <a:spLocks noGrp="1"/>
          </p:cNvSpPr>
          <p:nvPr>
            <p:ph idx="1"/>
          </p:nvPr>
        </p:nvSpPr>
        <p:spPr>
          <a:xfrm>
            <a:off x="1194037" y="1737360"/>
            <a:ext cx="10482639" cy="4023360"/>
          </a:xfrm>
        </p:spPr>
        <p:txBody>
          <a:bodyPr numCol="4">
            <a:noAutofit/>
          </a:bodyPr>
          <a:lstStyle/>
          <a:p>
            <a:pPr marL="0" indent="0">
              <a:buNone/>
            </a:pPr>
            <a:r>
              <a:rPr lang="en-US" sz="1000" b="1" dirty="0" smtClean="0"/>
              <a:t>Aging in Hartland</a:t>
            </a:r>
          </a:p>
          <a:p>
            <a:pPr marL="0" indent="0">
              <a:buNone/>
            </a:pPr>
            <a:r>
              <a:rPr lang="en-US" sz="1000" b="1" dirty="0" err="1" smtClean="0"/>
              <a:t>Bayada</a:t>
            </a:r>
            <a:r>
              <a:rPr lang="en-US" sz="1000" b="1" dirty="0" smtClean="0"/>
              <a:t> Home Health Care &amp; Hospice</a:t>
            </a:r>
          </a:p>
          <a:p>
            <a:pPr marL="0" indent="0">
              <a:buNone/>
            </a:pPr>
            <a:r>
              <a:rPr lang="en-US" sz="1000" dirty="0" smtClean="0"/>
              <a:t>Cedar Hill</a:t>
            </a:r>
          </a:p>
          <a:p>
            <a:pPr marL="0" indent="0">
              <a:buNone/>
            </a:pPr>
            <a:r>
              <a:rPr lang="en-US" sz="1000" dirty="0" smtClean="0"/>
              <a:t>Change the World Kids</a:t>
            </a:r>
          </a:p>
          <a:p>
            <a:pPr marL="0" indent="0">
              <a:buNone/>
            </a:pPr>
            <a:r>
              <a:rPr lang="en-US" sz="1000" dirty="0" smtClean="0"/>
              <a:t>Granite United Way</a:t>
            </a:r>
          </a:p>
          <a:p>
            <a:pPr marL="0" indent="0">
              <a:buNone/>
            </a:pPr>
            <a:r>
              <a:rPr lang="en-US" sz="1000" dirty="0" smtClean="0"/>
              <a:t>Habit OPCO – West Lebanon</a:t>
            </a:r>
          </a:p>
          <a:p>
            <a:pPr marL="0" indent="0">
              <a:buNone/>
            </a:pPr>
            <a:r>
              <a:rPr lang="en-US" sz="1000" b="1" dirty="0" smtClean="0"/>
              <a:t>Health Care &amp; Rehabilitation Services of Vermont (HCRS)</a:t>
            </a:r>
          </a:p>
          <a:p>
            <a:pPr marL="0" indent="0">
              <a:buNone/>
            </a:pPr>
            <a:r>
              <a:rPr lang="en-US" sz="1000" dirty="0" smtClean="0"/>
              <a:t>HCRS – Children’s Integrated Services</a:t>
            </a:r>
          </a:p>
          <a:p>
            <a:pPr marL="0" indent="0">
              <a:buNone/>
            </a:pPr>
            <a:r>
              <a:rPr lang="en-US" sz="1000" b="1" dirty="0" smtClean="0"/>
              <a:t>Historic Homes of Runnemede</a:t>
            </a:r>
          </a:p>
          <a:p>
            <a:pPr marL="0" indent="0">
              <a:buNone/>
            </a:pPr>
            <a:r>
              <a:rPr lang="en-US" sz="1000" b="1" dirty="0" smtClean="0"/>
              <a:t>Mt. </a:t>
            </a:r>
            <a:r>
              <a:rPr lang="en-US" sz="1000" b="1" dirty="0" err="1" smtClean="0"/>
              <a:t>Ascutney</a:t>
            </a:r>
            <a:r>
              <a:rPr lang="en-US" sz="1000" b="1" dirty="0" smtClean="0"/>
              <a:t> Hospital and Health Center (MAHHC)</a:t>
            </a:r>
          </a:p>
          <a:p>
            <a:pPr marL="0" indent="0">
              <a:buNone/>
            </a:pPr>
            <a:r>
              <a:rPr lang="en-US" sz="1000" b="1" dirty="0" smtClean="0"/>
              <a:t>MAHHC – Case Management</a:t>
            </a:r>
          </a:p>
          <a:p>
            <a:pPr marL="0" indent="0">
              <a:buNone/>
            </a:pPr>
            <a:r>
              <a:rPr lang="en-US" sz="1000" dirty="0" smtClean="0"/>
              <a:t>MAHHC – Emergency Department</a:t>
            </a:r>
          </a:p>
          <a:p>
            <a:pPr marL="0" indent="0">
              <a:buNone/>
            </a:pPr>
            <a:r>
              <a:rPr lang="en-US" sz="1000" b="1" dirty="0" smtClean="0"/>
              <a:t>MAHHC – Blueprint Community Health Team</a:t>
            </a:r>
          </a:p>
          <a:p>
            <a:pPr marL="0" indent="0">
              <a:buNone/>
            </a:pPr>
            <a:r>
              <a:rPr lang="en-US" sz="1000" b="1" dirty="0" smtClean="0"/>
              <a:t>MAHHC – Pediatrics</a:t>
            </a:r>
          </a:p>
          <a:p>
            <a:pPr marL="0" indent="0">
              <a:buNone/>
            </a:pPr>
            <a:r>
              <a:rPr lang="en-US" sz="1000" b="1" dirty="0" smtClean="0"/>
              <a:t>MAHHC – Volunteers in Action</a:t>
            </a:r>
          </a:p>
          <a:p>
            <a:pPr marL="0" indent="0">
              <a:buNone/>
            </a:pPr>
            <a:r>
              <a:rPr lang="en-US" sz="1000" dirty="0" smtClean="0"/>
              <a:t>MAHHC – Windsor Connection Resource Center</a:t>
            </a:r>
          </a:p>
          <a:p>
            <a:pPr marL="0" indent="0">
              <a:buNone/>
            </a:pPr>
            <a:r>
              <a:rPr lang="en-US" sz="1000" b="1" dirty="0" smtClean="0"/>
              <a:t>MAHHC – Mt. </a:t>
            </a:r>
            <a:r>
              <a:rPr lang="en-US" sz="1000" b="1" dirty="0" err="1" smtClean="0"/>
              <a:t>Ascutney</a:t>
            </a:r>
            <a:r>
              <a:rPr lang="en-US" sz="1000" b="1" dirty="0" smtClean="0"/>
              <a:t> Physicians Practice</a:t>
            </a:r>
          </a:p>
          <a:p>
            <a:pPr marL="0" indent="0">
              <a:buNone/>
            </a:pPr>
            <a:r>
              <a:rPr lang="en-US" sz="1000" b="1" dirty="0" smtClean="0"/>
              <a:t>MAHHC – Mount </a:t>
            </a:r>
            <a:r>
              <a:rPr lang="en-US" sz="1000" b="1" dirty="0" err="1" smtClean="0"/>
              <a:t>Ascutney</a:t>
            </a:r>
            <a:r>
              <a:rPr lang="en-US" sz="1000" b="1" dirty="0" smtClean="0"/>
              <a:t> Prevention Partnership (MAPP)</a:t>
            </a:r>
          </a:p>
          <a:p>
            <a:pPr marL="0" indent="0">
              <a:buNone/>
            </a:pPr>
            <a:r>
              <a:rPr lang="en-US" sz="1000" b="1" dirty="0" smtClean="0"/>
              <a:t>MAHHC – </a:t>
            </a:r>
            <a:r>
              <a:rPr lang="en-US" sz="1000" b="1" dirty="0" err="1" smtClean="0"/>
              <a:t>Ottauquechee</a:t>
            </a:r>
            <a:r>
              <a:rPr lang="en-US" sz="1000" b="1" dirty="0" smtClean="0"/>
              <a:t> Health Center</a:t>
            </a:r>
          </a:p>
          <a:p>
            <a:pPr marL="0" indent="0">
              <a:buNone/>
            </a:pPr>
            <a:r>
              <a:rPr lang="en-US" sz="1000" dirty="0" smtClean="0"/>
              <a:t>Neighbors Helping Neighbors</a:t>
            </a:r>
          </a:p>
          <a:p>
            <a:pPr marL="0" indent="0">
              <a:buNone/>
            </a:pPr>
            <a:r>
              <a:rPr lang="en-US" sz="1000" b="1" dirty="0" err="1" smtClean="0"/>
              <a:t>Ottauquechee</a:t>
            </a:r>
            <a:r>
              <a:rPr lang="en-US" sz="1000" b="1" dirty="0" smtClean="0"/>
              <a:t> Health Foundation</a:t>
            </a:r>
          </a:p>
          <a:p>
            <a:pPr marL="0" indent="0">
              <a:buNone/>
            </a:pPr>
            <a:r>
              <a:rPr lang="en-US" sz="1000" dirty="0" smtClean="0"/>
              <a:t>Reading and Albert Bridge School</a:t>
            </a:r>
          </a:p>
          <a:p>
            <a:pPr marL="0" indent="0">
              <a:buNone/>
            </a:pPr>
            <a:r>
              <a:rPr lang="en-US" sz="1000" b="1" dirty="0" smtClean="0"/>
              <a:t>Senior Solutions</a:t>
            </a:r>
          </a:p>
          <a:p>
            <a:pPr marL="0" indent="0">
              <a:buNone/>
            </a:pPr>
            <a:r>
              <a:rPr lang="en-US" sz="1000" dirty="0" smtClean="0"/>
              <a:t>Southeastern Vermont Community Action (SEVCA)</a:t>
            </a:r>
          </a:p>
          <a:p>
            <a:pPr marL="0" indent="0">
              <a:buNone/>
            </a:pPr>
            <a:r>
              <a:rPr lang="en-US" sz="1000" b="1" dirty="0" smtClean="0"/>
              <a:t>Southern Vermont Area Health Education Center (AHEC)</a:t>
            </a:r>
          </a:p>
          <a:p>
            <a:pPr marL="0" indent="0">
              <a:buNone/>
            </a:pPr>
            <a:r>
              <a:rPr lang="en-US" sz="1000" dirty="0" smtClean="0"/>
              <a:t>Springfield Area Parent Child Center</a:t>
            </a:r>
          </a:p>
          <a:p>
            <a:pPr marL="0" indent="0">
              <a:buNone/>
            </a:pPr>
            <a:r>
              <a:rPr lang="en-US" sz="1000" dirty="0" smtClean="0"/>
              <a:t>Springfield Housing Authority</a:t>
            </a:r>
          </a:p>
          <a:p>
            <a:pPr marL="0" indent="0">
              <a:buNone/>
            </a:pPr>
            <a:r>
              <a:rPr lang="en-US" sz="1000" b="1" dirty="0" smtClean="0"/>
              <a:t>Springfield Housing Authority – SASH</a:t>
            </a:r>
          </a:p>
          <a:p>
            <a:pPr marL="0" indent="0">
              <a:buNone/>
            </a:pPr>
            <a:r>
              <a:rPr lang="en-US" sz="1000" dirty="0" smtClean="0"/>
              <a:t>Springfield Supportive Housing</a:t>
            </a:r>
          </a:p>
          <a:p>
            <a:pPr marL="0" indent="0">
              <a:buNone/>
            </a:pPr>
            <a:r>
              <a:rPr lang="en-US" sz="1000" dirty="0" smtClean="0"/>
              <a:t>State of VT – Agency of Human Services (AHS)</a:t>
            </a:r>
          </a:p>
          <a:p>
            <a:pPr marL="0" indent="0">
              <a:buNone/>
            </a:pPr>
            <a:r>
              <a:rPr lang="en-US" sz="1000" dirty="0" smtClean="0"/>
              <a:t>State of VT – AHS – Department of Children and Families (DCF)</a:t>
            </a:r>
          </a:p>
          <a:p>
            <a:pPr marL="0" indent="0">
              <a:buNone/>
            </a:pPr>
            <a:r>
              <a:rPr lang="en-US" sz="1000" dirty="0" smtClean="0"/>
              <a:t>State of VT – AHS – DCF – Economic Services Division</a:t>
            </a:r>
          </a:p>
          <a:p>
            <a:pPr marL="0" indent="0">
              <a:buNone/>
            </a:pPr>
            <a:r>
              <a:rPr lang="en-US" sz="1000" dirty="0" smtClean="0"/>
              <a:t>State of VT – AHS – Department of Corrections (DOC)</a:t>
            </a:r>
          </a:p>
          <a:p>
            <a:pPr marL="0" indent="0">
              <a:buNone/>
            </a:pPr>
            <a:r>
              <a:rPr lang="en-US" sz="1000" dirty="0" smtClean="0"/>
              <a:t>State of VT – AHS – Department of Disabilities, Aging and Independent Living (DAIL)</a:t>
            </a:r>
          </a:p>
          <a:p>
            <a:pPr marL="0" indent="0">
              <a:buNone/>
            </a:pPr>
            <a:r>
              <a:rPr lang="en-US" sz="1000" dirty="0" smtClean="0"/>
              <a:t>State of VT – AHS – Department of Vermont Health Access (DVHA)</a:t>
            </a:r>
          </a:p>
          <a:p>
            <a:pPr marL="0" indent="0">
              <a:buNone/>
            </a:pPr>
            <a:r>
              <a:rPr lang="en-US" sz="1000" b="1" dirty="0" smtClean="0"/>
              <a:t>State of VT – AHS – DVHA – Vermont Chronic Care Initiative (VCCI)</a:t>
            </a:r>
          </a:p>
          <a:p>
            <a:pPr marL="0" indent="0">
              <a:buNone/>
            </a:pPr>
            <a:r>
              <a:rPr lang="en-US" sz="1000" b="1" dirty="0" smtClean="0"/>
              <a:t>State of VT – Vermont Department of Health (VDH)</a:t>
            </a:r>
          </a:p>
          <a:p>
            <a:pPr marL="0" indent="0">
              <a:buNone/>
            </a:pPr>
            <a:r>
              <a:rPr lang="en-US" sz="1000" dirty="0" smtClean="0"/>
              <a:t>Thompson Senior Center</a:t>
            </a:r>
          </a:p>
          <a:p>
            <a:pPr marL="0" indent="0">
              <a:buNone/>
            </a:pPr>
            <a:r>
              <a:rPr lang="en-US" sz="1000" b="1" dirty="0" smtClean="0"/>
              <a:t>Turning Point Recovery Center</a:t>
            </a:r>
          </a:p>
          <a:p>
            <a:pPr marL="0" indent="0">
              <a:buNone/>
            </a:pPr>
            <a:r>
              <a:rPr lang="en-US" sz="1000" b="1" dirty="0" smtClean="0"/>
              <a:t>U.S. Department of Veterans Affairs (VA) – White River Junction VA Medical Center</a:t>
            </a:r>
          </a:p>
          <a:p>
            <a:pPr marL="0" indent="0">
              <a:buNone/>
            </a:pPr>
            <a:r>
              <a:rPr lang="en-US" sz="1000" b="1" dirty="0" smtClean="0"/>
              <a:t>Vermont Adult Learning</a:t>
            </a:r>
          </a:p>
          <a:p>
            <a:pPr marL="0" indent="0">
              <a:buNone/>
            </a:pPr>
            <a:r>
              <a:rPr lang="en-US" sz="1000" dirty="0" smtClean="0"/>
              <a:t>Vermont Psychiatric Survivors</a:t>
            </a:r>
          </a:p>
          <a:p>
            <a:pPr marL="0" indent="0">
              <a:buNone/>
            </a:pPr>
            <a:r>
              <a:rPr lang="en-US" sz="1000" b="1" dirty="0" smtClean="0"/>
              <a:t>Visiting Nurse and Hospice for Vermont and New Hampshire (VNH)</a:t>
            </a:r>
          </a:p>
          <a:p>
            <a:pPr marL="0" indent="0">
              <a:buNone/>
            </a:pPr>
            <a:r>
              <a:rPr lang="en-US" sz="1000" dirty="0" smtClean="0"/>
              <a:t>Windham &amp; Windsor Housing Trust</a:t>
            </a:r>
          </a:p>
          <a:p>
            <a:pPr marL="0" indent="0">
              <a:buNone/>
            </a:pPr>
            <a:r>
              <a:rPr lang="en-US" sz="1000" dirty="0" smtClean="0"/>
              <a:t>Windsor County Court Diversion</a:t>
            </a:r>
          </a:p>
          <a:p>
            <a:pPr marL="0" indent="0">
              <a:buNone/>
            </a:pPr>
            <a:r>
              <a:rPr lang="en-US" sz="1000" dirty="0" smtClean="0"/>
              <a:t>Windsor Food Shelf</a:t>
            </a:r>
          </a:p>
          <a:p>
            <a:pPr marL="0" indent="0">
              <a:buNone/>
            </a:pPr>
            <a:r>
              <a:rPr lang="en-US" sz="1000" dirty="0" smtClean="0"/>
              <a:t>Windsor Jr./Sr. High School</a:t>
            </a:r>
          </a:p>
          <a:p>
            <a:pPr marL="0" indent="0">
              <a:buNone/>
            </a:pPr>
            <a:r>
              <a:rPr lang="en-US" sz="1000" b="1" dirty="0" smtClean="0"/>
              <a:t>Windsor Police Department </a:t>
            </a:r>
          </a:p>
          <a:p>
            <a:pPr marL="0" indent="0">
              <a:buNone/>
            </a:pPr>
            <a:r>
              <a:rPr lang="en-US" sz="1000" b="1" dirty="0" smtClean="0"/>
              <a:t>Windsor School District</a:t>
            </a:r>
          </a:p>
          <a:p>
            <a:pPr marL="0" indent="0">
              <a:buNone/>
            </a:pPr>
            <a:r>
              <a:rPr lang="en-US" sz="1000" dirty="0" smtClean="0"/>
              <a:t>Woodstock Union Middle School</a:t>
            </a:r>
          </a:p>
          <a:p>
            <a:pPr marL="0" indent="0">
              <a:buNone/>
            </a:pPr>
            <a:r>
              <a:rPr lang="en-US" sz="1000" b="1" dirty="0" smtClean="0"/>
              <a:t>MAHHC – Spoke*</a:t>
            </a:r>
          </a:p>
          <a:p>
            <a:pPr marL="0" indent="0">
              <a:buNone/>
            </a:pPr>
            <a:r>
              <a:rPr lang="en-US" sz="1000" b="1" dirty="0" smtClean="0"/>
              <a:t>SASH*</a:t>
            </a:r>
          </a:p>
          <a:p>
            <a:pPr marL="0" indent="0">
              <a:buNone/>
            </a:pPr>
            <a:r>
              <a:rPr lang="en-US" sz="1000" b="1" dirty="0" smtClean="0"/>
              <a:t>Windsor Central Supervisory Union*</a:t>
            </a:r>
          </a:p>
          <a:p>
            <a:pPr marL="0" indent="0">
              <a:buNone/>
            </a:pPr>
            <a:r>
              <a:rPr lang="en-US" sz="1000" b="1" dirty="0" smtClean="0"/>
              <a:t>Bold indicates response to the survey</a:t>
            </a:r>
          </a:p>
          <a:p>
            <a:pPr marL="0" indent="0">
              <a:buNone/>
            </a:pPr>
            <a:r>
              <a:rPr lang="en-US" sz="1000" dirty="0"/>
              <a:t>* </a:t>
            </a:r>
            <a:r>
              <a:rPr lang="en-US" sz="1000" dirty="0" smtClean="0"/>
              <a:t>Indicates respondent write-in</a:t>
            </a:r>
          </a:p>
          <a:p>
            <a:pPr marL="0" indent="0">
              <a:buNone/>
            </a:pPr>
            <a:endParaRPr lang="en-US" sz="1000" dirty="0"/>
          </a:p>
        </p:txBody>
      </p:sp>
      <p:sp>
        <p:nvSpPr>
          <p:cNvPr id="8" name="Slide Number Placeholder 7"/>
          <p:cNvSpPr>
            <a:spLocks noGrp="1"/>
          </p:cNvSpPr>
          <p:nvPr>
            <p:ph type="sldNum" sz="quarter" idx="12"/>
          </p:nvPr>
        </p:nvSpPr>
        <p:spPr/>
        <p:txBody>
          <a:bodyPr/>
          <a:lstStyle/>
          <a:p>
            <a:fld id="{629637A9-119A-49DA-BD12-AAC58B377D80}" type="slidenum">
              <a:rPr lang="en-US" smtClean="0"/>
              <a:t>6</a:t>
            </a:fld>
            <a:endParaRPr lang="en-US" dirty="0"/>
          </a:p>
        </p:txBody>
      </p:sp>
    </p:spTree>
    <p:extLst>
      <p:ext uri="{BB962C8B-B14F-4D97-AF65-F5344CB8AC3E}">
        <p14:creationId xmlns:p14="http://schemas.microsoft.com/office/powerpoint/2010/main" val="56530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Maps</a:t>
            </a:r>
            <a:endParaRPr lang="en-US" dirty="0"/>
          </a:p>
        </p:txBody>
      </p:sp>
      <p:sp>
        <p:nvSpPr>
          <p:cNvPr id="3" name="Text Placeholder 2"/>
          <p:cNvSpPr>
            <a:spLocks noGrp="1"/>
          </p:cNvSpPr>
          <p:nvPr>
            <p:ph type="body" idx="1"/>
          </p:nvPr>
        </p:nvSpPr>
        <p:spPr/>
        <p:txBody>
          <a:bodyPr/>
          <a:lstStyle/>
          <a:p>
            <a:r>
              <a:rPr lang="en-US" dirty="0" smtClean="0"/>
              <a:t>Windsor health service Area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284505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961" b="5736"/>
          <a:stretch/>
        </p:blipFill>
        <p:spPr>
          <a:xfrm>
            <a:off x="1458665" y="0"/>
            <a:ext cx="9312116" cy="6878175"/>
          </a:xfrm>
          <a:prstGeom prst="rect">
            <a:avLst/>
          </a:prstGeom>
        </p:spPr>
      </p:pic>
      <p:sp>
        <p:nvSpPr>
          <p:cNvPr id="2" name="Rectangle 1"/>
          <p:cNvSpPr/>
          <p:nvPr/>
        </p:nvSpPr>
        <p:spPr>
          <a:xfrm>
            <a:off x="23745" y="0"/>
            <a:ext cx="3731822" cy="11845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accent2"/>
                </a:solidFill>
              </a:rPr>
              <a:t>Our organizations . . .</a:t>
            </a:r>
          </a:p>
          <a:p>
            <a:r>
              <a:rPr lang="en-US" sz="1600" dirty="0" smtClean="0">
                <a:solidFill>
                  <a:schemeClr val="accent2"/>
                </a:solidFill>
              </a:rPr>
              <a:t>HAVE PATIENTS/CLIENTS IN COMMON</a:t>
            </a:r>
          </a:p>
          <a:p>
            <a:r>
              <a:rPr lang="en-US" sz="1600" dirty="0" smtClean="0">
                <a:solidFill>
                  <a:schemeClr val="accent2"/>
                </a:solidFill>
              </a:rPr>
              <a:t>Node color shows Degree</a:t>
            </a:r>
          </a:p>
          <a:p>
            <a:r>
              <a:rPr lang="en-US" sz="1600" dirty="0" smtClean="0">
                <a:solidFill>
                  <a:schemeClr val="accent2"/>
                </a:solidFill>
              </a:rPr>
              <a:t>Node size shows </a:t>
            </a:r>
            <a:r>
              <a:rPr lang="en-US" sz="1600" dirty="0" err="1" smtClean="0">
                <a:solidFill>
                  <a:schemeClr val="accent2"/>
                </a:solidFill>
              </a:rPr>
              <a:t>Betweeness</a:t>
            </a:r>
            <a:r>
              <a:rPr lang="en-US" sz="1600" dirty="0" smtClean="0">
                <a:solidFill>
                  <a:schemeClr val="accent2"/>
                </a:solidFill>
              </a:rPr>
              <a:t> Centrality</a:t>
            </a:r>
          </a:p>
        </p:txBody>
      </p:sp>
      <p:sp>
        <p:nvSpPr>
          <p:cNvPr id="4" name="Rectangle 3"/>
          <p:cNvSpPr/>
          <p:nvPr/>
        </p:nvSpPr>
        <p:spPr>
          <a:xfrm>
            <a:off x="7891421" y="315835"/>
            <a:ext cx="1031359" cy="5528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115372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903"/>
          <a:stretch/>
        </p:blipFill>
        <p:spPr>
          <a:xfrm>
            <a:off x="2147777" y="10632"/>
            <a:ext cx="8277816" cy="6847368"/>
          </a:xfrm>
          <a:prstGeom prst="rect">
            <a:avLst/>
          </a:prstGeom>
        </p:spPr>
      </p:pic>
      <p:sp>
        <p:nvSpPr>
          <p:cNvPr id="2" name="Rectangle 1"/>
          <p:cNvSpPr/>
          <p:nvPr/>
        </p:nvSpPr>
        <p:spPr>
          <a:xfrm>
            <a:off x="23746" y="23747"/>
            <a:ext cx="5173896" cy="11845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0" tIns="91440" bIns="91440" rtlCol="0" anchor="ctr"/>
          <a:lstStyle/>
          <a:p>
            <a:r>
              <a:rPr lang="en-US" sz="1600" dirty="0" smtClean="0">
                <a:solidFill>
                  <a:schemeClr val="accent2"/>
                </a:solidFill>
              </a:rPr>
              <a:t>Our organizations . . .</a:t>
            </a:r>
          </a:p>
          <a:p>
            <a:r>
              <a:rPr lang="en-US" sz="1600" dirty="0" smtClean="0">
                <a:solidFill>
                  <a:schemeClr val="accent2"/>
                </a:solidFill>
              </a:rPr>
              <a:t>SHARE INFORMATION ABOUT SPECIFIC PATIENTS/CLIENTS</a:t>
            </a:r>
          </a:p>
          <a:p>
            <a:r>
              <a:rPr lang="en-US" sz="1600" dirty="0" smtClean="0">
                <a:solidFill>
                  <a:schemeClr val="accent2"/>
                </a:solidFill>
              </a:rPr>
              <a:t>Node color shows Degree</a:t>
            </a:r>
          </a:p>
          <a:p>
            <a:r>
              <a:rPr lang="en-US" sz="1600" dirty="0" smtClean="0">
                <a:solidFill>
                  <a:schemeClr val="accent2"/>
                </a:solidFill>
              </a:rPr>
              <a:t>Node size shows </a:t>
            </a:r>
            <a:r>
              <a:rPr lang="en-US" sz="1600" dirty="0" err="1" smtClean="0">
                <a:solidFill>
                  <a:schemeClr val="accent2"/>
                </a:solidFill>
              </a:rPr>
              <a:t>Betweeness</a:t>
            </a:r>
            <a:r>
              <a:rPr lang="en-US" sz="1600" dirty="0" smtClean="0">
                <a:solidFill>
                  <a:schemeClr val="accent2"/>
                </a:solidFill>
              </a:rPr>
              <a:t> Centrality</a:t>
            </a:r>
          </a:p>
        </p:txBody>
      </p:sp>
      <p:sp>
        <p:nvSpPr>
          <p:cNvPr id="4" name="Rectangle 3"/>
          <p:cNvSpPr/>
          <p:nvPr/>
        </p:nvSpPr>
        <p:spPr>
          <a:xfrm>
            <a:off x="7181737" y="931864"/>
            <a:ext cx="1031359" cy="5528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88705919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3797</TotalTime>
  <Words>1601</Words>
  <Application>Microsoft Office PowerPoint</Application>
  <PresentationFormat>Widescreen</PresentationFormat>
  <Paragraphs>202</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Retrospect</vt:lpstr>
      <vt:lpstr>Windsor’s Community Health Network</vt:lpstr>
      <vt:lpstr>Objective</vt:lpstr>
      <vt:lpstr>Social Network Analysis</vt:lpstr>
      <vt:lpstr>Network List Development</vt:lpstr>
      <vt:lpstr>Survey Participation</vt:lpstr>
      <vt:lpstr>Participating Organizations</vt:lpstr>
      <vt:lpstr>Network Maps</vt:lpstr>
      <vt:lpstr>PowerPoint Presentation</vt:lpstr>
      <vt:lpstr>PowerPoint Presentation</vt:lpstr>
      <vt:lpstr>PowerPoint Presentation</vt:lpstr>
      <vt:lpstr>PowerPoint Presentation</vt:lpstr>
      <vt:lpstr>PowerPoint Presentation</vt:lpstr>
      <vt:lpstr>PowerPoint Presentation</vt:lpstr>
      <vt:lpstr>Full Network Statistics</vt:lpstr>
      <vt:lpstr>Organization Statistics</vt:lpstr>
      <vt:lpstr>Team Based Care</vt:lpstr>
      <vt:lpstr>Team Based Care</vt:lpstr>
      <vt:lpstr>Community Observations</vt:lpstr>
      <vt:lpstr>Closing Thoughts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Network Report</dc:title>
  <dc:creator>Maurine Gilbert</dc:creator>
  <cp:lastModifiedBy>Maurine Gilbert</cp:lastModifiedBy>
  <cp:revision>47</cp:revision>
  <dcterms:created xsi:type="dcterms:W3CDTF">2015-07-31T17:00:48Z</dcterms:created>
  <dcterms:modified xsi:type="dcterms:W3CDTF">2016-03-21T05:32:11Z</dcterms:modified>
</cp:coreProperties>
</file>