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1" r:id="rId3"/>
    <p:sldId id="258" r:id="rId4"/>
    <p:sldId id="262" r:id="rId5"/>
    <p:sldId id="264" r:id="rId6"/>
    <p:sldId id="272" r:id="rId7"/>
    <p:sldId id="265" r:id="rId8"/>
    <p:sldId id="266" r:id="rId9"/>
    <p:sldId id="267" r:id="rId10"/>
    <p:sldId id="268" r:id="rId11"/>
    <p:sldId id="269" r:id="rId12"/>
    <p:sldId id="270" r:id="rId13"/>
    <p:sldId id="283" r:id="rId14"/>
    <p:sldId id="285" r:id="rId15"/>
    <p:sldId id="279" r:id="rId16"/>
    <p:sldId id="280" r:id="rId17"/>
    <p:sldId id="273" r:id="rId18"/>
    <p:sldId id="278" r:id="rId19"/>
    <p:sldId id="28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4660"/>
  </p:normalViewPr>
  <p:slideViewPr>
    <p:cSldViewPr snapToGrid="0">
      <p:cViewPr varScale="1">
        <p:scale>
          <a:sx n="72" d="100"/>
          <a:sy n="72" d="100"/>
        </p:scale>
        <p:origin x="78"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 of Respondents who "Agree" or "Strongly Agree" That</a:t>
            </a:r>
            <a:r>
              <a:rPr lang="en-US" sz="1200" baseline="0"/>
              <a:t> Their Community Exhibits the Given Team Characteristics</a:t>
            </a:r>
            <a:endParaRPr lang="en-US" sz="1200"/>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Sheet1!$X$2</c:f>
              <c:strCache>
                <c:ptCount val="1"/>
                <c:pt idx="0">
                  <c:v>FY14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Shared Goals</c:v>
                </c:pt>
                <c:pt idx="1">
                  <c:v>Mutual Trust</c:v>
                </c:pt>
                <c:pt idx="2">
                  <c:v>Effective Communication</c:v>
                </c:pt>
                <c:pt idx="3">
                  <c:v>Clear Roles</c:v>
                </c:pt>
                <c:pt idx="4">
                  <c:v>Measureable Processes and Outcomes</c:v>
                </c:pt>
              </c:strCache>
            </c:strRef>
          </c:cat>
          <c:val>
            <c:numRef>
              <c:f>Sheet1!$X$3:$X$7</c:f>
              <c:numCache>
                <c:formatCode>0%</c:formatCode>
                <c:ptCount val="5"/>
                <c:pt idx="0">
                  <c:v>0.71</c:v>
                </c:pt>
                <c:pt idx="1">
                  <c:v>0.75</c:v>
                </c:pt>
                <c:pt idx="2">
                  <c:v>0.59</c:v>
                </c:pt>
                <c:pt idx="3">
                  <c:v>0.57999999999999996</c:v>
                </c:pt>
                <c:pt idx="4">
                  <c:v>0.26</c:v>
                </c:pt>
              </c:numCache>
            </c:numRef>
          </c:val>
        </c:ser>
        <c:ser>
          <c:idx val="0"/>
          <c:order val="1"/>
          <c:tx>
            <c:strRef>
              <c:f>Sheet1!$Y$2</c:f>
              <c:strCache>
                <c:ptCount val="1"/>
                <c:pt idx="0">
                  <c:v>FY15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Shared Goals</c:v>
                </c:pt>
                <c:pt idx="1">
                  <c:v>Mutual Trust</c:v>
                </c:pt>
                <c:pt idx="2">
                  <c:v>Effective Communication</c:v>
                </c:pt>
                <c:pt idx="3">
                  <c:v>Clear Roles</c:v>
                </c:pt>
                <c:pt idx="4">
                  <c:v>Measureable Processes and Outcomes</c:v>
                </c:pt>
              </c:strCache>
            </c:strRef>
          </c:cat>
          <c:val>
            <c:numRef>
              <c:f>Sheet1!$Y$3:$Y$7</c:f>
              <c:numCache>
                <c:formatCode>0%</c:formatCode>
                <c:ptCount val="5"/>
                <c:pt idx="0">
                  <c:v>0.88</c:v>
                </c:pt>
                <c:pt idx="1">
                  <c:v>0.71</c:v>
                </c:pt>
                <c:pt idx="2">
                  <c:v>0.56999999999999995</c:v>
                </c:pt>
                <c:pt idx="3">
                  <c:v>0.56999999999999995</c:v>
                </c:pt>
                <c:pt idx="4">
                  <c:v>0.13</c:v>
                </c:pt>
              </c:numCache>
            </c:numRef>
          </c:val>
        </c:ser>
        <c:ser>
          <c:idx val="2"/>
          <c:order val="2"/>
          <c:tx>
            <c:strRef>
              <c:f>Sheet1!$Z$2</c:f>
              <c:strCache>
                <c:ptCount val="1"/>
                <c:pt idx="0">
                  <c:v>State FY15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Shared Goals</c:v>
                </c:pt>
                <c:pt idx="1">
                  <c:v>Mutual Trust</c:v>
                </c:pt>
                <c:pt idx="2">
                  <c:v>Effective Communication</c:v>
                </c:pt>
                <c:pt idx="3">
                  <c:v>Clear Roles</c:v>
                </c:pt>
                <c:pt idx="4">
                  <c:v>Measureable Processes and Outcomes</c:v>
                </c:pt>
              </c:strCache>
            </c:strRef>
          </c:cat>
          <c:val>
            <c:numRef>
              <c:f>Sheet1!$Z$3:$Z$7</c:f>
              <c:numCache>
                <c:formatCode>0%</c:formatCode>
                <c:ptCount val="5"/>
                <c:pt idx="0">
                  <c:v>0.75</c:v>
                </c:pt>
                <c:pt idx="1">
                  <c:v>0.81</c:v>
                </c:pt>
                <c:pt idx="2">
                  <c:v>0.61</c:v>
                </c:pt>
                <c:pt idx="3">
                  <c:v>0.66</c:v>
                </c:pt>
                <c:pt idx="4">
                  <c:v>0.35</c:v>
                </c:pt>
              </c:numCache>
            </c:numRef>
          </c:val>
        </c:ser>
        <c:dLbls>
          <c:showLegendKey val="0"/>
          <c:showVal val="0"/>
          <c:showCatName val="0"/>
          <c:showSerName val="0"/>
          <c:showPercent val="0"/>
          <c:showBubbleSize val="0"/>
        </c:dLbls>
        <c:gapWidth val="219"/>
        <c:overlap val="-27"/>
        <c:axId val="207750928"/>
        <c:axId val="207756808"/>
      </c:barChart>
      <c:catAx>
        <c:axId val="20775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7756808"/>
        <c:crosses val="autoZero"/>
        <c:auto val="1"/>
        <c:lblAlgn val="ctr"/>
        <c:lblOffset val="100"/>
        <c:noMultiLvlLbl val="0"/>
      </c:catAx>
      <c:valAx>
        <c:axId val="2077568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7750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11/16/2015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11/16/2015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11/16/2015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11/16/2015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11/16/2015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Randolph’s Community Health Network</a:t>
            </a:r>
            <a:endParaRPr lang="en-US" dirty="0"/>
          </a:p>
        </p:txBody>
      </p:sp>
      <p:sp>
        <p:nvSpPr>
          <p:cNvPr id="3" name="Subtitle 2"/>
          <p:cNvSpPr>
            <a:spLocks noGrp="1"/>
          </p:cNvSpPr>
          <p:nvPr>
            <p:ph type="subTitle" idx="1"/>
          </p:nvPr>
        </p:nvSpPr>
        <p:spPr/>
        <p:txBody>
          <a:bodyPr/>
          <a:lstStyle/>
          <a:p>
            <a:r>
              <a:rPr lang="en-US" dirty="0" smtClean="0"/>
              <a:t>Randolph Health service Area</a:t>
            </a:r>
          </a:p>
          <a:p>
            <a:r>
              <a:rPr lang="en-US" dirty="0" smtClean="0"/>
              <a:t>July 2015</a:t>
            </a:r>
            <a:endParaRPr lang="en-US" dirty="0"/>
          </a:p>
        </p:txBody>
      </p:sp>
    </p:spTree>
    <p:extLst>
      <p:ext uri="{BB962C8B-B14F-4D97-AF65-F5344CB8AC3E}">
        <p14:creationId xmlns:p14="http://schemas.microsoft.com/office/powerpoint/2010/main" val="2216904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309" y="733049"/>
            <a:ext cx="8459381" cy="5391902"/>
          </a:xfrm>
          <a:prstGeom prst="rect">
            <a:avLst/>
          </a:prstGeom>
        </p:spPr>
      </p:pic>
      <p:sp>
        <p:nvSpPr>
          <p:cNvPr id="2" name="Rectangle 1"/>
          <p:cNvSpPr/>
          <p:nvPr/>
        </p:nvSpPr>
        <p:spPr>
          <a:xfrm>
            <a:off x="23744" y="0"/>
            <a:ext cx="5462655" cy="11845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91440" bIns="91440" rtlCol="0" anchor="ctr"/>
          <a:lstStyle/>
          <a:p>
            <a:r>
              <a:rPr lang="en-US" sz="1600" dirty="0" smtClean="0">
                <a:solidFill>
                  <a:schemeClr val="accent2"/>
                </a:solidFill>
              </a:rPr>
              <a:t>My organization SENDS REFERRALS TO this organization</a:t>
            </a:r>
          </a:p>
          <a:p>
            <a:r>
              <a:rPr lang="en-US" sz="1600" dirty="0" smtClean="0">
                <a:solidFill>
                  <a:schemeClr val="accent2"/>
                </a:solidFill>
              </a:rPr>
              <a:t>My organization RECEIVES REFERRALS FROM this organization</a:t>
            </a:r>
          </a:p>
          <a:p>
            <a:r>
              <a:rPr lang="en-US" sz="1600" dirty="0" smtClean="0">
                <a:solidFill>
                  <a:schemeClr val="accent2"/>
                </a:solidFill>
              </a:rPr>
              <a:t>Node color shows Degree</a:t>
            </a:r>
          </a:p>
          <a:p>
            <a:r>
              <a:rPr lang="en-US" sz="1600" dirty="0" smtClean="0">
                <a:solidFill>
                  <a:schemeClr val="accent2"/>
                </a:solidFill>
              </a:rPr>
              <a:t>Node size shows </a:t>
            </a:r>
            <a:r>
              <a:rPr lang="en-US" sz="1600" dirty="0" err="1" smtClean="0">
                <a:solidFill>
                  <a:schemeClr val="accent2"/>
                </a:solidFill>
              </a:rPr>
              <a:t>Betweeness</a:t>
            </a:r>
            <a:r>
              <a:rPr lang="en-US" sz="1600" dirty="0" smtClean="0">
                <a:solidFill>
                  <a:schemeClr val="accent2"/>
                </a:solidFill>
              </a:rPr>
              <a:t> Centrality</a:t>
            </a:r>
          </a:p>
        </p:txBody>
      </p:sp>
    </p:spTree>
    <p:extLst>
      <p:ext uri="{BB962C8B-B14F-4D97-AF65-F5344CB8AC3E}">
        <p14:creationId xmlns:p14="http://schemas.microsoft.com/office/powerpoint/2010/main" val="761574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309" y="1176023"/>
            <a:ext cx="9545382" cy="4505954"/>
          </a:xfrm>
          <a:prstGeom prst="rect">
            <a:avLst/>
          </a:prstGeom>
        </p:spPr>
      </p:pic>
      <p:sp>
        <p:nvSpPr>
          <p:cNvPr id="2" name="Rectangle 1"/>
          <p:cNvSpPr/>
          <p:nvPr/>
        </p:nvSpPr>
        <p:spPr>
          <a:xfrm>
            <a:off x="23744" y="-1"/>
            <a:ext cx="5462655" cy="13879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91440" bIns="91440" rtlCol="0" anchor="ctr"/>
          <a:lstStyle/>
          <a:p>
            <a:r>
              <a:rPr lang="en-US" sz="1600" dirty="0" smtClean="0">
                <a:solidFill>
                  <a:schemeClr val="accent2"/>
                </a:solidFill>
              </a:rPr>
              <a:t>Our organizations . . .</a:t>
            </a:r>
          </a:p>
          <a:p>
            <a:r>
              <a:rPr lang="en-US" sz="1600" dirty="0" smtClean="0">
                <a:solidFill>
                  <a:schemeClr val="accent2"/>
                </a:solidFill>
              </a:rPr>
              <a:t>SHARE RESOURCES</a:t>
            </a:r>
          </a:p>
          <a:p>
            <a:r>
              <a:rPr lang="en-US" sz="1600" dirty="0" smtClean="0">
                <a:solidFill>
                  <a:schemeClr val="accent2"/>
                </a:solidFill>
              </a:rPr>
              <a:t>(e.g. joint funding, shared equipment, personnel or facilities)</a:t>
            </a:r>
          </a:p>
          <a:p>
            <a:r>
              <a:rPr lang="en-US" sz="1600" dirty="0" smtClean="0">
                <a:solidFill>
                  <a:schemeClr val="accent2"/>
                </a:solidFill>
              </a:rPr>
              <a:t>Node color shows Degree</a:t>
            </a:r>
          </a:p>
          <a:p>
            <a:r>
              <a:rPr lang="en-US" sz="1600" dirty="0" smtClean="0">
                <a:solidFill>
                  <a:schemeClr val="accent2"/>
                </a:solidFill>
              </a:rPr>
              <a:t>Node size shows </a:t>
            </a:r>
            <a:r>
              <a:rPr lang="en-US" sz="1600" dirty="0" err="1" smtClean="0">
                <a:solidFill>
                  <a:schemeClr val="accent2"/>
                </a:solidFill>
              </a:rPr>
              <a:t>Betweeness</a:t>
            </a:r>
            <a:r>
              <a:rPr lang="en-US" sz="1600" dirty="0" smtClean="0">
                <a:solidFill>
                  <a:schemeClr val="accent2"/>
                </a:solidFill>
              </a:rPr>
              <a:t> Centrality</a:t>
            </a:r>
          </a:p>
        </p:txBody>
      </p:sp>
    </p:spTree>
    <p:extLst>
      <p:ext uri="{BB962C8B-B14F-4D97-AF65-F5344CB8AC3E}">
        <p14:creationId xmlns:p14="http://schemas.microsoft.com/office/powerpoint/2010/main" val="1880367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729" y="590154"/>
            <a:ext cx="9964541" cy="5677692"/>
          </a:xfrm>
          <a:prstGeom prst="rect">
            <a:avLst/>
          </a:prstGeom>
        </p:spPr>
      </p:pic>
      <p:sp>
        <p:nvSpPr>
          <p:cNvPr id="2" name="Rectangle 1"/>
          <p:cNvSpPr/>
          <p:nvPr/>
        </p:nvSpPr>
        <p:spPr>
          <a:xfrm>
            <a:off x="23744" y="0"/>
            <a:ext cx="5462655" cy="11845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91440" bIns="91440" rtlCol="0" anchor="ctr"/>
          <a:lstStyle/>
          <a:p>
            <a:r>
              <a:rPr lang="en-US" sz="1600" dirty="0" smtClean="0">
                <a:solidFill>
                  <a:schemeClr val="accent2"/>
                </a:solidFill>
              </a:rPr>
              <a:t>FULL NETWORK – all questions</a:t>
            </a:r>
          </a:p>
          <a:p>
            <a:r>
              <a:rPr lang="en-US" sz="1600" dirty="0" smtClean="0">
                <a:solidFill>
                  <a:schemeClr val="accent2"/>
                </a:solidFill>
              </a:rPr>
              <a:t>Node color shows Network Neighborhood</a:t>
            </a:r>
          </a:p>
          <a:p>
            <a:r>
              <a:rPr lang="en-US" sz="1600" dirty="0" smtClean="0">
                <a:solidFill>
                  <a:schemeClr val="accent2"/>
                </a:solidFill>
              </a:rPr>
              <a:t>Node size shows </a:t>
            </a:r>
            <a:r>
              <a:rPr lang="en-US" sz="1600" dirty="0" err="1" smtClean="0">
                <a:solidFill>
                  <a:schemeClr val="accent2"/>
                </a:solidFill>
              </a:rPr>
              <a:t>Betweeness</a:t>
            </a:r>
            <a:r>
              <a:rPr lang="en-US" sz="1600" dirty="0" smtClean="0">
                <a:solidFill>
                  <a:schemeClr val="accent2"/>
                </a:solidFill>
              </a:rPr>
              <a:t> Centrality</a:t>
            </a:r>
          </a:p>
        </p:txBody>
      </p:sp>
    </p:spTree>
    <p:extLst>
      <p:ext uri="{BB962C8B-B14F-4D97-AF65-F5344CB8AC3E}">
        <p14:creationId xmlns:p14="http://schemas.microsoft.com/office/powerpoint/2010/main" val="18003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973" y="0"/>
            <a:ext cx="9670925" cy="6182540"/>
          </a:xfrm>
          <a:prstGeom prst="rect">
            <a:avLst/>
          </a:prstGeom>
        </p:spPr>
      </p:pic>
      <p:sp>
        <p:nvSpPr>
          <p:cNvPr id="2" name="Rectangle 1"/>
          <p:cNvSpPr/>
          <p:nvPr/>
        </p:nvSpPr>
        <p:spPr>
          <a:xfrm>
            <a:off x="23744" y="0"/>
            <a:ext cx="5462655" cy="11845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91440" bIns="91440" rtlCol="0" anchor="ctr"/>
          <a:lstStyle/>
          <a:p>
            <a:r>
              <a:rPr lang="en-US" sz="1600" dirty="0" smtClean="0">
                <a:solidFill>
                  <a:schemeClr val="accent2"/>
                </a:solidFill>
              </a:rPr>
              <a:t>COMPARISON 1 – BURLINGTON NETWORK</a:t>
            </a:r>
          </a:p>
          <a:p>
            <a:r>
              <a:rPr lang="en-US" sz="1600" dirty="0" smtClean="0">
                <a:solidFill>
                  <a:schemeClr val="accent2"/>
                </a:solidFill>
              </a:rPr>
              <a:t>FULL </a:t>
            </a:r>
            <a:r>
              <a:rPr lang="en-US" sz="1600" dirty="0" smtClean="0">
                <a:solidFill>
                  <a:schemeClr val="accent2"/>
                </a:solidFill>
              </a:rPr>
              <a:t>NETWORK – all questions</a:t>
            </a:r>
          </a:p>
          <a:p>
            <a:r>
              <a:rPr lang="en-US" sz="1600" dirty="0" smtClean="0">
                <a:solidFill>
                  <a:schemeClr val="accent2"/>
                </a:solidFill>
              </a:rPr>
              <a:t>Node color shows Network Neighborhood</a:t>
            </a:r>
          </a:p>
          <a:p>
            <a:r>
              <a:rPr lang="en-US" sz="1600" dirty="0" smtClean="0">
                <a:solidFill>
                  <a:schemeClr val="accent2"/>
                </a:solidFill>
              </a:rPr>
              <a:t>Node size shows </a:t>
            </a:r>
            <a:r>
              <a:rPr lang="en-US" sz="1600" dirty="0" err="1" smtClean="0">
                <a:solidFill>
                  <a:schemeClr val="accent2"/>
                </a:solidFill>
              </a:rPr>
              <a:t>Betweeness</a:t>
            </a:r>
            <a:r>
              <a:rPr lang="en-US" sz="1600" dirty="0" smtClean="0">
                <a:solidFill>
                  <a:schemeClr val="accent2"/>
                </a:solidFill>
              </a:rPr>
              <a:t> Centrality</a:t>
            </a:r>
          </a:p>
        </p:txBody>
      </p:sp>
    </p:spTree>
    <p:extLst>
      <p:ext uri="{BB962C8B-B14F-4D97-AF65-F5344CB8AC3E}">
        <p14:creationId xmlns:p14="http://schemas.microsoft.com/office/powerpoint/2010/main" val="1125595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302" y="26126"/>
            <a:ext cx="8701085" cy="6283234"/>
          </a:xfrm>
          <a:prstGeom prst="rect">
            <a:avLst/>
          </a:prstGeom>
        </p:spPr>
      </p:pic>
      <p:sp>
        <p:nvSpPr>
          <p:cNvPr id="2" name="Rectangle 1"/>
          <p:cNvSpPr/>
          <p:nvPr/>
        </p:nvSpPr>
        <p:spPr>
          <a:xfrm>
            <a:off x="23744" y="0"/>
            <a:ext cx="5462655" cy="11845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91440" bIns="91440" rtlCol="0" anchor="ctr"/>
          <a:lstStyle/>
          <a:p>
            <a:r>
              <a:rPr lang="en-US" sz="1600" dirty="0" smtClean="0">
                <a:solidFill>
                  <a:schemeClr val="accent2"/>
                </a:solidFill>
              </a:rPr>
              <a:t>COMPARISON 2 – BARRE NETWORK</a:t>
            </a:r>
          </a:p>
          <a:p>
            <a:r>
              <a:rPr lang="en-US" sz="1600" dirty="0" smtClean="0">
                <a:solidFill>
                  <a:schemeClr val="accent2"/>
                </a:solidFill>
              </a:rPr>
              <a:t>FULL </a:t>
            </a:r>
            <a:r>
              <a:rPr lang="en-US" sz="1600" dirty="0" smtClean="0">
                <a:solidFill>
                  <a:schemeClr val="accent2"/>
                </a:solidFill>
              </a:rPr>
              <a:t>NETWORK – all questions</a:t>
            </a:r>
          </a:p>
          <a:p>
            <a:r>
              <a:rPr lang="en-US" sz="1600" dirty="0" smtClean="0">
                <a:solidFill>
                  <a:schemeClr val="accent2"/>
                </a:solidFill>
              </a:rPr>
              <a:t>Node color shows Network Neighborhood</a:t>
            </a:r>
          </a:p>
          <a:p>
            <a:r>
              <a:rPr lang="en-US" sz="1600" dirty="0" smtClean="0">
                <a:solidFill>
                  <a:schemeClr val="accent2"/>
                </a:solidFill>
              </a:rPr>
              <a:t>Node size shows </a:t>
            </a:r>
            <a:r>
              <a:rPr lang="en-US" sz="1600" dirty="0" err="1" smtClean="0">
                <a:solidFill>
                  <a:schemeClr val="accent2"/>
                </a:solidFill>
              </a:rPr>
              <a:t>Betweeness</a:t>
            </a:r>
            <a:r>
              <a:rPr lang="en-US" sz="1600" dirty="0" smtClean="0">
                <a:solidFill>
                  <a:schemeClr val="accent2"/>
                </a:solidFill>
              </a:rPr>
              <a:t> Centrality</a:t>
            </a:r>
          </a:p>
        </p:txBody>
      </p:sp>
    </p:spTree>
    <p:extLst>
      <p:ext uri="{BB962C8B-B14F-4D97-AF65-F5344CB8AC3E}">
        <p14:creationId xmlns:p14="http://schemas.microsoft.com/office/powerpoint/2010/main" val="1561956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Statistics</a:t>
            </a:r>
            <a:endParaRPr lang="en-US" dirty="0"/>
          </a:p>
        </p:txBody>
      </p:sp>
      <p:graphicFrame>
        <p:nvGraphicFramePr>
          <p:cNvPr id="4" name="Content Placeholder 3"/>
          <p:cNvGraphicFramePr>
            <a:graphicFrameLocks noGrp="1"/>
          </p:cNvGraphicFramePr>
          <p:nvPr>
            <p:ph idx="1"/>
            <p:extLst/>
          </p:nvPr>
        </p:nvGraphicFramePr>
        <p:xfrm>
          <a:off x="838200" y="1825625"/>
          <a:ext cx="10515601" cy="3476806"/>
        </p:xfrm>
        <a:graphic>
          <a:graphicData uri="http://schemas.openxmlformats.org/drawingml/2006/table">
            <a:tbl>
              <a:tblPr firstRow="1" bandRow="1">
                <a:tableStyleId>{5C22544A-7EE6-4342-B048-85BDC9FD1C3A}</a:tableStyleId>
              </a:tblPr>
              <a:tblGrid>
                <a:gridCol w="2114581"/>
                <a:gridCol w="1400170"/>
                <a:gridCol w="1400170"/>
                <a:gridCol w="1400170"/>
                <a:gridCol w="1400170"/>
                <a:gridCol w="1400170"/>
                <a:gridCol w="1400170"/>
              </a:tblGrid>
              <a:tr h="672646">
                <a:tc>
                  <a:txBody>
                    <a:bodyPr/>
                    <a:lstStyle/>
                    <a:p>
                      <a:endParaRPr lang="en-US" sz="1600" dirty="0"/>
                    </a:p>
                  </a:txBody>
                  <a:tcPr/>
                </a:tc>
                <a:tc>
                  <a:txBody>
                    <a:bodyPr/>
                    <a:lstStyle/>
                    <a:p>
                      <a:pPr algn="ctr"/>
                      <a:r>
                        <a:rPr lang="en-US" sz="1600" dirty="0" smtClean="0"/>
                        <a:t>Common</a:t>
                      </a:r>
                      <a:r>
                        <a:rPr lang="en-US" sz="1600" baseline="0" dirty="0" smtClean="0"/>
                        <a:t> Patients</a:t>
                      </a:r>
                      <a:endParaRPr lang="en-US" sz="1600" dirty="0"/>
                    </a:p>
                  </a:txBody>
                  <a:tcPr anchor="b"/>
                </a:tc>
                <a:tc>
                  <a:txBody>
                    <a:bodyPr/>
                    <a:lstStyle/>
                    <a:p>
                      <a:pPr algn="ctr"/>
                      <a:r>
                        <a:rPr lang="en-US" sz="1600" dirty="0" smtClean="0"/>
                        <a:t>Info – </a:t>
                      </a:r>
                    </a:p>
                    <a:p>
                      <a:pPr algn="ctr"/>
                      <a:r>
                        <a:rPr lang="en-US" sz="1600" dirty="0" smtClean="0"/>
                        <a:t>Patients</a:t>
                      </a:r>
                      <a:endParaRPr lang="en-US" sz="1600" dirty="0"/>
                    </a:p>
                  </a:txBody>
                  <a:tcPr anchor="b"/>
                </a:tc>
                <a:tc>
                  <a:txBody>
                    <a:bodyPr/>
                    <a:lstStyle/>
                    <a:p>
                      <a:pPr algn="ctr"/>
                      <a:r>
                        <a:rPr lang="en-US" sz="1600" dirty="0" smtClean="0"/>
                        <a:t>Info</a:t>
                      </a:r>
                      <a:r>
                        <a:rPr lang="en-US" sz="1600" baseline="0" dirty="0" smtClean="0"/>
                        <a:t> – Programs</a:t>
                      </a:r>
                      <a:endParaRPr lang="en-US" sz="1600" dirty="0"/>
                    </a:p>
                  </a:txBody>
                  <a:tcPr anchor="b"/>
                </a:tc>
                <a:tc>
                  <a:txBody>
                    <a:bodyPr/>
                    <a:lstStyle/>
                    <a:p>
                      <a:pPr algn="ctr"/>
                      <a:r>
                        <a:rPr lang="en-US" sz="1600" dirty="0" smtClean="0"/>
                        <a:t>Resources</a:t>
                      </a:r>
                      <a:endParaRPr lang="en-US" sz="1600" dirty="0"/>
                    </a:p>
                  </a:txBody>
                  <a:tcPr anchor="b"/>
                </a:tc>
                <a:tc>
                  <a:txBody>
                    <a:bodyPr/>
                    <a:lstStyle/>
                    <a:p>
                      <a:pPr algn="ctr"/>
                      <a:r>
                        <a:rPr lang="en-US" sz="1600" dirty="0" smtClean="0"/>
                        <a:t>Referrals</a:t>
                      </a:r>
                      <a:endParaRPr lang="en-US" sz="1600" dirty="0"/>
                    </a:p>
                  </a:txBody>
                  <a:tcPr anchor="b"/>
                </a:tc>
                <a:tc>
                  <a:txBody>
                    <a:bodyPr/>
                    <a:lstStyle/>
                    <a:p>
                      <a:pPr algn="ctr"/>
                      <a:r>
                        <a:rPr lang="en-US" sz="1600" dirty="0" smtClean="0"/>
                        <a:t>Full </a:t>
                      </a:r>
                    </a:p>
                    <a:p>
                      <a:pPr algn="ctr"/>
                      <a:r>
                        <a:rPr lang="en-US" sz="1600" dirty="0" smtClean="0"/>
                        <a:t>Network</a:t>
                      </a:r>
                      <a:endParaRPr lang="en-US" sz="1600" dirty="0"/>
                    </a:p>
                  </a:txBody>
                  <a:tcPr anchor="b"/>
                </a:tc>
              </a:tr>
              <a:tr h="370840">
                <a:tc>
                  <a:txBody>
                    <a:bodyPr/>
                    <a:lstStyle/>
                    <a:p>
                      <a:r>
                        <a:rPr lang="en-US" sz="1600" dirty="0" smtClean="0"/>
                        <a:t>Avg.</a:t>
                      </a:r>
                      <a:r>
                        <a:rPr lang="en-US" sz="1600" baseline="0" dirty="0" smtClean="0"/>
                        <a:t> Degree</a:t>
                      </a:r>
                      <a:endParaRPr lang="en-US" sz="1600" dirty="0"/>
                    </a:p>
                  </a:txBody>
                  <a:tcPr/>
                </a:tc>
                <a:tc>
                  <a:txBody>
                    <a:bodyPr/>
                    <a:lstStyle/>
                    <a:p>
                      <a:pPr algn="ctr"/>
                      <a:r>
                        <a:rPr lang="en-US" sz="1600" dirty="0" smtClean="0"/>
                        <a:t>2.381</a:t>
                      </a:r>
                      <a:endParaRPr lang="en-US" sz="1600" dirty="0"/>
                    </a:p>
                  </a:txBody>
                  <a:tcPr/>
                </a:tc>
                <a:tc>
                  <a:txBody>
                    <a:bodyPr/>
                    <a:lstStyle/>
                    <a:p>
                      <a:pPr algn="ctr"/>
                      <a:r>
                        <a:rPr lang="en-US" sz="1600" dirty="0" smtClean="0"/>
                        <a:t>1.905</a:t>
                      </a:r>
                      <a:endParaRPr lang="en-US" sz="1600" dirty="0"/>
                    </a:p>
                  </a:txBody>
                  <a:tcPr/>
                </a:tc>
                <a:tc>
                  <a:txBody>
                    <a:bodyPr/>
                    <a:lstStyle/>
                    <a:p>
                      <a:pPr algn="ctr"/>
                      <a:r>
                        <a:rPr lang="en-US" sz="1600" dirty="0" smtClean="0"/>
                        <a:t>2.238</a:t>
                      </a:r>
                      <a:endParaRPr lang="en-US" sz="1600" dirty="0"/>
                    </a:p>
                  </a:txBody>
                  <a:tcPr/>
                </a:tc>
                <a:tc>
                  <a:txBody>
                    <a:bodyPr/>
                    <a:lstStyle/>
                    <a:p>
                      <a:pPr algn="ctr"/>
                      <a:r>
                        <a:rPr lang="en-US" sz="1600" dirty="0" smtClean="0"/>
                        <a:t>0.952</a:t>
                      </a:r>
                      <a:endParaRPr lang="en-US" sz="1600" dirty="0"/>
                    </a:p>
                  </a:txBody>
                  <a:tcPr/>
                </a:tc>
                <a:tc>
                  <a:txBody>
                    <a:bodyPr/>
                    <a:lstStyle/>
                    <a:p>
                      <a:pPr algn="ctr"/>
                      <a:r>
                        <a:rPr lang="en-US" sz="1600" dirty="0" smtClean="0"/>
                        <a:t>3.381</a:t>
                      </a:r>
                      <a:endParaRPr lang="en-US" sz="1600" dirty="0"/>
                    </a:p>
                  </a:txBody>
                  <a:tcPr/>
                </a:tc>
                <a:tc>
                  <a:txBody>
                    <a:bodyPr/>
                    <a:lstStyle/>
                    <a:p>
                      <a:pPr algn="ctr"/>
                      <a:r>
                        <a:rPr lang="en-US" sz="1600" dirty="0" smtClean="0"/>
                        <a:t>5.286</a:t>
                      </a:r>
                      <a:endParaRPr lang="en-US" sz="1600" dirty="0"/>
                    </a:p>
                  </a:txBody>
                  <a:tcPr/>
                </a:tc>
              </a:tr>
              <a:tr h="370840">
                <a:tc>
                  <a:txBody>
                    <a:bodyPr/>
                    <a:lstStyle/>
                    <a:p>
                      <a:r>
                        <a:rPr lang="en-US" sz="1600" dirty="0" smtClean="0"/>
                        <a:t>Avg.</a:t>
                      </a:r>
                      <a:r>
                        <a:rPr lang="en-US" sz="1600" baseline="0" dirty="0" smtClean="0"/>
                        <a:t> Weighted Degree</a:t>
                      </a:r>
                      <a:endParaRPr lang="en-US" sz="1600" dirty="0"/>
                    </a:p>
                  </a:txBody>
                  <a:tcPr/>
                </a:tc>
                <a:tc>
                  <a:txBody>
                    <a:bodyPr/>
                    <a:lstStyle/>
                    <a:p>
                      <a:pPr algn="ctr"/>
                      <a:r>
                        <a:rPr lang="en-US" sz="1600" dirty="0" smtClean="0"/>
                        <a:t>2.381</a:t>
                      </a:r>
                      <a:endParaRPr lang="en-US" sz="1600" dirty="0"/>
                    </a:p>
                  </a:txBody>
                  <a:tcPr/>
                </a:tc>
                <a:tc>
                  <a:txBody>
                    <a:bodyPr/>
                    <a:lstStyle/>
                    <a:p>
                      <a:pPr algn="ctr"/>
                      <a:r>
                        <a:rPr lang="en-US" sz="1600" dirty="0" smtClean="0"/>
                        <a:t>1.905</a:t>
                      </a:r>
                      <a:endParaRPr lang="en-US" sz="1600" dirty="0"/>
                    </a:p>
                  </a:txBody>
                  <a:tcPr/>
                </a:tc>
                <a:tc>
                  <a:txBody>
                    <a:bodyPr/>
                    <a:lstStyle/>
                    <a:p>
                      <a:pPr algn="ctr"/>
                      <a:r>
                        <a:rPr lang="en-US" sz="1600" dirty="0" smtClean="0"/>
                        <a:t>2.238</a:t>
                      </a:r>
                      <a:endParaRPr lang="en-US" sz="1600" dirty="0"/>
                    </a:p>
                  </a:txBody>
                  <a:tcPr/>
                </a:tc>
                <a:tc>
                  <a:txBody>
                    <a:bodyPr/>
                    <a:lstStyle/>
                    <a:p>
                      <a:pPr algn="ctr"/>
                      <a:r>
                        <a:rPr lang="en-US" sz="1600" dirty="0" smtClean="0"/>
                        <a:t>0.952</a:t>
                      </a:r>
                      <a:endParaRPr lang="en-US" sz="1600" dirty="0"/>
                    </a:p>
                  </a:txBody>
                  <a:tcPr/>
                </a:tc>
                <a:tc>
                  <a:txBody>
                    <a:bodyPr/>
                    <a:lstStyle/>
                    <a:p>
                      <a:pPr algn="ctr"/>
                      <a:r>
                        <a:rPr lang="en-US" sz="1600" dirty="0" smtClean="0"/>
                        <a:t>3.619</a:t>
                      </a:r>
                      <a:endParaRPr lang="en-US" sz="1600" dirty="0"/>
                    </a:p>
                  </a:txBody>
                  <a:tcPr/>
                </a:tc>
                <a:tc>
                  <a:txBody>
                    <a:bodyPr/>
                    <a:lstStyle/>
                    <a:p>
                      <a:pPr algn="ctr"/>
                      <a:r>
                        <a:rPr lang="en-US" sz="1600" dirty="0" smtClean="0"/>
                        <a:t>11.095</a:t>
                      </a:r>
                      <a:endParaRPr lang="en-US" sz="1600" dirty="0"/>
                    </a:p>
                  </a:txBody>
                  <a:tcPr/>
                </a:tc>
              </a:tr>
              <a:tr h="370840">
                <a:tc>
                  <a:txBody>
                    <a:bodyPr/>
                    <a:lstStyle/>
                    <a:p>
                      <a:r>
                        <a:rPr lang="en-US" sz="1600" dirty="0" smtClean="0"/>
                        <a:t>Network Diameter</a:t>
                      </a:r>
                      <a:endParaRPr lang="en-US" sz="1600" dirty="0"/>
                    </a:p>
                  </a:txBody>
                  <a:tcPr/>
                </a:tc>
                <a:tc>
                  <a:txBody>
                    <a:bodyPr/>
                    <a:lstStyle/>
                    <a:p>
                      <a:pPr algn="ctr"/>
                      <a:r>
                        <a:rPr lang="en-US" sz="1600" dirty="0" smtClean="0"/>
                        <a:t>4</a:t>
                      </a:r>
                      <a:endParaRPr lang="en-US" sz="1600" dirty="0"/>
                    </a:p>
                  </a:txBody>
                  <a:tcPr/>
                </a:tc>
                <a:tc>
                  <a:txBody>
                    <a:bodyPr/>
                    <a:lstStyle/>
                    <a:p>
                      <a:pPr algn="ctr"/>
                      <a:r>
                        <a:rPr lang="en-US" sz="1600" dirty="0" smtClean="0"/>
                        <a:t>2</a:t>
                      </a:r>
                      <a:endParaRPr lang="en-US" sz="1600" dirty="0"/>
                    </a:p>
                  </a:txBody>
                  <a:tcPr/>
                </a:tc>
                <a:tc>
                  <a:txBody>
                    <a:bodyPr/>
                    <a:lstStyle/>
                    <a:p>
                      <a:pPr algn="ctr"/>
                      <a:r>
                        <a:rPr lang="en-US" sz="1600" dirty="0" smtClean="0"/>
                        <a:t>5</a:t>
                      </a:r>
                      <a:endParaRPr lang="en-US" sz="1600" dirty="0"/>
                    </a:p>
                  </a:txBody>
                  <a:tcPr/>
                </a:tc>
                <a:tc>
                  <a:txBody>
                    <a:bodyPr/>
                    <a:lstStyle/>
                    <a:p>
                      <a:pPr algn="ctr"/>
                      <a:r>
                        <a:rPr lang="en-US" sz="1600" dirty="0" smtClean="0"/>
                        <a:t>2</a:t>
                      </a:r>
                      <a:endParaRPr lang="en-US" sz="1600" dirty="0"/>
                    </a:p>
                  </a:txBody>
                  <a:tcPr/>
                </a:tc>
                <a:tc>
                  <a:txBody>
                    <a:bodyPr/>
                    <a:lstStyle/>
                    <a:p>
                      <a:pPr algn="ctr"/>
                      <a:r>
                        <a:rPr lang="en-US" sz="1600" dirty="0" smtClean="0"/>
                        <a:t>5</a:t>
                      </a:r>
                      <a:endParaRPr lang="en-US" sz="1600" dirty="0"/>
                    </a:p>
                  </a:txBody>
                  <a:tcPr/>
                </a:tc>
                <a:tc>
                  <a:txBody>
                    <a:bodyPr/>
                    <a:lstStyle/>
                    <a:p>
                      <a:pPr algn="ctr"/>
                      <a:r>
                        <a:rPr lang="en-US" sz="1600" dirty="0" smtClean="0"/>
                        <a:t>3</a:t>
                      </a:r>
                      <a:endParaRPr lang="en-US" sz="1600" dirty="0"/>
                    </a:p>
                  </a:txBody>
                  <a:tcPr/>
                </a:tc>
              </a:tr>
              <a:tr h="370840">
                <a:tc>
                  <a:txBody>
                    <a:bodyPr/>
                    <a:lstStyle/>
                    <a:p>
                      <a:r>
                        <a:rPr lang="en-US" sz="1600" dirty="0" smtClean="0"/>
                        <a:t>Graph Density</a:t>
                      </a:r>
                      <a:endParaRPr lang="en-US" sz="1600" dirty="0"/>
                    </a:p>
                  </a:txBody>
                  <a:tcPr/>
                </a:tc>
                <a:tc>
                  <a:txBody>
                    <a:bodyPr/>
                    <a:lstStyle/>
                    <a:p>
                      <a:pPr algn="ctr"/>
                      <a:r>
                        <a:rPr lang="en-US" sz="1600" dirty="0" smtClean="0"/>
                        <a:t>0.119</a:t>
                      </a:r>
                      <a:endParaRPr lang="en-US" sz="1600" dirty="0"/>
                    </a:p>
                  </a:txBody>
                  <a:tcPr/>
                </a:tc>
                <a:tc>
                  <a:txBody>
                    <a:bodyPr/>
                    <a:lstStyle/>
                    <a:p>
                      <a:pPr algn="ctr"/>
                      <a:r>
                        <a:rPr lang="en-US" sz="1600" dirty="0" smtClean="0"/>
                        <a:t>0.119</a:t>
                      </a:r>
                      <a:endParaRPr lang="en-US" sz="1600" dirty="0"/>
                    </a:p>
                  </a:txBody>
                  <a:tcPr/>
                </a:tc>
                <a:tc>
                  <a:txBody>
                    <a:bodyPr/>
                    <a:lstStyle/>
                    <a:p>
                      <a:pPr algn="ctr"/>
                      <a:r>
                        <a:rPr lang="en-US" sz="1600" dirty="0" smtClean="0"/>
                        <a:t>0.112</a:t>
                      </a:r>
                      <a:endParaRPr lang="en-US" sz="1600" dirty="0"/>
                    </a:p>
                  </a:txBody>
                  <a:tcPr/>
                </a:tc>
                <a:tc>
                  <a:txBody>
                    <a:bodyPr/>
                    <a:lstStyle/>
                    <a:p>
                      <a:pPr algn="ctr"/>
                      <a:r>
                        <a:rPr lang="en-US" sz="1600" dirty="0" smtClean="0"/>
                        <a:t>0.048</a:t>
                      </a:r>
                      <a:endParaRPr lang="en-US" sz="1600" dirty="0"/>
                    </a:p>
                  </a:txBody>
                  <a:tcPr/>
                </a:tc>
                <a:tc>
                  <a:txBody>
                    <a:bodyPr/>
                    <a:lstStyle/>
                    <a:p>
                      <a:pPr algn="ctr"/>
                      <a:r>
                        <a:rPr lang="en-US" sz="1600" dirty="0" smtClean="0"/>
                        <a:t>0.119</a:t>
                      </a:r>
                      <a:endParaRPr lang="en-US" sz="1600" dirty="0"/>
                    </a:p>
                  </a:txBody>
                  <a:tcPr/>
                </a:tc>
                <a:tc>
                  <a:txBody>
                    <a:bodyPr/>
                    <a:lstStyle/>
                    <a:p>
                      <a:pPr algn="ctr"/>
                      <a:r>
                        <a:rPr lang="en-US" sz="1600" dirty="0" smtClean="0"/>
                        <a:t>0.264</a:t>
                      </a:r>
                      <a:endParaRPr lang="en-US" sz="1600" dirty="0"/>
                    </a:p>
                  </a:txBody>
                  <a:tcPr/>
                </a:tc>
              </a:tr>
              <a:tr h="370840">
                <a:tc>
                  <a:txBody>
                    <a:bodyPr/>
                    <a:lstStyle/>
                    <a:p>
                      <a:r>
                        <a:rPr lang="en-US" sz="1600" dirty="0" smtClean="0"/>
                        <a:t>Modularity</a:t>
                      </a:r>
                      <a:endParaRPr lang="en-US" sz="1600" dirty="0"/>
                    </a:p>
                  </a:txBody>
                  <a:tcPr/>
                </a:tc>
                <a:tc>
                  <a:txBody>
                    <a:bodyPr/>
                    <a:lstStyle/>
                    <a:p>
                      <a:pPr algn="ctr"/>
                      <a:r>
                        <a:rPr lang="en-US" sz="1600" dirty="0" smtClean="0"/>
                        <a:t>0.133</a:t>
                      </a:r>
                      <a:endParaRPr lang="en-US" sz="1600" dirty="0"/>
                    </a:p>
                  </a:txBody>
                  <a:tcPr/>
                </a:tc>
                <a:tc>
                  <a:txBody>
                    <a:bodyPr/>
                    <a:lstStyle/>
                    <a:p>
                      <a:pPr algn="ctr"/>
                      <a:r>
                        <a:rPr lang="en-US" sz="1600" dirty="0" smtClean="0"/>
                        <a:t>0.133</a:t>
                      </a:r>
                      <a:endParaRPr lang="en-US" sz="1600" dirty="0"/>
                    </a:p>
                  </a:txBody>
                  <a:tcPr/>
                </a:tc>
                <a:tc>
                  <a:txBody>
                    <a:bodyPr/>
                    <a:lstStyle/>
                    <a:p>
                      <a:pPr algn="ctr"/>
                      <a:r>
                        <a:rPr lang="en-US" sz="1600" dirty="0" smtClean="0"/>
                        <a:t>0.216</a:t>
                      </a:r>
                      <a:endParaRPr lang="en-US" sz="1600" dirty="0"/>
                    </a:p>
                  </a:txBody>
                  <a:tcPr/>
                </a:tc>
                <a:tc>
                  <a:txBody>
                    <a:bodyPr/>
                    <a:lstStyle/>
                    <a:p>
                      <a:pPr algn="ctr"/>
                      <a:r>
                        <a:rPr lang="en-US" sz="1600" dirty="0" smtClean="0"/>
                        <a:t>0.304</a:t>
                      </a:r>
                      <a:endParaRPr lang="en-US" sz="1600" dirty="0"/>
                    </a:p>
                  </a:txBody>
                  <a:tcPr/>
                </a:tc>
                <a:tc>
                  <a:txBody>
                    <a:bodyPr/>
                    <a:lstStyle/>
                    <a:p>
                      <a:pPr algn="ctr"/>
                      <a:r>
                        <a:rPr lang="en-US" sz="1600" dirty="0" smtClean="0"/>
                        <a:t>0.105</a:t>
                      </a:r>
                      <a:endParaRPr lang="en-US" sz="1600" dirty="0"/>
                    </a:p>
                  </a:txBody>
                  <a:tcPr/>
                </a:tc>
                <a:tc>
                  <a:txBody>
                    <a:bodyPr/>
                    <a:lstStyle/>
                    <a:p>
                      <a:pPr algn="ctr"/>
                      <a:r>
                        <a:rPr lang="en-US" sz="1600" dirty="0" smtClean="0"/>
                        <a:t>0.103</a:t>
                      </a:r>
                      <a:endParaRPr lang="en-US" sz="1600" dirty="0"/>
                    </a:p>
                  </a:txBody>
                  <a:tcPr/>
                </a:tc>
              </a:tr>
              <a:tr h="370840">
                <a:tc>
                  <a:txBody>
                    <a:bodyPr/>
                    <a:lstStyle/>
                    <a:p>
                      <a:r>
                        <a:rPr lang="en-US" sz="1600" dirty="0" smtClean="0"/>
                        <a:t>Avg. Clustering Coefficient</a:t>
                      </a:r>
                      <a:endParaRPr lang="en-US" sz="1600" dirty="0"/>
                    </a:p>
                  </a:txBody>
                  <a:tcPr/>
                </a:tc>
                <a:tc>
                  <a:txBody>
                    <a:bodyPr/>
                    <a:lstStyle/>
                    <a:p>
                      <a:pPr algn="ctr"/>
                      <a:r>
                        <a:rPr lang="en-US" sz="1600" dirty="0" smtClean="0"/>
                        <a:t>0.329</a:t>
                      </a:r>
                      <a:endParaRPr lang="en-US" sz="1600" dirty="0"/>
                    </a:p>
                  </a:txBody>
                  <a:tcPr/>
                </a:tc>
                <a:tc>
                  <a:txBody>
                    <a:bodyPr/>
                    <a:lstStyle/>
                    <a:p>
                      <a:pPr algn="ctr"/>
                      <a:r>
                        <a:rPr lang="en-US" sz="1600" dirty="0" smtClean="0"/>
                        <a:t>0.311</a:t>
                      </a:r>
                      <a:endParaRPr lang="en-US" sz="1600" dirty="0"/>
                    </a:p>
                  </a:txBody>
                  <a:tcPr/>
                </a:tc>
                <a:tc>
                  <a:txBody>
                    <a:bodyPr/>
                    <a:lstStyle/>
                    <a:p>
                      <a:pPr algn="ctr"/>
                      <a:r>
                        <a:rPr lang="en-US" sz="1600" dirty="0" smtClean="0"/>
                        <a:t>0.247</a:t>
                      </a:r>
                      <a:endParaRPr lang="en-US" sz="1600" dirty="0"/>
                    </a:p>
                  </a:txBody>
                  <a:tcPr/>
                </a:tc>
                <a:tc>
                  <a:txBody>
                    <a:bodyPr/>
                    <a:lstStyle/>
                    <a:p>
                      <a:pPr algn="ctr"/>
                      <a:r>
                        <a:rPr lang="en-US" sz="1600" dirty="0" smtClean="0"/>
                        <a:t>0.249</a:t>
                      </a:r>
                      <a:endParaRPr lang="en-US" sz="1600" dirty="0"/>
                    </a:p>
                  </a:txBody>
                  <a:tcPr/>
                </a:tc>
                <a:tc>
                  <a:txBody>
                    <a:bodyPr/>
                    <a:lstStyle/>
                    <a:p>
                      <a:pPr algn="ctr"/>
                      <a:r>
                        <a:rPr lang="en-US" sz="1600" dirty="0" smtClean="0"/>
                        <a:t>0.413</a:t>
                      </a:r>
                      <a:endParaRPr lang="en-US" sz="1600" dirty="0"/>
                    </a:p>
                  </a:txBody>
                  <a:tcPr/>
                </a:tc>
                <a:tc>
                  <a:txBody>
                    <a:bodyPr/>
                    <a:lstStyle/>
                    <a:p>
                      <a:pPr algn="ctr"/>
                      <a:r>
                        <a:rPr lang="en-US" sz="1600" dirty="0" smtClean="0"/>
                        <a:t>0.586</a:t>
                      </a:r>
                      <a:endParaRPr lang="en-US" sz="1600" dirty="0"/>
                    </a:p>
                  </a:txBody>
                  <a:tcPr/>
                </a:tc>
              </a:tr>
              <a:tr h="370840">
                <a:tc>
                  <a:txBody>
                    <a:bodyPr/>
                    <a:lstStyle/>
                    <a:p>
                      <a:r>
                        <a:rPr lang="en-US" sz="1600" dirty="0" smtClean="0"/>
                        <a:t>Avg. Path Length</a:t>
                      </a:r>
                      <a:endParaRPr lang="en-US" sz="1600" dirty="0"/>
                    </a:p>
                  </a:txBody>
                  <a:tcPr/>
                </a:tc>
                <a:tc>
                  <a:txBody>
                    <a:bodyPr/>
                    <a:lstStyle/>
                    <a:p>
                      <a:pPr algn="ctr"/>
                      <a:r>
                        <a:rPr lang="en-US" sz="1600" dirty="0" smtClean="0"/>
                        <a:t>1.67</a:t>
                      </a:r>
                      <a:endParaRPr lang="en-US" sz="1600" dirty="0"/>
                    </a:p>
                  </a:txBody>
                  <a:tcPr/>
                </a:tc>
                <a:tc>
                  <a:txBody>
                    <a:bodyPr/>
                    <a:lstStyle/>
                    <a:p>
                      <a:pPr algn="ctr"/>
                      <a:r>
                        <a:rPr lang="en-US" sz="1600" dirty="0" smtClean="0"/>
                        <a:t>1.188</a:t>
                      </a:r>
                      <a:endParaRPr lang="en-US" sz="1600" dirty="0"/>
                    </a:p>
                  </a:txBody>
                  <a:tcPr/>
                </a:tc>
                <a:tc>
                  <a:txBody>
                    <a:bodyPr/>
                    <a:lstStyle/>
                    <a:p>
                      <a:pPr algn="ctr"/>
                      <a:r>
                        <a:rPr lang="en-US" sz="1600" dirty="0" smtClean="0"/>
                        <a:t>1.775</a:t>
                      </a:r>
                      <a:endParaRPr lang="en-US" sz="1600" dirty="0"/>
                    </a:p>
                  </a:txBody>
                  <a:tcPr/>
                </a:tc>
                <a:tc>
                  <a:txBody>
                    <a:bodyPr/>
                    <a:lstStyle/>
                    <a:p>
                      <a:pPr algn="ctr"/>
                      <a:r>
                        <a:rPr lang="en-US" sz="1600" dirty="0" smtClean="0"/>
                        <a:t>1.143</a:t>
                      </a:r>
                      <a:endParaRPr lang="en-US" sz="1600" dirty="0"/>
                    </a:p>
                  </a:txBody>
                  <a:tcPr/>
                </a:tc>
                <a:tc>
                  <a:txBody>
                    <a:bodyPr/>
                    <a:lstStyle/>
                    <a:p>
                      <a:pPr algn="ctr"/>
                      <a:r>
                        <a:rPr lang="en-US" sz="1600" dirty="0" smtClean="0"/>
                        <a:t>2.091</a:t>
                      </a:r>
                      <a:endParaRPr lang="en-US" sz="1600" dirty="0"/>
                    </a:p>
                  </a:txBody>
                  <a:tcPr/>
                </a:tc>
                <a:tc>
                  <a:txBody>
                    <a:bodyPr/>
                    <a:lstStyle/>
                    <a:p>
                      <a:pPr algn="ctr"/>
                      <a:r>
                        <a:rPr lang="en-US" sz="1600" smtClean="0"/>
                        <a:t>1.828</a:t>
                      </a:r>
                      <a:endParaRPr lang="en-US" sz="1600" dirty="0"/>
                    </a:p>
                  </a:txBody>
                  <a:tcPr/>
                </a:tc>
              </a:tr>
            </a:tbl>
          </a:graphicData>
        </a:graphic>
      </p:graphicFrame>
    </p:spTree>
    <p:extLst>
      <p:ext uri="{BB962C8B-B14F-4D97-AF65-F5344CB8AC3E}">
        <p14:creationId xmlns:p14="http://schemas.microsoft.com/office/powerpoint/2010/main" val="381147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Statistics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1878227"/>
              </p:ext>
            </p:extLst>
          </p:nvPr>
        </p:nvGraphicFramePr>
        <p:xfrm>
          <a:off x="1890010" y="4093808"/>
          <a:ext cx="4964769" cy="1997410"/>
        </p:xfrm>
        <a:graphic>
          <a:graphicData uri="http://schemas.openxmlformats.org/drawingml/2006/table">
            <a:tbl>
              <a:tblPr firstRow="1" bandRow="1">
                <a:tableStyleId>{5C22544A-7EE6-4342-B048-85BDC9FD1C3A}</a:tableStyleId>
              </a:tblPr>
              <a:tblGrid>
                <a:gridCol w="4540770"/>
                <a:gridCol w="423999"/>
              </a:tblGrid>
              <a:tr h="313536">
                <a:tc gridSpan="2">
                  <a:txBody>
                    <a:bodyPr/>
                    <a:lstStyle/>
                    <a:p>
                      <a:r>
                        <a:rPr lang="en-US" sz="1600" dirty="0" smtClean="0"/>
                        <a:t>Highest</a:t>
                      </a:r>
                      <a:r>
                        <a:rPr lang="en-US" sz="1600" baseline="0" dirty="0" smtClean="0"/>
                        <a:t> In-Degree</a:t>
                      </a:r>
                      <a:endParaRPr lang="en-US" sz="1600" dirty="0"/>
                    </a:p>
                  </a:txBody>
                  <a:tcPr/>
                </a:tc>
                <a:tc hMerge="1">
                  <a:txBody>
                    <a:bodyPr/>
                    <a:lstStyle/>
                    <a:p>
                      <a:endParaRPr lang="en-US" dirty="0"/>
                    </a:p>
                  </a:txBody>
                  <a:tcPr/>
                </a:tc>
              </a:tr>
              <a:tr h="332426">
                <a:tc>
                  <a:txBody>
                    <a:bodyPr/>
                    <a:lstStyle/>
                    <a:p>
                      <a:pPr algn="l" fontAlgn="b"/>
                      <a:r>
                        <a:rPr lang="en-US" sz="1400" b="0" i="0" u="none" strike="noStrike" dirty="0">
                          <a:solidFill>
                            <a:srgbClr val="000000"/>
                          </a:solidFill>
                          <a:effectLst/>
                          <a:latin typeface="Calibri" panose="020F0502020204030204" pitchFamily="34" charset="0"/>
                        </a:rPr>
                        <a:t>Gifford Medical Center - Community Health Team</a:t>
                      </a:r>
                    </a:p>
                  </a:txBody>
                  <a:tcPr anchor="b"/>
                </a:tc>
                <a:tc>
                  <a:txBody>
                    <a:bodyPr/>
                    <a:lstStyle/>
                    <a:p>
                      <a:pPr algn="ctr"/>
                      <a:r>
                        <a:rPr lang="en-US" sz="1400" dirty="0" smtClean="0"/>
                        <a:t>15</a:t>
                      </a:r>
                      <a:endParaRPr lang="en-US" sz="1400" dirty="0"/>
                    </a:p>
                  </a:txBody>
                  <a:tcPr/>
                </a:tc>
              </a:tr>
              <a:tr h="332426">
                <a:tc>
                  <a:txBody>
                    <a:bodyPr/>
                    <a:lstStyle/>
                    <a:p>
                      <a:pPr algn="l" fontAlgn="b"/>
                      <a:r>
                        <a:rPr lang="en-US" sz="1400" b="0" i="0" u="none" strike="noStrike">
                          <a:solidFill>
                            <a:srgbClr val="000000"/>
                          </a:solidFill>
                          <a:effectLst/>
                          <a:latin typeface="Calibri" panose="020F0502020204030204" pitchFamily="34" charset="0"/>
                        </a:rPr>
                        <a:t>Central Vermont Council on Aging (CVCOA)</a:t>
                      </a:r>
                    </a:p>
                  </a:txBody>
                  <a:tcPr anchor="b"/>
                </a:tc>
                <a:tc>
                  <a:txBody>
                    <a:bodyPr/>
                    <a:lstStyle/>
                    <a:p>
                      <a:pPr algn="ctr"/>
                      <a:r>
                        <a:rPr lang="en-US" sz="1400" dirty="0" smtClean="0"/>
                        <a:t>10</a:t>
                      </a:r>
                      <a:endParaRPr lang="en-US" sz="1400" dirty="0"/>
                    </a:p>
                  </a:txBody>
                  <a:tcPr/>
                </a:tc>
              </a:tr>
              <a:tr h="332426">
                <a:tc>
                  <a:txBody>
                    <a:bodyPr/>
                    <a:lstStyle/>
                    <a:p>
                      <a:pPr algn="l" fontAlgn="b"/>
                      <a:r>
                        <a:rPr lang="en-US" sz="1400" b="0" i="0" u="none" strike="noStrike">
                          <a:solidFill>
                            <a:srgbClr val="000000"/>
                          </a:solidFill>
                          <a:effectLst/>
                          <a:latin typeface="Calibri" panose="020F0502020204030204" pitchFamily="34" charset="0"/>
                        </a:rPr>
                        <a:t>Visiting Nurse and Hospice for Vermont and New Hampshire</a:t>
                      </a:r>
                    </a:p>
                  </a:txBody>
                  <a:tcPr anchor="b"/>
                </a:tc>
                <a:tc>
                  <a:txBody>
                    <a:bodyPr/>
                    <a:lstStyle/>
                    <a:p>
                      <a:pPr algn="ctr"/>
                      <a:r>
                        <a:rPr lang="en-US" sz="1400" dirty="0" smtClean="0"/>
                        <a:t>7</a:t>
                      </a:r>
                      <a:endParaRPr lang="en-US" sz="1400" dirty="0"/>
                    </a:p>
                  </a:txBody>
                  <a:tcPr/>
                </a:tc>
              </a:tr>
              <a:tr h="332426">
                <a:tc>
                  <a:txBody>
                    <a:bodyPr/>
                    <a:lstStyle/>
                    <a:p>
                      <a:pPr algn="l" fontAlgn="b"/>
                      <a:r>
                        <a:rPr lang="en-US" sz="1400" b="0" i="0" u="none" strike="noStrike">
                          <a:solidFill>
                            <a:srgbClr val="000000"/>
                          </a:solidFill>
                          <a:effectLst/>
                          <a:latin typeface="Calibri" panose="020F0502020204030204" pitchFamily="34" charset="0"/>
                        </a:rPr>
                        <a:t>Gifford Medical Center - Bethel Health Center</a:t>
                      </a:r>
                    </a:p>
                  </a:txBody>
                  <a:tcPr anchor="b"/>
                </a:tc>
                <a:tc>
                  <a:txBody>
                    <a:bodyPr/>
                    <a:lstStyle/>
                    <a:p>
                      <a:pPr algn="ctr"/>
                      <a:r>
                        <a:rPr lang="en-US" sz="1400" dirty="0" smtClean="0"/>
                        <a:t>6</a:t>
                      </a:r>
                      <a:endParaRPr lang="en-US" sz="1400" dirty="0"/>
                    </a:p>
                  </a:txBody>
                  <a:tcPr/>
                </a:tc>
              </a:tr>
              <a:tr h="332426">
                <a:tc>
                  <a:txBody>
                    <a:bodyPr/>
                    <a:lstStyle/>
                    <a:p>
                      <a:pPr algn="l" fontAlgn="b"/>
                      <a:r>
                        <a:rPr lang="en-US" sz="1400" b="0" i="0" u="none" strike="noStrike" dirty="0">
                          <a:solidFill>
                            <a:srgbClr val="000000"/>
                          </a:solidFill>
                          <a:effectLst/>
                          <a:latin typeface="Calibri" panose="020F0502020204030204" pitchFamily="34" charset="0"/>
                        </a:rPr>
                        <a:t>State of VT - Vermont Department of Health (VDH)</a:t>
                      </a:r>
                    </a:p>
                  </a:txBody>
                  <a:tcPr anchor="b"/>
                </a:tc>
                <a:tc>
                  <a:txBody>
                    <a:bodyPr/>
                    <a:lstStyle/>
                    <a:p>
                      <a:pPr algn="ctr"/>
                      <a:r>
                        <a:rPr lang="en-US" sz="1400" dirty="0" smtClean="0"/>
                        <a:t>6</a:t>
                      </a:r>
                      <a:endParaRPr lang="en-US" sz="1400" dirty="0"/>
                    </a:p>
                  </a:txBody>
                  <a:tcPr/>
                </a:tc>
              </a:tr>
            </a:tbl>
          </a:graphicData>
        </a:graphic>
      </p:graphicFrame>
      <p:sp>
        <p:nvSpPr>
          <p:cNvPr id="5" name="TextBox 4"/>
          <p:cNvSpPr txBox="1"/>
          <p:nvPr/>
        </p:nvSpPr>
        <p:spPr>
          <a:xfrm>
            <a:off x="6983312" y="4171991"/>
            <a:ext cx="4709016" cy="1323439"/>
          </a:xfrm>
          <a:prstGeom prst="rect">
            <a:avLst/>
          </a:prstGeom>
          <a:noFill/>
        </p:spPr>
        <p:txBody>
          <a:bodyPr wrap="square" rtlCol="0">
            <a:spAutoFit/>
          </a:bodyPr>
          <a:lstStyle/>
          <a:p>
            <a:r>
              <a:rPr lang="en-US" sz="1600" dirty="0" smtClean="0"/>
              <a:t>In-Degree represents the total number of connections directed in, towards an organization. These are connections reported by another organization, with the exception of ‘referrals from’ which would be reported by the organization itself. </a:t>
            </a:r>
            <a:endParaRPr lang="en-US" sz="1600" dirty="0"/>
          </a:p>
        </p:txBody>
      </p:sp>
      <p:graphicFrame>
        <p:nvGraphicFramePr>
          <p:cNvPr id="10" name="Content Placeholder 3"/>
          <p:cNvGraphicFramePr>
            <a:graphicFrameLocks/>
          </p:cNvGraphicFramePr>
          <p:nvPr>
            <p:extLst>
              <p:ext uri="{D42A27DB-BD31-4B8C-83A1-F6EECF244321}">
                <p14:modId xmlns:p14="http://schemas.microsoft.com/office/powerpoint/2010/main" val="2351311115"/>
              </p:ext>
            </p:extLst>
          </p:nvPr>
        </p:nvGraphicFramePr>
        <p:xfrm>
          <a:off x="1873771" y="1969783"/>
          <a:ext cx="4966018" cy="1969784"/>
        </p:xfrm>
        <a:graphic>
          <a:graphicData uri="http://schemas.openxmlformats.org/drawingml/2006/table">
            <a:tbl>
              <a:tblPr firstRow="1" bandRow="1">
                <a:tableStyleId>{00A15C55-8517-42AA-B614-E9B94910E393}</a:tableStyleId>
              </a:tblPr>
              <a:tblGrid>
                <a:gridCol w="4966018"/>
              </a:tblGrid>
              <a:tr h="313536">
                <a:tc>
                  <a:txBody>
                    <a:bodyPr/>
                    <a:lstStyle/>
                    <a:p>
                      <a:r>
                        <a:rPr lang="en-US" sz="1600" dirty="0" smtClean="0"/>
                        <a:t>Organizations Ranked by </a:t>
                      </a:r>
                      <a:r>
                        <a:rPr lang="en-US" sz="1600" dirty="0" err="1" smtClean="0"/>
                        <a:t>Betweeness</a:t>
                      </a:r>
                      <a:r>
                        <a:rPr lang="en-US" sz="1600" baseline="0" dirty="0" smtClean="0"/>
                        <a:t> Centrality </a:t>
                      </a:r>
                      <a:endParaRPr lang="en-US" sz="1600" dirty="0"/>
                    </a:p>
                  </a:txBody>
                  <a:tcPr/>
                </a:tc>
              </a:tr>
              <a:tr h="332426">
                <a:tc>
                  <a:txBody>
                    <a:bodyPr/>
                    <a:lstStyle/>
                    <a:p>
                      <a:pPr algn="l" fontAlgn="b"/>
                      <a:r>
                        <a:rPr lang="en-US" sz="1400" b="0" i="0" u="none" strike="noStrike" dirty="0">
                          <a:solidFill>
                            <a:srgbClr val="000000"/>
                          </a:solidFill>
                          <a:effectLst/>
                          <a:latin typeface="Calibri" panose="020F0502020204030204" pitchFamily="34" charset="0"/>
                        </a:rPr>
                        <a:t>Gifford Medical Center - Community Health Team</a:t>
                      </a:r>
                    </a:p>
                  </a:txBody>
                  <a:tcPr anchor="b"/>
                </a:tc>
              </a:tr>
              <a:tr h="332426">
                <a:tc>
                  <a:txBody>
                    <a:bodyPr/>
                    <a:lstStyle/>
                    <a:p>
                      <a:pPr algn="l" fontAlgn="b"/>
                      <a:r>
                        <a:rPr lang="en-US" sz="1400" b="0" i="0" u="none" strike="noStrike">
                          <a:solidFill>
                            <a:srgbClr val="000000"/>
                          </a:solidFill>
                          <a:effectLst/>
                          <a:latin typeface="Calibri" panose="020F0502020204030204" pitchFamily="34" charset="0"/>
                        </a:rPr>
                        <a:t>Central Vermont Council on Aging (CVCOA)</a:t>
                      </a:r>
                    </a:p>
                  </a:txBody>
                  <a:tcPr anchor="b"/>
                </a:tc>
              </a:tr>
              <a:tr h="332426">
                <a:tc>
                  <a:txBody>
                    <a:bodyPr/>
                    <a:lstStyle/>
                    <a:p>
                      <a:pPr algn="l" fontAlgn="b"/>
                      <a:r>
                        <a:rPr lang="en-US" sz="1400" b="0" i="0" u="none" strike="noStrike">
                          <a:solidFill>
                            <a:srgbClr val="000000"/>
                          </a:solidFill>
                          <a:effectLst/>
                          <a:latin typeface="Calibri" panose="020F0502020204030204" pitchFamily="34" charset="0"/>
                        </a:rPr>
                        <a:t>Gifford Medical Center - Bethel Health Center</a:t>
                      </a:r>
                    </a:p>
                  </a:txBody>
                  <a:tcPr anchor="b"/>
                </a:tc>
              </a:tr>
              <a:tr h="332426">
                <a:tc>
                  <a:txBody>
                    <a:bodyPr/>
                    <a:lstStyle/>
                    <a:p>
                      <a:pPr algn="l" fontAlgn="b"/>
                      <a:r>
                        <a:rPr lang="en-US" sz="1400" b="0" i="0" u="none" strike="noStrike">
                          <a:solidFill>
                            <a:srgbClr val="000000"/>
                          </a:solidFill>
                          <a:effectLst/>
                          <a:latin typeface="Calibri" panose="020F0502020204030204" pitchFamily="34" charset="0"/>
                        </a:rPr>
                        <a:t>State of VT - Vermont Department of Health (VDH)</a:t>
                      </a:r>
                    </a:p>
                  </a:txBody>
                  <a:tcPr anchor="b"/>
                </a:tc>
              </a:tr>
              <a:tr h="0">
                <a:tc>
                  <a:txBody>
                    <a:bodyPr/>
                    <a:lstStyle/>
                    <a:p>
                      <a:pPr algn="l" fontAlgn="b"/>
                      <a:r>
                        <a:rPr lang="en-US" sz="1400" b="0" i="0" u="none" strike="noStrike" dirty="0">
                          <a:solidFill>
                            <a:srgbClr val="000000"/>
                          </a:solidFill>
                          <a:effectLst/>
                          <a:latin typeface="Calibri" panose="020F0502020204030204" pitchFamily="34" charset="0"/>
                        </a:rPr>
                        <a:t>Gifford Medical Center - Rochester Health Center</a:t>
                      </a:r>
                    </a:p>
                  </a:txBody>
                  <a:tcPr anchor="b"/>
                </a:tc>
              </a:tr>
            </a:tbl>
          </a:graphicData>
        </a:graphic>
      </p:graphicFrame>
      <p:sp>
        <p:nvSpPr>
          <p:cNvPr id="11" name="TextBox 10"/>
          <p:cNvSpPr txBox="1"/>
          <p:nvPr/>
        </p:nvSpPr>
        <p:spPr>
          <a:xfrm>
            <a:off x="6983312" y="1990492"/>
            <a:ext cx="3617494" cy="1077218"/>
          </a:xfrm>
          <a:prstGeom prst="rect">
            <a:avLst/>
          </a:prstGeom>
          <a:noFill/>
        </p:spPr>
        <p:txBody>
          <a:bodyPr wrap="square" rtlCol="0">
            <a:spAutoFit/>
          </a:bodyPr>
          <a:lstStyle/>
          <a:p>
            <a:r>
              <a:rPr lang="en-US" sz="1600" dirty="0" err="1" smtClean="0"/>
              <a:t>Betweenness</a:t>
            </a:r>
            <a:r>
              <a:rPr lang="en-US" sz="1600" dirty="0" smtClean="0"/>
              <a:t> Centrality is a measure of how likely an organization is to appear on the shortest path between any two randomly selected network members.</a:t>
            </a:r>
            <a:endParaRPr lang="en-US" sz="1600" dirty="0"/>
          </a:p>
        </p:txBody>
      </p:sp>
    </p:spTree>
    <p:extLst>
      <p:ext uri="{BB962C8B-B14F-4D97-AF65-F5344CB8AC3E}">
        <p14:creationId xmlns:p14="http://schemas.microsoft.com/office/powerpoint/2010/main" val="2653019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Based Care</a:t>
            </a:r>
            <a:endParaRPr lang="en-US" dirty="0"/>
          </a:p>
        </p:txBody>
      </p:sp>
      <p:sp>
        <p:nvSpPr>
          <p:cNvPr id="3" name="Text Placeholder 2"/>
          <p:cNvSpPr>
            <a:spLocks noGrp="1"/>
          </p:cNvSpPr>
          <p:nvPr>
            <p:ph type="body" idx="1"/>
          </p:nvPr>
        </p:nvSpPr>
        <p:spPr/>
        <p:txBody>
          <a:bodyPr/>
          <a:lstStyle/>
          <a:p>
            <a:r>
              <a:rPr lang="en-US" dirty="0" smtClean="0"/>
              <a:t>Randolph health service Area</a:t>
            </a:r>
            <a:endParaRPr lang="en-US" dirty="0"/>
          </a:p>
        </p:txBody>
      </p:sp>
    </p:spTree>
    <p:extLst>
      <p:ext uri="{BB962C8B-B14F-4D97-AF65-F5344CB8AC3E}">
        <p14:creationId xmlns:p14="http://schemas.microsoft.com/office/powerpoint/2010/main" val="917111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Based Care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846826844"/>
              </p:ext>
            </p:extLst>
          </p:nvPr>
        </p:nvGraphicFramePr>
        <p:xfrm>
          <a:off x="1449977" y="1845734"/>
          <a:ext cx="9575074" cy="4023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1857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and Questions </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Is it possible the Randolph HSA’s network neighborhoods are influenced by geography? One small network neighborhood includes White River Family Practice and Visiting Nurse and Hospice for Vermont and New Hampshire (organizations with headquarters further east) while another network neighborhood includes Central Vermont Council on Aging and </a:t>
            </a:r>
            <a:r>
              <a:rPr lang="en-US" dirty="0" err="1" smtClean="0"/>
              <a:t>Downstreet</a:t>
            </a:r>
            <a:r>
              <a:rPr lang="en-US" dirty="0" smtClean="0"/>
              <a:t> Housing and Community Development – SASH Program (organizations with headquarters further west).</a:t>
            </a:r>
          </a:p>
          <a:p>
            <a:pPr>
              <a:buFont typeface="Arial" panose="020B0604020202020204" pitchFamily="34" charset="0"/>
              <a:buChar char="•"/>
            </a:pPr>
            <a:r>
              <a:rPr lang="en-US" dirty="0" smtClean="0"/>
              <a:t>This network is more modular than other networks in the same wave of the research, meaning it could more easily divide into two or more fully separate network.</a:t>
            </a:r>
          </a:p>
          <a:p>
            <a:pPr>
              <a:buFont typeface="Arial" panose="020B0604020202020204" pitchFamily="34" charset="0"/>
              <a:buChar char="•"/>
            </a:pPr>
            <a:r>
              <a:rPr lang="en-US" dirty="0" smtClean="0"/>
              <a:t>Of the Team Based Care measures, the two that changed from the previous survey were Shared Goals (up 17%) and Measurement (down 13%, to only 13% agreeing that organizations measure the work they do together and its outcomes). Measurement should be a target for improvement, building on the goals already established.</a:t>
            </a:r>
            <a:endParaRPr lang="en-US" dirty="0"/>
          </a:p>
        </p:txBody>
      </p:sp>
    </p:spTree>
    <p:extLst>
      <p:ext uri="{BB962C8B-B14F-4D97-AF65-F5344CB8AC3E}">
        <p14:creationId xmlns:p14="http://schemas.microsoft.com/office/powerpoint/2010/main" val="4088588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200" dirty="0"/>
              <a:t>Objective</a:t>
            </a:r>
          </a:p>
          <a:p>
            <a:pPr marL="0" indent="0">
              <a:buNone/>
            </a:pPr>
            <a:r>
              <a:rPr lang="en-US" dirty="0"/>
              <a:t>Describe the network of organizations that has emerged in each Blueprint HSA to support population and individual health, focusing on modes of collaboration and relationships between organizations</a:t>
            </a:r>
          </a:p>
          <a:p>
            <a:pPr marL="0" indent="0">
              <a:buNone/>
            </a:pPr>
            <a:r>
              <a:rPr lang="en-US" sz="3200" dirty="0"/>
              <a:t>Background and Key Questions</a:t>
            </a:r>
          </a:p>
          <a:p>
            <a:pPr marL="0" indent="0">
              <a:buNone/>
            </a:pPr>
            <a:r>
              <a:rPr lang="en-US" dirty="0" smtClean="0"/>
              <a:t>This </a:t>
            </a:r>
            <a:r>
              <a:rPr lang="en-US" dirty="0"/>
              <a:t>study is the first step towards answering key questions about the networks that are active in Blueprint communities: </a:t>
            </a:r>
            <a:endParaRPr lang="en-US" dirty="0" smtClean="0"/>
          </a:p>
          <a:p>
            <a:pPr>
              <a:buFont typeface="Arial" panose="020B0604020202020204" pitchFamily="34" charset="0"/>
              <a:buChar char="•"/>
            </a:pPr>
            <a:r>
              <a:rPr lang="en-US" i="1" dirty="0" smtClean="0"/>
              <a:t>What </a:t>
            </a:r>
            <a:r>
              <a:rPr lang="en-US" i="1" dirty="0"/>
              <a:t>role did investment in core Community Health Teams have in seeding these </a:t>
            </a:r>
            <a:r>
              <a:rPr lang="en-US" i="1" dirty="0" smtClean="0"/>
              <a:t>larger </a:t>
            </a:r>
            <a:r>
              <a:rPr lang="en-US" i="1" dirty="0"/>
              <a:t>networks</a:t>
            </a:r>
            <a:r>
              <a:rPr lang="en-US" i="1" dirty="0" smtClean="0"/>
              <a:t>?</a:t>
            </a:r>
          </a:p>
          <a:p>
            <a:pPr>
              <a:buFont typeface="Arial" panose="020B0604020202020204" pitchFamily="34" charset="0"/>
              <a:buChar char="•"/>
            </a:pPr>
            <a:r>
              <a:rPr lang="en-US" i="1" dirty="0" smtClean="0"/>
              <a:t> </a:t>
            </a:r>
            <a:r>
              <a:rPr lang="en-US" i="1" dirty="0"/>
              <a:t>How are the participating organizations connected to each other? </a:t>
            </a:r>
            <a:endParaRPr lang="en-US" i="1" dirty="0" smtClean="0"/>
          </a:p>
          <a:p>
            <a:pPr>
              <a:buFont typeface="Arial" panose="020B0604020202020204" pitchFamily="34" charset="0"/>
              <a:buChar char="•"/>
            </a:pPr>
            <a:r>
              <a:rPr lang="en-US" i="1" dirty="0" smtClean="0"/>
              <a:t>How </a:t>
            </a:r>
            <a:r>
              <a:rPr lang="en-US" i="1" dirty="0"/>
              <a:t>are these relationships maintained and reinforced – how durable are they? </a:t>
            </a:r>
            <a:endParaRPr lang="en-US" i="1" dirty="0" smtClean="0"/>
          </a:p>
          <a:p>
            <a:pPr>
              <a:buFont typeface="Arial" panose="020B0604020202020204" pitchFamily="34" charset="0"/>
              <a:buChar char="•"/>
            </a:pPr>
            <a:r>
              <a:rPr lang="en-US" i="1" dirty="0" smtClean="0"/>
              <a:t>What </a:t>
            </a:r>
            <a:r>
              <a:rPr lang="en-US" i="1" dirty="0"/>
              <a:t>characteristics do the most successful networks share? </a:t>
            </a:r>
            <a:endParaRPr lang="en-US" i="1" dirty="0" smtClean="0"/>
          </a:p>
          <a:p>
            <a:pPr>
              <a:buFont typeface="Arial" panose="020B0604020202020204" pitchFamily="34" charset="0"/>
              <a:buChar char="•"/>
            </a:pPr>
            <a:r>
              <a:rPr lang="en-US" i="1" dirty="0" smtClean="0"/>
              <a:t>What </a:t>
            </a:r>
            <a:r>
              <a:rPr lang="en-US" i="1" dirty="0"/>
              <a:t>impact do </a:t>
            </a:r>
            <a:r>
              <a:rPr lang="en-US" i="1" dirty="0" smtClean="0"/>
              <a:t>these networks have on </a:t>
            </a:r>
            <a:r>
              <a:rPr lang="en-US" i="1" dirty="0"/>
              <a:t>individual and population health?</a:t>
            </a:r>
            <a:endParaRPr lang="en-US" dirty="0"/>
          </a:p>
          <a:p>
            <a:endParaRPr lang="en-US" dirty="0"/>
          </a:p>
        </p:txBody>
      </p:sp>
    </p:spTree>
    <p:extLst>
      <p:ext uri="{BB962C8B-B14F-4D97-AF65-F5344CB8AC3E}">
        <p14:creationId xmlns:p14="http://schemas.microsoft.com/office/powerpoint/2010/main" val="355719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 Analysis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i="1" dirty="0"/>
              <a:t>To address the key questions of this study, we use social network analysis.</a:t>
            </a:r>
          </a:p>
          <a:p>
            <a:pPr marL="0" indent="0">
              <a:buNone/>
            </a:pPr>
            <a:r>
              <a:rPr lang="en-US" b="1" dirty="0"/>
              <a:t>What is social network analysis?</a:t>
            </a:r>
          </a:p>
          <a:p>
            <a:pPr marL="0" indent="0">
              <a:buNone/>
            </a:pPr>
            <a:r>
              <a:rPr lang="en-US" dirty="0"/>
              <a:t>Social network analysis quantifies communities and in particular the relationships between actors in a community. </a:t>
            </a:r>
          </a:p>
          <a:p>
            <a:pPr marL="0" indent="0">
              <a:buNone/>
            </a:pPr>
            <a:r>
              <a:rPr lang="en-US" b="1" dirty="0"/>
              <a:t>What is a network graph?</a:t>
            </a:r>
          </a:p>
          <a:p>
            <a:pPr marL="0" indent="0">
              <a:buNone/>
            </a:pPr>
            <a:r>
              <a:rPr lang="en-US" dirty="0"/>
              <a:t>A network graph shows connections between individuals or, in this case, organizations.</a:t>
            </a:r>
          </a:p>
          <a:p>
            <a:pPr marL="0" indent="0">
              <a:buNone/>
            </a:pPr>
            <a:r>
              <a:rPr lang="en-US" b="1" dirty="0"/>
              <a:t>What can social network analysis tell me?</a:t>
            </a:r>
          </a:p>
          <a:p>
            <a:pPr marL="0" indent="0">
              <a:buNone/>
            </a:pPr>
            <a:r>
              <a:rPr lang="en-US" dirty="0"/>
              <a:t>Social network analysis can help describe a community and explore the relationships that make up that community. Once these relationships are visible, we can start to look for patterns, as well as changes over time, in how the most effective networks coalesce and how they create change. Our observations of network graphs and understanding of community network data will inform our planning of collaboration for community health improvement.</a:t>
            </a:r>
          </a:p>
          <a:p>
            <a:endParaRPr lang="en-US" dirty="0"/>
          </a:p>
        </p:txBody>
      </p:sp>
    </p:spTree>
    <p:extLst>
      <p:ext uri="{BB962C8B-B14F-4D97-AF65-F5344CB8AC3E}">
        <p14:creationId xmlns:p14="http://schemas.microsoft.com/office/powerpoint/2010/main" val="2848546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Network List Development</a:t>
            </a:r>
            <a:endParaRPr lang="en-US" dirty="0"/>
          </a:p>
        </p:txBody>
      </p:sp>
      <p:sp>
        <p:nvSpPr>
          <p:cNvPr id="3" name="Content Placeholder 2"/>
          <p:cNvSpPr>
            <a:spLocks noGrp="1"/>
          </p:cNvSpPr>
          <p:nvPr>
            <p:ph idx="1"/>
          </p:nvPr>
        </p:nvSpPr>
        <p:spPr/>
        <p:txBody>
          <a:bodyPr/>
          <a:lstStyle/>
          <a:p>
            <a:r>
              <a:rPr lang="en-US" dirty="0" smtClean="0"/>
              <a:t>In this Health Service Area (HSA) the network membership list was limited to a core set of health and social services organizations, similar to the organizations participating in the area’s Unified Community Collaborative.</a:t>
            </a:r>
            <a:endParaRPr lang="en-US" dirty="0"/>
          </a:p>
        </p:txBody>
      </p:sp>
    </p:spTree>
    <p:extLst>
      <p:ext uri="{BB962C8B-B14F-4D97-AF65-F5344CB8AC3E}">
        <p14:creationId xmlns:p14="http://schemas.microsoft.com/office/powerpoint/2010/main" val="4162348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Participation</a:t>
            </a:r>
            <a:endParaRPr lang="en-US" dirty="0"/>
          </a:p>
        </p:txBody>
      </p:sp>
      <p:sp>
        <p:nvSpPr>
          <p:cNvPr id="4" name="Content Placeholder 2"/>
          <p:cNvSpPr>
            <a:spLocks noGrp="1"/>
          </p:cNvSpPr>
          <p:nvPr>
            <p:ph idx="1"/>
          </p:nvPr>
        </p:nvSpPr>
        <p:spPr/>
        <p:txBody>
          <a:bodyPr/>
          <a:lstStyle/>
          <a:p>
            <a:r>
              <a:rPr lang="en-US" dirty="0" smtClean="0"/>
              <a:t>In this health service area, invitations and reminders were sent via Survey Monkey and additional reminders were sent directly via email to reach potential respondents whose email clients may have labeled the Survey Monkey invitation as spam. The direct email approach used a link to the survey, which could be forwarded and used by multiple respondents including respondents not on the original list of invitees.	</a:t>
            </a:r>
          </a:p>
          <a:p>
            <a:endParaRPr lang="en-US" dirty="0" smtClean="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87800708"/>
              </p:ext>
            </p:extLst>
          </p:nvPr>
        </p:nvGraphicFramePr>
        <p:xfrm>
          <a:off x="1097280" y="3584145"/>
          <a:ext cx="3187337" cy="1654060"/>
        </p:xfrm>
        <a:graphic>
          <a:graphicData uri="http://schemas.openxmlformats.org/drawingml/2006/table">
            <a:tbl>
              <a:tblPr firstCol="1" bandRow="1">
                <a:tableStyleId>{284E427A-3D55-4303-BF80-6455036E1DE7}</a:tableStyleId>
              </a:tblPr>
              <a:tblGrid>
                <a:gridCol w="2351314"/>
                <a:gridCol w="836023"/>
              </a:tblGrid>
              <a:tr h="330812">
                <a:tc>
                  <a:txBody>
                    <a:bodyPr/>
                    <a:lstStyle/>
                    <a:p>
                      <a:pPr marL="0" marR="0">
                        <a:lnSpc>
                          <a:spcPct val="107000"/>
                        </a:lnSpc>
                        <a:spcBef>
                          <a:spcPts val="0"/>
                        </a:spcBef>
                        <a:spcAft>
                          <a:spcPts val="0"/>
                        </a:spcAft>
                      </a:pPr>
                      <a:r>
                        <a:rPr lang="en-US" sz="1800" dirty="0">
                          <a:effectLst/>
                        </a:rPr>
                        <a:t>Invitations 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0812">
                <a:tc>
                  <a:txBody>
                    <a:bodyPr/>
                    <a:lstStyle/>
                    <a:p>
                      <a:pPr marL="0" marR="0">
                        <a:lnSpc>
                          <a:spcPct val="107000"/>
                        </a:lnSpc>
                        <a:spcBef>
                          <a:spcPts val="0"/>
                        </a:spcBef>
                        <a:spcAft>
                          <a:spcPts val="0"/>
                        </a:spcAft>
                      </a:pPr>
                      <a:r>
                        <a:rPr lang="en-US" sz="1800">
                          <a:effectLst/>
                        </a:rPr>
                        <a:t>Surveys Started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0812">
                <a:tc>
                  <a:txBody>
                    <a:bodyPr/>
                    <a:lstStyle/>
                    <a:p>
                      <a:pPr marL="0" marR="0">
                        <a:lnSpc>
                          <a:spcPct val="107000"/>
                        </a:lnSpc>
                        <a:spcBef>
                          <a:spcPts val="0"/>
                        </a:spcBef>
                        <a:spcAft>
                          <a:spcPts val="0"/>
                        </a:spcAft>
                      </a:pPr>
                      <a:r>
                        <a:rPr lang="en-US" sz="1800" dirty="0">
                          <a:effectLst/>
                        </a:rPr>
                        <a:t>Response Rate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0812">
                <a:tc>
                  <a:txBody>
                    <a:bodyPr/>
                    <a:lstStyle/>
                    <a:p>
                      <a:pPr marL="0" marR="0">
                        <a:lnSpc>
                          <a:spcPct val="107000"/>
                        </a:lnSpc>
                        <a:spcBef>
                          <a:spcPts val="0"/>
                        </a:spcBef>
                        <a:spcAft>
                          <a:spcPts val="0"/>
                        </a:spcAft>
                      </a:pPr>
                      <a:r>
                        <a:rPr lang="en-US" sz="1800">
                          <a:effectLst/>
                        </a:rPr>
                        <a:t>Completed Surveys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0812">
                <a:tc>
                  <a:txBody>
                    <a:bodyPr/>
                    <a:lstStyle/>
                    <a:p>
                      <a:pPr marL="0" marR="0">
                        <a:lnSpc>
                          <a:spcPct val="107000"/>
                        </a:lnSpc>
                        <a:spcBef>
                          <a:spcPts val="0"/>
                        </a:spcBef>
                        <a:spcAft>
                          <a:spcPts val="0"/>
                        </a:spcAft>
                      </a:pPr>
                      <a:r>
                        <a:rPr lang="en-US" sz="1800">
                          <a:effectLst/>
                        </a:rPr>
                        <a:t>Completion Rate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13891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Maps</a:t>
            </a:r>
            <a:endParaRPr lang="en-US" dirty="0"/>
          </a:p>
        </p:txBody>
      </p:sp>
      <p:sp>
        <p:nvSpPr>
          <p:cNvPr id="3" name="Text Placeholder 2"/>
          <p:cNvSpPr>
            <a:spLocks noGrp="1"/>
          </p:cNvSpPr>
          <p:nvPr>
            <p:ph type="body" idx="1"/>
          </p:nvPr>
        </p:nvSpPr>
        <p:spPr/>
        <p:txBody>
          <a:bodyPr/>
          <a:lstStyle/>
          <a:p>
            <a:r>
              <a:rPr lang="en-US" dirty="0" smtClean="0"/>
              <a:t>Randolph Health Service Area</a:t>
            </a:r>
            <a:endParaRPr lang="en-US" dirty="0"/>
          </a:p>
        </p:txBody>
      </p:sp>
    </p:spTree>
    <p:extLst>
      <p:ext uri="{BB962C8B-B14F-4D97-AF65-F5344CB8AC3E}">
        <p14:creationId xmlns:p14="http://schemas.microsoft.com/office/powerpoint/2010/main" val="284505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601" y="592282"/>
            <a:ext cx="10197919" cy="5332857"/>
          </a:xfrm>
          <a:prstGeom prst="rect">
            <a:avLst/>
          </a:prstGeom>
        </p:spPr>
      </p:pic>
      <p:sp>
        <p:nvSpPr>
          <p:cNvPr id="2" name="Rectangle 1"/>
          <p:cNvSpPr/>
          <p:nvPr/>
        </p:nvSpPr>
        <p:spPr>
          <a:xfrm>
            <a:off x="23745" y="0"/>
            <a:ext cx="3731822" cy="11845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91440" bIns="91440" rtlCol="0" anchor="ctr"/>
          <a:lstStyle/>
          <a:p>
            <a:r>
              <a:rPr lang="en-US" sz="1600" dirty="0" smtClean="0">
                <a:solidFill>
                  <a:schemeClr val="accent2"/>
                </a:solidFill>
              </a:rPr>
              <a:t>Our organizations . . .</a:t>
            </a:r>
          </a:p>
          <a:p>
            <a:r>
              <a:rPr lang="en-US" sz="1600" dirty="0" smtClean="0">
                <a:solidFill>
                  <a:schemeClr val="accent2"/>
                </a:solidFill>
              </a:rPr>
              <a:t>HAVE PATIENTS/CLIENTS IN COMMON</a:t>
            </a:r>
          </a:p>
          <a:p>
            <a:r>
              <a:rPr lang="en-US" sz="1600" dirty="0" smtClean="0">
                <a:solidFill>
                  <a:schemeClr val="accent2"/>
                </a:solidFill>
              </a:rPr>
              <a:t>Node color shows Degree</a:t>
            </a:r>
          </a:p>
          <a:p>
            <a:r>
              <a:rPr lang="en-US" sz="1600" dirty="0" smtClean="0">
                <a:solidFill>
                  <a:schemeClr val="accent2"/>
                </a:solidFill>
              </a:rPr>
              <a:t>Node size shows </a:t>
            </a:r>
            <a:r>
              <a:rPr lang="en-US" sz="1600" dirty="0" err="1" smtClean="0">
                <a:solidFill>
                  <a:schemeClr val="accent2"/>
                </a:solidFill>
              </a:rPr>
              <a:t>Betweeness</a:t>
            </a:r>
            <a:r>
              <a:rPr lang="en-US" sz="1600" dirty="0" smtClean="0">
                <a:solidFill>
                  <a:schemeClr val="accent2"/>
                </a:solidFill>
              </a:rPr>
              <a:t> Centrality</a:t>
            </a:r>
          </a:p>
        </p:txBody>
      </p:sp>
    </p:spTree>
    <p:extLst>
      <p:ext uri="{BB962C8B-B14F-4D97-AF65-F5344CB8AC3E}">
        <p14:creationId xmlns:p14="http://schemas.microsoft.com/office/powerpoint/2010/main" val="1153727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000" y="616029"/>
            <a:ext cx="11012949" cy="5387843"/>
          </a:xfrm>
          <a:prstGeom prst="rect">
            <a:avLst/>
          </a:prstGeom>
        </p:spPr>
      </p:pic>
      <p:sp>
        <p:nvSpPr>
          <p:cNvPr id="2" name="Rectangle 1"/>
          <p:cNvSpPr/>
          <p:nvPr/>
        </p:nvSpPr>
        <p:spPr>
          <a:xfrm>
            <a:off x="23746" y="23747"/>
            <a:ext cx="5173896" cy="11845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40" tIns="91440" bIns="91440" rtlCol="0" anchor="ctr"/>
          <a:lstStyle/>
          <a:p>
            <a:r>
              <a:rPr lang="en-US" sz="1600" dirty="0" smtClean="0">
                <a:solidFill>
                  <a:schemeClr val="accent2"/>
                </a:solidFill>
              </a:rPr>
              <a:t>Our organizations . . .</a:t>
            </a:r>
          </a:p>
          <a:p>
            <a:r>
              <a:rPr lang="en-US" sz="1600" dirty="0" smtClean="0">
                <a:solidFill>
                  <a:schemeClr val="accent2"/>
                </a:solidFill>
              </a:rPr>
              <a:t>SHARE INFORMATION ABOUT SPECIFIC PATIENTS/CLIENTS</a:t>
            </a:r>
          </a:p>
          <a:p>
            <a:r>
              <a:rPr lang="en-US" sz="1600" dirty="0" smtClean="0">
                <a:solidFill>
                  <a:schemeClr val="accent2"/>
                </a:solidFill>
              </a:rPr>
              <a:t>Node color shows Degree</a:t>
            </a:r>
          </a:p>
          <a:p>
            <a:r>
              <a:rPr lang="en-US" sz="1600" dirty="0" smtClean="0">
                <a:solidFill>
                  <a:schemeClr val="accent2"/>
                </a:solidFill>
              </a:rPr>
              <a:t>Node size shows </a:t>
            </a:r>
            <a:r>
              <a:rPr lang="en-US" sz="1600" dirty="0" err="1" smtClean="0">
                <a:solidFill>
                  <a:schemeClr val="accent2"/>
                </a:solidFill>
              </a:rPr>
              <a:t>Betweeness</a:t>
            </a:r>
            <a:r>
              <a:rPr lang="en-US" sz="1600" dirty="0" smtClean="0">
                <a:solidFill>
                  <a:schemeClr val="accent2"/>
                </a:solidFill>
              </a:rPr>
              <a:t> Centrality</a:t>
            </a:r>
          </a:p>
        </p:txBody>
      </p:sp>
    </p:spTree>
    <p:extLst>
      <p:ext uri="{BB962C8B-B14F-4D97-AF65-F5344CB8AC3E}">
        <p14:creationId xmlns:p14="http://schemas.microsoft.com/office/powerpoint/2010/main" val="88705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756" y="647312"/>
            <a:ext cx="10058400" cy="5525969"/>
          </a:xfrm>
          <a:prstGeom prst="rect">
            <a:avLst/>
          </a:prstGeom>
        </p:spPr>
      </p:pic>
      <p:sp>
        <p:nvSpPr>
          <p:cNvPr id="2" name="Rectangle 1"/>
          <p:cNvSpPr/>
          <p:nvPr/>
        </p:nvSpPr>
        <p:spPr>
          <a:xfrm>
            <a:off x="23745" y="0"/>
            <a:ext cx="6072255" cy="128336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91440" bIns="91440" rtlCol="0" anchor="ctr"/>
          <a:lstStyle/>
          <a:p>
            <a:r>
              <a:rPr lang="en-US" sz="1600" dirty="0" smtClean="0">
                <a:solidFill>
                  <a:schemeClr val="accent2"/>
                </a:solidFill>
              </a:rPr>
              <a:t>Our organizations . . .</a:t>
            </a:r>
          </a:p>
          <a:p>
            <a:r>
              <a:rPr lang="en-US" sz="1600" dirty="0" smtClean="0">
                <a:solidFill>
                  <a:schemeClr val="accent2"/>
                </a:solidFill>
              </a:rPr>
              <a:t>SHARE INFORMATION ABOUT PROGRAMS, SERVICES AND/OR POLICY</a:t>
            </a:r>
          </a:p>
          <a:p>
            <a:r>
              <a:rPr lang="en-US" sz="1600" dirty="0" smtClean="0">
                <a:solidFill>
                  <a:schemeClr val="accent2"/>
                </a:solidFill>
              </a:rPr>
              <a:t>Node color shows Degree</a:t>
            </a:r>
          </a:p>
          <a:p>
            <a:r>
              <a:rPr lang="en-US" sz="1600" dirty="0" smtClean="0">
                <a:solidFill>
                  <a:schemeClr val="accent2"/>
                </a:solidFill>
              </a:rPr>
              <a:t>Node size shows </a:t>
            </a:r>
            <a:r>
              <a:rPr lang="en-US" sz="1600" dirty="0" err="1" smtClean="0">
                <a:solidFill>
                  <a:schemeClr val="accent2"/>
                </a:solidFill>
              </a:rPr>
              <a:t>Betweeness</a:t>
            </a:r>
            <a:r>
              <a:rPr lang="en-US" sz="1600" dirty="0" smtClean="0">
                <a:solidFill>
                  <a:schemeClr val="accent2"/>
                </a:solidFill>
              </a:rPr>
              <a:t> Centrality</a:t>
            </a:r>
          </a:p>
        </p:txBody>
      </p:sp>
    </p:spTree>
    <p:extLst>
      <p:ext uri="{BB962C8B-B14F-4D97-AF65-F5344CB8AC3E}">
        <p14:creationId xmlns:p14="http://schemas.microsoft.com/office/powerpoint/2010/main" val="399971033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566</TotalTime>
  <Words>993</Words>
  <Application>Microsoft Office PowerPoint</Application>
  <PresentationFormat>Widescreen</PresentationFormat>
  <Paragraphs>155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Retrospect</vt:lpstr>
      <vt:lpstr>Randolph’s Community Health Network</vt:lpstr>
      <vt:lpstr>Objective</vt:lpstr>
      <vt:lpstr>Social Network Analysis</vt:lpstr>
      <vt:lpstr>Core Network List Development</vt:lpstr>
      <vt:lpstr>Survey Participation</vt:lpstr>
      <vt:lpstr>Network Maps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Network Statistics</vt:lpstr>
      <vt:lpstr>Organization Statistics</vt:lpstr>
      <vt:lpstr>Team Based Care</vt:lpstr>
      <vt:lpstr>Team Based Care</vt:lpstr>
      <vt:lpstr>Observations and 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Health Network Report</dc:title>
  <dc:creator>Maurine Gilbert</dc:creator>
  <cp:lastModifiedBy>Maurine Gilbert</cp:lastModifiedBy>
  <cp:revision>28</cp:revision>
  <dcterms:created xsi:type="dcterms:W3CDTF">2015-07-31T17:00:48Z</dcterms:created>
  <dcterms:modified xsi:type="dcterms:W3CDTF">2015-11-16T18:18:12Z</dcterms:modified>
</cp:coreProperties>
</file>