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7" r:id="rId2"/>
    <p:sldId id="257" r:id="rId3"/>
    <p:sldId id="258" r:id="rId4"/>
    <p:sldId id="266" r:id="rId5"/>
    <p:sldId id="256" r:id="rId6"/>
    <p:sldId id="259" r:id="rId7"/>
    <p:sldId id="273" r:id="rId8"/>
    <p:sldId id="267" r:id="rId9"/>
    <p:sldId id="264" r:id="rId10"/>
    <p:sldId id="268" r:id="rId11"/>
    <p:sldId id="276" r:id="rId12"/>
    <p:sldId id="269" r:id="rId13"/>
    <p:sldId id="270" r:id="rId14"/>
    <p:sldId id="274" r:id="rId15"/>
    <p:sldId id="275" r:id="rId16"/>
    <p:sldId id="272" r:id="rId17"/>
    <p:sldId id="263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64" autoAdjust="0"/>
  </p:normalViewPr>
  <p:slideViewPr>
    <p:cSldViewPr snapToGrid="0" snapToObjects="1">
      <p:cViewPr varScale="1">
        <p:scale>
          <a:sx n="109" d="100"/>
          <a:sy n="109" d="100"/>
        </p:scale>
        <p:origin x="-1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8D696-E046-4943-BAFA-D4E51889F3E5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57267-3AB7-C744-BF21-77D72AE39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9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7267-3AB7-C744-BF21-77D72AE391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6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define</a:t>
            </a:r>
            <a:r>
              <a:rPr lang="en-US" baseline="0" dirty="0" smtClean="0"/>
              <a:t> your ROI!</a:t>
            </a:r>
            <a:endParaRPr lang="en-US" dirty="0" smtClean="0"/>
          </a:p>
          <a:p>
            <a:r>
              <a:rPr lang="en-US" dirty="0" smtClean="0"/>
              <a:t>Which interventions have the best ROI?</a:t>
            </a:r>
          </a:p>
          <a:p>
            <a:r>
              <a:rPr lang="en-US" dirty="0" smtClean="0"/>
              <a:t>You’re going to test out a new intervention</a:t>
            </a:r>
          </a:p>
          <a:p>
            <a:r>
              <a:rPr lang="en-US" dirty="0" smtClean="0"/>
              <a:t>You’re already doing integrative activities or interventions and want to understand the ROI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your intervention is evidence-based, you may find that the ROI and/or cost-benefit ratio has already been calculated.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7267-3AB7-C744-BF21-77D72AE391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1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7FED-D659-0A45-92A0-92A11B43ABC4}" type="datetimeFigureOut">
              <a:rPr lang="en-US" smtClean="0"/>
              <a:t>6/22/19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1643-086D-2241-AF8F-FEB75722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6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7FED-D659-0A45-92A0-92A11B43ABC4}" type="datetimeFigureOut">
              <a:rPr lang="en-US" smtClean="0"/>
              <a:t>6/22/19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1643-086D-2241-AF8F-FEB75722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7FED-D659-0A45-92A0-92A11B43ABC4}" type="datetimeFigureOut">
              <a:rPr lang="en-US" smtClean="0"/>
              <a:t>6/22/19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1643-086D-2241-AF8F-FEB75722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3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7FED-D659-0A45-92A0-92A11B43ABC4}" type="datetimeFigureOut">
              <a:rPr lang="en-US" smtClean="0"/>
              <a:t>6/22/19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1643-086D-2241-AF8F-FEB75722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7FED-D659-0A45-92A0-92A11B43ABC4}" type="datetimeFigureOut">
              <a:rPr lang="en-US" smtClean="0"/>
              <a:t>6/22/19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1643-086D-2241-AF8F-FEB75722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0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7FED-D659-0A45-92A0-92A11B43ABC4}" type="datetimeFigureOut">
              <a:rPr lang="en-US" smtClean="0"/>
              <a:t>6/22/19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1643-086D-2241-AF8F-FEB75722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1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7FED-D659-0A45-92A0-92A11B43ABC4}" type="datetimeFigureOut">
              <a:rPr lang="en-US" smtClean="0"/>
              <a:t>6/22/19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1643-086D-2241-AF8F-FEB75722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7FED-D659-0A45-92A0-92A11B43ABC4}" type="datetimeFigureOut">
              <a:rPr lang="en-US" smtClean="0"/>
              <a:t>6/22/19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1643-086D-2241-AF8F-FEB75722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1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7FED-D659-0A45-92A0-92A11B43ABC4}" type="datetimeFigureOut">
              <a:rPr lang="en-US" smtClean="0"/>
              <a:t>6/22/19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1643-086D-2241-AF8F-FEB75722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2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7FED-D659-0A45-92A0-92A11B43ABC4}" type="datetimeFigureOut">
              <a:rPr lang="en-US" smtClean="0"/>
              <a:t>6/22/19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1643-086D-2241-AF8F-FEB75722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7FED-D659-0A45-92A0-92A11B43ABC4}" type="datetimeFigureOut">
              <a:rPr lang="en-US" smtClean="0"/>
              <a:t>6/22/19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1643-086D-2241-AF8F-FEB75722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6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17FED-D659-0A45-92A0-92A11B43ABC4}" type="datetimeFigureOut">
              <a:rPr lang="en-US" smtClean="0"/>
              <a:t>6/22/19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1643-086D-2241-AF8F-FEB75722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2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720065"/>
            <a:ext cx="6743700" cy="447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105" y="660400"/>
            <a:ext cx="7772400" cy="1470025"/>
          </a:xfrm>
        </p:spPr>
        <p:txBody>
          <a:bodyPr/>
          <a:lstStyle/>
          <a:p>
            <a:r>
              <a:rPr lang="en-US" dirty="0" smtClean="0"/>
              <a:t>ACH Learning Lab #5 </a:t>
            </a:r>
            <a:r>
              <a:rPr lang="mr-IN" dirty="0" smtClean="0"/>
              <a:t>–</a:t>
            </a:r>
            <a:r>
              <a:rPr lang="en-US" dirty="0" smtClean="0"/>
              <a:t> Sustainable Financing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25646"/>
            <a:ext cx="64008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June 24,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1 - Integrative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Roles and leadership functions for governing and managing the work happening in your ACH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>
                <a:solidFill>
                  <a:srgbClr val="77933C"/>
                </a:solidFill>
              </a:rPr>
              <a:t>How does your ACH currently fund its integrator activities? (convening stakeholders, analyzing and planning for regional health improvement, governance, strategy, finance management, monitoring and evaluation) </a:t>
            </a:r>
            <a:endParaRPr lang="en-US" i="1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04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Funding Options Exist?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7958" r="-47958"/>
          <a:stretch>
            <a:fillRect/>
          </a:stretch>
        </p:blipFill>
        <p:spPr>
          <a:xfrm>
            <a:off x="5056608" y="3563001"/>
            <a:ext cx="5715922" cy="3143537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638259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Grants</a:t>
            </a:r>
          </a:p>
          <a:p>
            <a:r>
              <a:rPr lang="en-US" dirty="0" smtClean="0"/>
              <a:t>Loans, bonds, equity investments</a:t>
            </a:r>
          </a:p>
          <a:p>
            <a:r>
              <a:rPr lang="en-US" dirty="0" smtClean="0"/>
              <a:t>Value-based health care payments</a:t>
            </a:r>
          </a:p>
          <a:p>
            <a:r>
              <a:rPr lang="en-US" dirty="0" smtClean="0"/>
              <a:t>Reinvestment</a:t>
            </a:r>
          </a:p>
          <a:p>
            <a:r>
              <a:rPr lang="en-US" dirty="0" smtClean="0"/>
              <a:t>Public revenues</a:t>
            </a:r>
          </a:p>
          <a:p>
            <a:r>
              <a:rPr lang="en-US" dirty="0" smtClean="0"/>
              <a:t>Public appropriations</a:t>
            </a:r>
          </a:p>
          <a:p>
            <a:r>
              <a:rPr lang="en-US" dirty="0" smtClean="0"/>
              <a:t>Institutional purchasing and investing</a:t>
            </a:r>
          </a:p>
          <a:p>
            <a:r>
              <a:rPr lang="en-US" dirty="0" smtClean="0"/>
              <a:t>Mandates</a:t>
            </a:r>
          </a:p>
          <a:p>
            <a:r>
              <a:rPr lang="en-US" dirty="0" smtClean="0"/>
              <a:t>Earned Income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3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 2 - Articulating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Demonstrating the value your ACH is creating from an intervention or integrative activity. </a:t>
            </a:r>
          </a:p>
          <a:p>
            <a:pPr marL="0" indent="0">
              <a:buNone/>
            </a:pPr>
            <a:endParaRPr lang="en-US" dirty="0" smtClean="0">
              <a:solidFill>
                <a:srgbClr val="77933C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rgbClr val="77933C"/>
                </a:solidFill>
              </a:rPr>
              <a:t>D</a:t>
            </a:r>
            <a:r>
              <a:rPr lang="en-US" i="1" dirty="0" smtClean="0">
                <a:solidFill>
                  <a:srgbClr val="77933C"/>
                </a:solidFill>
              </a:rPr>
              <a:t>escribe the </a:t>
            </a:r>
            <a:r>
              <a:rPr lang="en-US" b="1" i="1" dirty="0" smtClean="0">
                <a:solidFill>
                  <a:srgbClr val="77933C"/>
                </a:solidFill>
              </a:rPr>
              <a:t>activities</a:t>
            </a:r>
            <a:r>
              <a:rPr lang="en-US" i="1" dirty="0" smtClean="0">
                <a:solidFill>
                  <a:srgbClr val="77933C"/>
                </a:solidFill>
              </a:rPr>
              <a:t> your ACH performs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77933C"/>
                </a:solidFill>
              </a:rPr>
              <a:t>Can you describe the </a:t>
            </a:r>
            <a:r>
              <a:rPr lang="en-US" b="1" i="1" dirty="0" smtClean="0">
                <a:solidFill>
                  <a:srgbClr val="77933C"/>
                </a:solidFill>
              </a:rPr>
              <a:t>results</a:t>
            </a:r>
            <a:r>
              <a:rPr lang="en-US" i="1" dirty="0" smtClean="0">
                <a:solidFill>
                  <a:srgbClr val="77933C"/>
                </a:solidFill>
              </a:rPr>
              <a:t> your ACH has achieved?</a:t>
            </a:r>
          </a:p>
        </p:txBody>
      </p:sp>
    </p:spTree>
    <p:extLst>
      <p:ext uri="{BB962C8B-B14F-4D97-AF65-F5344CB8AC3E}">
        <p14:creationId xmlns:p14="http://schemas.microsoft.com/office/powerpoint/2010/main" val="277664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BBB59"/>
                </a:solidFill>
              </a:rPr>
              <a:t>Social Value </a:t>
            </a:r>
            <a:r>
              <a:rPr lang="mr-IN" dirty="0" smtClean="0"/>
              <a:t>–</a:t>
            </a:r>
            <a:r>
              <a:rPr lang="en-US" dirty="0" smtClean="0"/>
              <a:t> improves societal/environmental condition or quality of life for the general population</a:t>
            </a:r>
          </a:p>
          <a:p>
            <a:r>
              <a:rPr lang="en-US" dirty="0" smtClean="0">
                <a:solidFill>
                  <a:srgbClr val="9BBB59"/>
                </a:solidFill>
              </a:rPr>
              <a:t>Economic Value </a:t>
            </a:r>
            <a:r>
              <a:rPr lang="mr-IN" dirty="0" smtClean="0"/>
              <a:t>–</a:t>
            </a:r>
            <a:r>
              <a:rPr lang="en-US" dirty="0" smtClean="0"/>
              <a:t> places $ value on social benefits to quantify the effect they will have on the economy</a:t>
            </a:r>
          </a:p>
          <a:p>
            <a:r>
              <a:rPr lang="en-US" dirty="0" smtClean="0">
                <a:solidFill>
                  <a:srgbClr val="9BBB59"/>
                </a:solidFill>
              </a:rPr>
              <a:t>Organizational Value </a:t>
            </a:r>
            <a:r>
              <a:rPr lang="mr-IN" dirty="0" smtClean="0"/>
              <a:t>–</a:t>
            </a:r>
            <a:r>
              <a:rPr lang="en-US" dirty="0" smtClean="0"/>
              <a:t> advances the mission, enhances reputation, or competitiveness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1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Value: Who Benefits?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For whom are you creating value?</a:t>
            </a:r>
          </a:p>
          <a:p>
            <a:pPr marL="0" indent="0" algn="ctr">
              <a:buNone/>
            </a:pPr>
            <a:endParaRPr lang="en-US" i="1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77933C"/>
                </a:solidFill>
              </a:rPr>
              <a:t>Can you describe the </a:t>
            </a:r>
            <a:r>
              <a:rPr lang="en-US" b="1" i="1" dirty="0" smtClean="0">
                <a:solidFill>
                  <a:srgbClr val="77933C"/>
                </a:solidFill>
              </a:rPr>
              <a:t>impact</a:t>
            </a:r>
            <a:r>
              <a:rPr lang="en-US" i="1" dirty="0" smtClean="0">
                <a:solidFill>
                  <a:srgbClr val="77933C"/>
                </a:solidFill>
              </a:rPr>
              <a:t> your ACH has had on the quality of people’s lives?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77933C"/>
                </a:solidFill>
              </a:rPr>
              <a:t>Can you describe the </a:t>
            </a:r>
            <a:r>
              <a:rPr lang="en-US" b="1" i="1" dirty="0" smtClean="0">
                <a:solidFill>
                  <a:srgbClr val="77933C"/>
                </a:solidFill>
              </a:rPr>
              <a:t>financial, social/economic, and organizational value</a:t>
            </a:r>
            <a:r>
              <a:rPr lang="en-US" i="1" dirty="0" smtClean="0">
                <a:solidFill>
                  <a:srgbClr val="77933C"/>
                </a:solidFill>
              </a:rPr>
              <a:t> your ACH has created?</a:t>
            </a:r>
          </a:p>
          <a:p>
            <a:pPr marL="0" indent="0" algn="ctr">
              <a:buNone/>
            </a:pPr>
            <a:endParaRPr lang="en-US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Demonstrating 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Searching existing evidence </a:t>
            </a:r>
          </a:p>
          <a:p>
            <a:r>
              <a:rPr lang="en-US" dirty="0" smtClean="0"/>
              <a:t>Conducting an evaluation</a:t>
            </a:r>
          </a:p>
          <a:p>
            <a:r>
              <a:rPr lang="en-US" dirty="0" smtClean="0"/>
              <a:t>Construct a value sequence</a:t>
            </a:r>
            <a:endParaRPr lang="en-US" dirty="0"/>
          </a:p>
        </p:txBody>
      </p:sp>
      <p:pic>
        <p:nvPicPr>
          <p:cNvPr id="4" name="Picture 3" descr="Screen Shot 2019-06-23 at 4.02.5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0"/>
          <a:stretch/>
        </p:blipFill>
        <p:spPr>
          <a:xfrm>
            <a:off x="256346" y="3413708"/>
            <a:ext cx="9144000" cy="28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91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3 </a:t>
            </a:r>
            <a:r>
              <a:rPr lang="mr-IN" dirty="0" smtClean="0"/>
              <a:t>–</a:t>
            </a:r>
            <a:r>
              <a:rPr lang="en-US" dirty="0" smtClean="0"/>
              <a:t> Building a Financial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Current and future intended uses of money and predicted sources of income (could describe a regional investment portfolio, a multi-year plan for an intervention, and/or funding for integrative activities).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How do you capture what your ACH needs money for, how much, where from, and over what period of time?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0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9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Based on what we discussed, what are you hoping our presenters might touch on in more depth today?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5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Financing </a:t>
            </a:r>
            <a:r>
              <a:rPr lang="en-US" smtClean="0"/>
              <a:t>Population Health</a:t>
            </a:r>
          </a:p>
          <a:p>
            <a:r>
              <a:rPr lang="en-US" dirty="0" smtClean="0"/>
              <a:t>Bridging for Health </a:t>
            </a:r>
            <a:r>
              <a:rPr lang="mr-IN" dirty="0" smtClean="0"/>
              <a:t>–</a:t>
            </a:r>
            <a:r>
              <a:rPr lang="en-US" dirty="0" smtClean="0"/>
              <a:t> Innovations in Financing for Community Health</a:t>
            </a:r>
          </a:p>
          <a:p>
            <a:r>
              <a:rPr lang="en-US" dirty="0" smtClean="0"/>
              <a:t>Place Based Investing </a:t>
            </a:r>
            <a:r>
              <a:rPr lang="mr-IN" dirty="0" smtClean="0"/>
              <a:t>–</a:t>
            </a:r>
            <a:r>
              <a:rPr lang="en-US" dirty="0" smtClean="0"/>
              <a:t> Creating Sustainable Returns and Strong Communities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3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32" y="293571"/>
            <a:ext cx="8229600" cy="6366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9:00 am - </a:t>
            </a:r>
            <a:r>
              <a:rPr lang="en-US" sz="2000" b="1" dirty="0"/>
              <a:t>Welcome </a:t>
            </a:r>
          </a:p>
          <a:p>
            <a:pPr marL="0" indent="0">
              <a:buNone/>
            </a:pPr>
            <a:r>
              <a:rPr lang="en-US" sz="2000" dirty="0"/>
              <a:t>9:15 am – </a:t>
            </a:r>
            <a:r>
              <a:rPr lang="en-US" sz="2000" b="1" dirty="0"/>
              <a:t>The Core Element of Sustainable Financing: What are you trying to pay for and what are your options? </a:t>
            </a:r>
            <a:r>
              <a:rPr lang="en-US" sz="2000" dirty="0"/>
              <a:t>Erin Just, Blueprint for Health </a:t>
            </a:r>
          </a:p>
          <a:p>
            <a:pPr marL="0" indent="0">
              <a:buNone/>
            </a:pPr>
            <a:r>
              <a:rPr lang="en-US" sz="2000" dirty="0"/>
              <a:t>10:00 am –</a:t>
            </a:r>
            <a:r>
              <a:rPr lang="en-US" sz="2000" b="1" dirty="0"/>
              <a:t>Innovative Financing for Community Health. </a:t>
            </a:r>
            <a:r>
              <a:rPr lang="en-US" sz="2000" dirty="0" err="1"/>
              <a:t>Laural</a:t>
            </a:r>
            <a:r>
              <a:rPr lang="en-US" sz="2000" dirty="0"/>
              <a:t> </a:t>
            </a:r>
            <a:r>
              <a:rPr lang="en-US" sz="2000" dirty="0" err="1"/>
              <a:t>Ruggles</a:t>
            </a:r>
            <a:r>
              <a:rPr lang="en-US" sz="2000" dirty="0"/>
              <a:t>, NEK Prosper; Janice Shade, The Initiative for Local Capital </a:t>
            </a:r>
          </a:p>
          <a:p>
            <a:pPr marL="0" indent="0">
              <a:buNone/>
            </a:pPr>
            <a:r>
              <a:rPr lang="en-US" sz="2000" dirty="0"/>
              <a:t>10:45 am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b="1" dirty="0" smtClean="0"/>
              <a:t>Break</a:t>
            </a:r>
            <a:r>
              <a:rPr lang="en-US" sz="2000" b="1" dirty="0"/>
              <a:t> 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11</a:t>
            </a:r>
            <a:r>
              <a:rPr lang="en-US" sz="2000" dirty="0"/>
              <a:t>:00 am – </a:t>
            </a:r>
            <a:r>
              <a:rPr lang="en-US" sz="2000" b="1" dirty="0"/>
              <a:t>Community Benefit Levers and Impact – Learning from Other States. </a:t>
            </a:r>
            <a:r>
              <a:rPr lang="en-US" sz="2000" dirty="0"/>
              <a:t>Amy Clary, National Academy for State Health Policy 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12</a:t>
            </a:r>
            <a:r>
              <a:rPr lang="en-US" sz="2000" dirty="0"/>
              <a:t>:00 pm - </a:t>
            </a:r>
            <a:r>
              <a:rPr lang="en-US" sz="2000" b="1" dirty="0"/>
              <a:t>Morrisville Case Example– How Copley Hospital Invested $10,000 to meet Transportation Needs. </a:t>
            </a:r>
            <a:r>
              <a:rPr lang="en-US" sz="2000" dirty="0"/>
              <a:t>Elise McKenna, Morrisville; </a:t>
            </a:r>
            <a:r>
              <a:rPr lang="en-US" sz="2000" dirty="0" smtClean="0"/>
              <a:t>Corey </a:t>
            </a:r>
            <a:r>
              <a:rPr lang="en-US" sz="2000" dirty="0" err="1" smtClean="0"/>
              <a:t>Perpall</a:t>
            </a:r>
            <a:r>
              <a:rPr lang="en-US" sz="2000" dirty="0" smtClean="0"/>
              <a:t>, Copley Hospital</a:t>
            </a: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12:30 pm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b="1" dirty="0" smtClean="0"/>
              <a:t>Lunch</a:t>
            </a:r>
            <a:r>
              <a:rPr lang="en-US" sz="2000" b="1" dirty="0"/>
              <a:t> 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1</a:t>
            </a:r>
            <a:r>
              <a:rPr lang="en-US" sz="2000" dirty="0"/>
              <a:t>:15 pm –</a:t>
            </a:r>
            <a:r>
              <a:rPr lang="en-US" sz="2000" b="1" dirty="0"/>
              <a:t>Sustainable Funding Pilot – Leveraging the ACO and ACH Framework.</a:t>
            </a:r>
            <a:r>
              <a:rPr lang="en-US" sz="2000" dirty="0"/>
              <a:t> Jenney Samuelson, Department of Vermont Health Access; Sara Barry, OneCare Vermont; </a:t>
            </a:r>
            <a:r>
              <a:rPr lang="en-US" sz="2000" dirty="0" err="1"/>
              <a:t>Laural</a:t>
            </a:r>
            <a:r>
              <a:rPr lang="en-US" sz="2000" dirty="0"/>
              <a:t> </a:t>
            </a:r>
            <a:r>
              <a:rPr lang="en-US" sz="2000" dirty="0" err="1"/>
              <a:t>Ruggles</a:t>
            </a:r>
            <a:r>
              <a:rPr lang="en-US" sz="2000" dirty="0"/>
              <a:t>, NEK Prosper 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2</a:t>
            </a:r>
            <a:r>
              <a:rPr lang="en-US" sz="2000" dirty="0"/>
              <a:t>:00 pm– </a:t>
            </a:r>
            <a:r>
              <a:rPr lang="en-US" sz="2000" b="1" dirty="0"/>
              <a:t>Break </a:t>
            </a:r>
          </a:p>
          <a:p>
            <a:pPr marL="0" indent="0">
              <a:buNone/>
            </a:pPr>
            <a:r>
              <a:rPr lang="en-US" sz="2000" dirty="0"/>
              <a:t>2:15 pm – </a:t>
            </a:r>
            <a:r>
              <a:rPr lang="en-US" sz="2000" b="1" dirty="0"/>
              <a:t>Private/Public Partnerships Panel. </a:t>
            </a:r>
            <a:r>
              <a:rPr lang="en-US" sz="2000" dirty="0"/>
              <a:t>The Vermont Community Fund, The Tarrant Foundation, Local Capital </a:t>
            </a:r>
          </a:p>
          <a:p>
            <a:pPr marL="0" indent="0">
              <a:buNone/>
            </a:pPr>
            <a:r>
              <a:rPr lang="en-US" sz="2000" dirty="0"/>
              <a:t>3:00 pm - </a:t>
            </a:r>
            <a:r>
              <a:rPr lang="en-US" sz="2000" b="1" dirty="0" smtClean="0"/>
              <a:t>Close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6472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 Core Elements</a:t>
            </a:r>
            <a:endParaRPr lang="en-US" dirty="0"/>
          </a:p>
        </p:txBody>
      </p:sp>
      <p:pic>
        <p:nvPicPr>
          <p:cNvPr id="6" name="Picture 5" descr="Screen Shot 2019-06-23 at 2.58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61" y="1584520"/>
            <a:ext cx="11917916" cy="47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1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Accountable Communities for Health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78" y="1604229"/>
            <a:ext cx="39560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https://</a:t>
            </a:r>
            <a:r>
              <a:rPr lang="en-US" sz="2000" dirty="0" err="1" smtClean="0"/>
              <a:t>blueprintforhealth.vermont.gov</a:t>
            </a:r>
            <a:r>
              <a:rPr lang="en-US" sz="2000" dirty="0" smtClean="0"/>
              <a:t>/about-blueprint/accountable-communities-health</a:t>
            </a:r>
            <a:endParaRPr lang="en-US" sz="2000" dirty="0"/>
          </a:p>
        </p:txBody>
      </p:sp>
      <p:pic>
        <p:nvPicPr>
          <p:cNvPr id="4" name="Picture 3" descr="Screen Shot 2019-06-23 at 2.59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2898"/>
          <a:stretch/>
        </p:blipFill>
        <p:spPr>
          <a:xfrm>
            <a:off x="4296718" y="1604229"/>
            <a:ext cx="4390082" cy="49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6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87" y="2827125"/>
            <a:ext cx="9144000" cy="3891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8828"/>
            <a:ext cx="7772400" cy="1470025"/>
          </a:xfrm>
        </p:spPr>
        <p:txBody>
          <a:bodyPr/>
          <a:lstStyle/>
          <a:p>
            <a:r>
              <a:rPr lang="en-US" dirty="0" smtClean="0"/>
              <a:t>The Core Element of Sustainable Financing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650" y="3145954"/>
            <a:ext cx="4532674" cy="1752600"/>
          </a:xfrm>
        </p:spPr>
        <p:txBody>
          <a:bodyPr/>
          <a:lstStyle/>
          <a:p>
            <a:r>
              <a:rPr lang="en-US" dirty="0" smtClean="0"/>
              <a:t>What are you trying to pay for and what are your options?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3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An ACH requires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resources to support both its integrator function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77933C"/>
                </a:solidFill>
              </a:rPr>
              <a:t>ACH implementation work </a:t>
            </a:r>
            <a:r>
              <a:rPr lang="en-US" dirty="0"/>
              <a:t>across ACH partners. An ACH should strive to build a </a:t>
            </a:r>
            <a:r>
              <a:rPr lang="en-US" b="1" dirty="0">
                <a:solidFill>
                  <a:srgbClr val="77933C"/>
                </a:solidFill>
              </a:rPr>
              <a:t>diverse funding portfolio</a:t>
            </a:r>
            <a:r>
              <a:rPr lang="en-US" dirty="0"/>
              <a:t>, making use of existing and new funding sources that advance broad community goals. The ACH should have demonstrated capacity to </a:t>
            </a:r>
            <a:r>
              <a:rPr lang="en-US" b="1" dirty="0">
                <a:solidFill>
                  <a:srgbClr val="77933C"/>
                </a:solidFill>
              </a:rPr>
              <a:t>manage the fiscal operations </a:t>
            </a:r>
            <a:r>
              <a:rPr lang="en-US" dirty="0"/>
              <a:t>of their organization, including the collaborative development and implementation of a </a:t>
            </a:r>
            <a:r>
              <a:rPr lang="en-US" b="1" dirty="0">
                <a:solidFill>
                  <a:srgbClr val="77933C"/>
                </a:solidFill>
              </a:rPr>
              <a:t>sustainability plan</a:t>
            </a:r>
            <a:r>
              <a:rPr lang="en-US" dirty="0"/>
              <a:t>, and the </a:t>
            </a:r>
            <a:r>
              <a:rPr lang="en-US" b="1" dirty="0">
                <a:solidFill>
                  <a:srgbClr val="77933C"/>
                </a:solidFill>
              </a:rPr>
              <a:t>articulation of the value</a:t>
            </a:r>
            <a:r>
              <a:rPr lang="en-US" dirty="0">
                <a:solidFill>
                  <a:srgbClr val="77933C"/>
                </a:solidFill>
              </a:rPr>
              <a:t> </a:t>
            </a:r>
            <a:r>
              <a:rPr lang="en-US" dirty="0"/>
              <a:t>their collective actions have contributed to their community. It is imperative that the ACH </a:t>
            </a:r>
            <a:r>
              <a:rPr lang="en-US" b="1" dirty="0">
                <a:solidFill>
                  <a:srgbClr val="77933C"/>
                </a:solidFill>
              </a:rPr>
              <a:t>operate in a fiscally transparent manner </a:t>
            </a:r>
            <a:r>
              <a:rPr lang="en-US" dirty="0"/>
              <a:t>to maintain trust and accountability to the community.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5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rful-reaching-ha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91" y="3613351"/>
            <a:ext cx="4956298" cy="3524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trying to pay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Backbone/Integrative Activities?</a:t>
            </a:r>
          </a:p>
          <a:p>
            <a:r>
              <a:rPr lang="en-US" dirty="0" smtClean="0"/>
              <a:t>Interventions?</a:t>
            </a:r>
            <a:endParaRPr lang="en-US" dirty="0"/>
          </a:p>
          <a:p>
            <a:r>
              <a:rPr lang="en-US" dirty="0" smtClean="0"/>
              <a:t>Capital Project?</a:t>
            </a:r>
          </a:p>
          <a:p>
            <a:r>
              <a:rPr lang="en-US" dirty="0" smtClean="0"/>
              <a:t>Not sure/Something else?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6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 from one another:</a:t>
            </a:r>
          </a:p>
          <a:p>
            <a:r>
              <a:rPr lang="en-US" dirty="0" smtClean="0"/>
              <a:t>How resource integrator functions and implementation activities are being funded</a:t>
            </a:r>
          </a:p>
          <a:p>
            <a:r>
              <a:rPr lang="en-US" dirty="0" smtClean="0"/>
              <a:t>How to create and articulate your ACH’s value</a:t>
            </a:r>
          </a:p>
          <a:p>
            <a:r>
              <a:rPr lang="en-US" dirty="0" smtClean="0"/>
              <a:t>How to start an ACH financial plan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7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9-06-23 at 9.20.5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 b="2790"/>
          <a:stretch>
            <a:fillRect/>
          </a:stretch>
        </p:blipFill>
        <p:spPr>
          <a:xfrm>
            <a:off x="34951" y="933207"/>
            <a:ext cx="9086258" cy="4997092"/>
          </a:xfrm>
        </p:spPr>
      </p:pic>
    </p:spTree>
    <p:extLst>
      <p:ext uri="{BB962C8B-B14F-4D97-AF65-F5344CB8AC3E}">
        <p14:creationId xmlns:p14="http://schemas.microsoft.com/office/powerpoint/2010/main" val="2025092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621</Words>
  <Application>Microsoft Macintosh PowerPoint</Application>
  <PresentationFormat>On-screen Show (4:3)</PresentationFormat>
  <Paragraphs>82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ACH Learning Lab #5 – Sustainable Financing</vt:lpstr>
      <vt:lpstr>PowerPoint Presentation</vt:lpstr>
      <vt:lpstr>ACH Core Elements</vt:lpstr>
      <vt:lpstr>Accountable Communities for Health Resources</vt:lpstr>
      <vt:lpstr>The Core Element of Sustainable Financing </vt:lpstr>
      <vt:lpstr>Sustainable Financing</vt:lpstr>
      <vt:lpstr>What are you trying to pay for?</vt:lpstr>
      <vt:lpstr>Objectives</vt:lpstr>
      <vt:lpstr>PowerPoint Presentation</vt:lpstr>
      <vt:lpstr>Objective 1 - Integrative Activities</vt:lpstr>
      <vt:lpstr>What Funding Options Exist?</vt:lpstr>
      <vt:lpstr>Objective 2 - Articulating Value</vt:lpstr>
      <vt:lpstr>Value</vt:lpstr>
      <vt:lpstr>Value: Who Benefits?</vt:lpstr>
      <vt:lpstr>Demonstrating ROI</vt:lpstr>
      <vt:lpstr>Objective 3 – Building a Financial Plan</vt:lpstr>
      <vt:lpstr>Based on what we discussed, what are you hoping our presenters might touch on in more depth today? </vt:lpstr>
      <vt:lpstr>Additional 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Just</dc:creator>
  <cp:lastModifiedBy>Erin Just</cp:lastModifiedBy>
  <cp:revision>17</cp:revision>
  <dcterms:created xsi:type="dcterms:W3CDTF">2019-06-22T12:27:44Z</dcterms:created>
  <dcterms:modified xsi:type="dcterms:W3CDTF">2019-06-24T01:46:03Z</dcterms:modified>
</cp:coreProperties>
</file>